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omments/modernComment_174_E4F65D0.xml" ContentType="application/vnd.ms-powerpoint.comments+xml"/>
  <Override PartName="/ppt/notesSlides/notesSlide1.xml" ContentType="application/vnd.openxmlformats-officedocument.presentationml.notesSlide+xml"/>
  <Override PartName="/ppt/comments/modernComment_8AE_2B08EB7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256" r:id="rId5"/>
    <p:sldId id="257" r:id="rId6"/>
    <p:sldId id="365" r:id="rId7"/>
    <p:sldId id="258" r:id="rId8"/>
    <p:sldId id="305" r:id="rId9"/>
    <p:sldId id="302" r:id="rId10"/>
    <p:sldId id="307" r:id="rId11"/>
    <p:sldId id="308" r:id="rId12"/>
    <p:sldId id="369" r:id="rId13"/>
    <p:sldId id="372" r:id="rId14"/>
    <p:sldId id="359" r:id="rId15"/>
    <p:sldId id="263" r:id="rId16"/>
    <p:sldId id="2221" r:id="rId17"/>
    <p:sldId id="303" r:id="rId18"/>
    <p:sldId id="2222" r:id="rId19"/>
    <p:sldId id="262" r:id="rId20"/>
    <p:sldId id="2224" r:id="rId21"/>
    <p:sldId id="311" r:id="rId22"/>
    <p:sldId id="2227" r:id="rId23"/>
    <p:sldId id="2239" r:id="rId24"/>
    <p:sldId id="2233" r:id="rId25"/>
    <p:sldId id="361" r:id="rId26"/>
    <p:sldId id="2234" r:id="rId27"/>
    <p:sldId id="740" r:id="rId28"/>
    <p:sldId id="351" r:id="rId29"/>
    <p:sldId id="2241" r:id="rId30"/>
    <p:sldId id="2229" r:id="rId31"/>
    <p:sldId id="2230" r:id="rId32"/>
    <p:sldId id="2232" r:id="rId33"/>
    <p:sldId id="374" r:id="rId34"/>
    <p:sldId id="2236" r:id="rId35"/>
    <p:sldId id="259" r:id="rId36"/>
    <p:sldId id="360" r:id="rId37"/>
    <p:sldId id="301" r:id="rId38"/>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1751F1A-6A97-1875-D12F-03026D2D112B}" name="Rak, Aleksander" initials="AR" userId="S::raka@pxms.pl::63b7b1f9-93d4-4019-9026-d27a42ecf1cb" providerId="AD"/>
  <p188:author id="{E0DB7D88-3379-7D91-CFB7-78BE81029B26}" name="Stypuła, Jakub" initials="SJ" userId="S::stypulaj@pxms.pl::92a50474-8e4c-424b-82ac-665b17c24884" providerId="AD"/>
  <p188:author id="{B46EB6AD-6286-9EB5-FCFC-9CD50D6F6FBC}" name="Piela, Anna" initials="AP" userId="S::czyza@pxms.pl::9770daef-3e1e-40bd-bba4-cacd22732e5a" providerId="AD"/>
  <p188:author id="{C7892BE5-918F-9226-C88A-195002410AA1}" name="Sołtysiak, Mirosław" initials="SM" userId="S::soltysiakm@pxms.pl::4e74c06a-895a-487b-ad8b-e05bbaea33f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871"/>
    <a:srgbClr val="5C88DA"/>
    <a:srgbClr val="B8CCEA"/>
    <a:srgbClr val="0036FE"/>
    <a:srgbClr val="E87722"/>
    <a:srgbClr val="D6DCE5"/>
    <a:srgbClr val="6991DD"/>
    <a:srgbClr val="1F2970"/>
    <a:srgbClr val="CFD5EA"/>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143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xml"/></Relationships>
</file>

<file path=ppt/charts/_rels/chart17.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polimexmostostal-my.sharepoint.com/personal/raka_pxms_pl/Documents/GK.PXM_dlug.netto.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L:\%23FR\FRP\2024\12\WYNIKI\%23PREZENTACJA_GPW\GK.PXM_PST_wykres_2024.1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L:\%23FR\FRP\2025\09\WYNIKI\%23PREZENTACJA_GPW\Wyniki_202509-ROBOCZ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3056717982848"/>
          <c:y val="0.19641598771461485"/>
          <c:w val="0.76593994717970659"/>
          <c:h val="0.70568830547831285"/>
        </c:manualLayout>
      </c:layout>
      <c:pieChart>
        <c:varyColors val="1"/>
        <c:ser>
          <c:idx val="0"/>
          <c:order val="0"/>
          <c:tx>
            <c:strRef>
              <c:f>Arkusz1!$B$1</c:f>
              <c:strCache>
                <c:ptCount val="1"/>
                <c:pt idx="0">
                  <c:v>Akcje</c:v>
                </c:pt>
              </c:strCache>
            </c:strRef>
          </c:tx>
          <c:dPt>
            <c:idx val="0"/>
            <c:bubble3D val="0"/>
            <c:spPr>
              <a:solidFill>
                <a:srgbClr val="001871"/>
              </a:solidFill>
              <a:ln w="19050">
                <a:solidFill>
                  <a:schemeClr val="lt1"/>
                </a:solidFill>
              </a:ln>
              <a:effectLst/>
            </c:spPr>
            <c:extLst>
              <c:ext xmlns:c16="http://schemas.microsoft.com/office/drawing/2014/chart" uri="{C3380CC4-5D6E-409C-BE32-E72D297353CC}">
                <c16:uniqueId val="{00000001-8A0A-47EB-B8EF-4F19B7708760}"/>
              </c:ext>
            </c:extLst>
          </c:dPt>
          <c:dPt>
            <c:idx val="1"/>
            <c:bubble3D val="0"/>
            <c:explosion val="23"/>
            <c:spPr>
              <a:solidFill>
                <a:schemeClr val="accent2"/>
              </a:solidFill>
              <a:ln w="19050">
                <a:solidFill>
                  <a:schemeClr val="lt1"/>
                </a:solidFill>
              </a:ln>
              <a:effectLst/>
            </c:spPr>
            <c:extLst>
              <c:ext xmlns:c16="http://schemas.microsoft.com/office/drawing/2014/chart" uri="{C3380CC4-5D6E-409C-BE32-E72D297353CC}">
                <c16:uniqueId val="{00000003-8A0A-47EB-B8EF-4F19B7708760}"/>
              </c:ext>
            </c:extLst>
          </c:dPt>
          <c:cat>
            <c:strRef>
              <c:f>Arkusz1!$A$2:$A$3</c:f>
              <c:strCache>
                <c:ptCount val="2"/>
                <c:pt idx="0">
                  <c:v>Pozostali akcjonariusze</c:v>
                </c:pt>
                <c:pt idx="1">
                  <c:v>ENEA Spółka Akcyjna z siedzibą w Poznaniu, </c:v>
                </c:pt>
              </c:strCache>
            </c:strRef>
          </c:cat>
          <c:val>
            <c:numRef>
              <c:f>Arkusz1!$B$2:$B$3</c:f>
              <c:numCache>
                <c:formatCode>General</c:formatCode>
                <c:ptCount val="2"/>
                <c:pt idx="0">
                  <c:v>83.81</c:v>
                </c:pt>
                <c:pt idx="1">
                  <c:v>16.190000000000001</c:v>
                </c:pt>
              </c:numCache>
            </c:numRef>
          </c:val>
          <c:extLst>
            <c:ext xmlns:c16="http://schemas.microsoft.com/office/drawing/2014/chart" uri="{C3380CC4-5D6E-409C-BE32-E72D297353CC}">
              <c16:uniqueId val="{00000004-8A0A-47EB-B8EF-4F19B770876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9369145640983587"/>
          <c:y val="5.0925925925925923E-2"/>
          <c:w val="0.70571514035552008"/>
          <c:h val="0.73622265966754152"/>
        </c:manualLayout>
      </c:layout>
      <c:barChart>
        <c:barDir val="col"/>
        <c:grouping val="clustered"/>
        <c:varyColors val="0"/>
        <c:ser>
          <c:idx val="0"/>
          <c:order val="0"/>
          <c:tx>
            <c:strRef>
              <c:f>Slajd_17_GK!$C$6</c:f>
              <c:strCache>
                <c:ptCount val="1"/>
                <c:pt idx="0">
                  <c:v>3Q 2024</c:v>
                </c:pt>
              </c:strCache>
            </c:strRef>
          </c:tx>
          <c:spPr>
            <a:solidFill>
              <a:srgbClr val="6B89E7"/>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WYNIK NETTO</c:v>
                </c:pt>
              </c:strCache>
              <c:extLst/>
            </c:strRef>
          </c:cat>
          <c:val>
            <c:numRef>
              <c:f>Slajd_17_GK!$C$7:$C$11</c:f>
              <c:numCache>
                <c:formatCode>0</c:formatCode>
                <c:ptCount val="1"/>
                <c:pt idx="0">
                  <c:v>-296.19948967085998</c:v>
                </c:pt>
              </c:numCache>
              <c:extLst/>
            </c:numRef>
          </c:val>
          <c:extLst>
            <c:ext xmlns:c16="http://schemas.microsoft.com/office/drawing/2014/chart" uri="{C3380CC4-5D6E-409C-BE32-E72D297353CC}">
              <c16:uniqueId val="{00000000-DF54-40BC-A4E4-13864039494F}"/>
            </c:ext>
          </c:extLst>
        </c:ser>
        <c:ser>
          <c:idx val="1"/>
          <c:order val="1"/>
          <c:tx>
            <c:strRef>
              <c:f>Slajd_17_GK!$D$6</c:f>
              <c:strCache>
                <c:ptCount val="1"/>
                <c:pt idx="0">
                  <c:v>3Q 2025</c:v>
                </c:pt>
              </c:strCache>
            </c:strRef>
          </c:tx>
          <c:spPr>
            <a:solidFill>
              <a:srgbClr val="132A76"/>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WYNIK NETTO</c:v>
                </c:pt>
              </c:strCache>
              <c:extLst/>
            </c:strRef>
          </c:cat>
          <c:val>
            <c:numRef>
              <c:f>Slajd_17_GK!$D$7:$D$11</c:f>
              <c:numCache>
                <c:formatCode>0</c:formatCode>
                <c:ptCount val="1"/>
                <c:pt idx="0">
                  <c:v>112.32763855695968</c:v>
                </c:pt>
              </c:numCache>
              <c:extLst/>
            </c:numRef>
          </c:val>
          <c:extLst>
            <c:ext xmlns:c16="http://schemas.microsoft.com/office/drawing/2014/chart" uri="{C3380CC4-5D6E-409C-BE32-E72D297353CC}">
              <c16:uniqueId val="{00000001-DF54-40BC-A4E4-13864039494F}"/>
            </c:ext>
          </c:extLst>
        </c:ser>
        <c:dLbls>
          <c:showLegendKey val="0"/>
          <c:showVal val="0"/>
          <c:showCatName val="0"/>
          <c:showSerName val="0"/>
          <c:showPercent val="0"/>
          <c:showBubbleSize val="0"/>
        </c:dLbls>
        <c:gapWidth val="219"/>
        <c:overlap val="-27"/>
        <c:axId val="-107953968"/>
        <c:axId val="-107953424"/>
      </c:barChart>
      <c:catAx>
        <c:axId val="-1079539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crossAx val="-107953424"/>
        <c:crosses val="autoZero"/>
        <c:auto val="1"/>
        <c:lblAlgn val="ctr"/>
        <c:lblOffset val="100"/>
        <c:noMultiLvlLbl val="0"/>
      </c:catAx>
      <c:valAx>
        <c:axId val="-107953424"/>
        <c:scaling>
          <c:orientation val="minMax"/>
          <c:max val="2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07953968"/>
        <c:crosses val="autoZero"/>
        <c:crossBetween val="between"/>
      </c:valAx>
      <c:spPr>
        <a:noFill/>
        <a:ln>
          <a:noFill/>
        </a:ln>
        <a:effectLst/>
      </c:spPr>
    </c:plotArea>
    <c:legend>
      <c:legendPos val="b"/>
      <c:layout>
        <c:manualLayout>
          <c:xMode val="edge"/>
          <c:yMode val="edge"/>
          <c:x val="0.17983155846624646"/>
          <c:y val="0.91845982793817438"/>
          <c:w val="0.77051658137116419"/>
          <c:h val="7.6910542432195972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solidFill>
            <a:schemeClr val="bg1">
              <a:alpha val="87000"/>
            </a:schemeClr>
          </a:solidFill>
        </a:ln>
        <a:effectLst/>
      </c:spPr>
      <c:txPr>
        <a:bodyPr rot="0" spcFirstLastPara="1" vertOverflow="ellipsis" vert="horz" wrap="square" anchor="ctr" anchorCtr="1"/>
        <a:lstStyle/>
        <a:p>
          <a:pPr>
            <a:defRPr sz="900" b="1" i="0" u="none" strike="noStrike" kern="1200" spc="0" baseline="0">
              <a:solidFill>
                <a:srgbClr val="1F2970"/>
              </a:solidFill>
              <a:latin typeface="Century Gothic" panose="020B0502020202020204" pitchFamily="34" charset="0"/>
              <a:ea typeface="+mn-ea"/>
              <a:cs typeface="+mn-cs"/>
            </a:defRPr>
          </a:pPr>
          <a:endParaRPr lang="pl-PL"/>
        </a:p>
      </c:txPr>
    </c:title>
    <c:autoTitleDeleted val="0"/>
    <c:plotArea>
      <c:layout/>
      <c:barChart>
        <c:barDir val="col"/>
        <c:grouping val="clustered"/>
        <c:varyColors val="0"/>
        <c:ser>
          <c:idx val="0"/>
          <c:order val="0"/>
          <c:tx>
            <c:strRef>
              <c:f>Slajd_17_GK_His!$B$7</c:f>
              <c:strCache>
                <c:ptCount val="1"/>
                <c:pt idx="0">
                  <c:v>PRZYCHODY OPERACYJNE</c:v>
                </c:pt>
              </c:strCache>
            </c:strRef>
          </c:tx>
          <c:spPr>
            <a:solidFill>
              <a:srgbClr val="6991DD"/>
            </a:solidFill>
            <a:ln>
              <a:noFill/>
            </a:ln>
            <a:effectLst/>
          </c:spPr>
          <c:invertIfNegative val="0"/>
          <c:dPt>
            <c:idx val="2"/>
            <c:invertIfNegative val="0"/>
            <c:bubble3D val="0"/>
            <c:spPr>
              <a:solidFill>
                <a:srgbClr val="6991DD"/>
              </a:solidFill>
              <a:ln>
                <a:noFill/>
              </a:ln>
              <a:effectLst/>
            </c:spPr>
            <c:extLst>
              <c:ext xmlns:c16="http://schemas.microsoft.com/office/drawing/2014/chart" uri="{C3380CC4-5D6E-409C-BE32-E72D297353CC}">
                <c16:uniqueId val="{00000001-2013-4085-8BA4-ED5799C10E6C}"/>
              </c:ext>
            </c:extLst>
          </c:dPt>
          <c:dPt>
            <c:idx val="4"/>
            <c:invertIfNegative val="0"/>
            <c:bubble3D val="0"/>
            <c:spPr>
              <a:solidFill>
                <a:srgbClr val="001871"/>
              </a:solidFill>
              <a:ln>
                <a:solidFill>
                  <a:srgbClr val="00B050"/>
                </a:solidFill>
              </a:ln>
              <a:effectLst/>
            </c:spPr>
            <c:extLst>
              <c:ext xmlns:c16="http://schemas.microsoft.com/office/drawing/2014/chart" uri="{C3380CC4-5D6E-409C-BE32-E72D297353CC}">
                <c16:uniqueId val="{00000001-F42F-488A-A6C5-D5B8D9382D91}"/>
              </c:ext>
            </c:extLst>
          </c:dPt>
          <c:dLbls>
            <c:dLbl>
              <c:idx val="4"/>
              <c:spPr>
                <a:noFill/>
                <a:ln>
                  <a:noFill/>
                </a:ln>
                <a:effectLst/>
              </c:spPr>
              <c:txPr>
                <a:bodyPr rot="0" spcFirstLastPara="1" vertOverflow="ellipsis" vert="horz" wrap="square" anchor="ctr" anchorCtr="1"/>
                <a:lstStyle/>
                <a:p>
                  <a:pPr>
                    <a:defRPr sz="900" b="1" i="0" u="none" strike="noStrike" kern="1200" baseline="0">
                      <a:solidFill>
                        <a:srgbClr val="00B05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1-F42F-488A-A6C5-D5B8D9382D91}"/>
                </c:ext>
              </c:extLst>
            </c:dLbl>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Slajd_17_GK_His!$C$6:$I$6</c:f>
              <c:strCache>
                <c:ptCount val="5"/>
                <c:pt idx="0">
                  <c:v>3Q 2021</c:v>
                </c:pt>
                <c:pt idx="1">
                  <c:v>3Q 2022</c:v>
                </c:pt>
                <c:pt idx="2">
                  <c:v>3Q 2023</c:v>
                </c:pt>
                <c:pt idx="3">
                  <c:v>3Q 2024</c:v>
                </c:pt>
                <c:pt idx="4">
                  <c:v>3Q 2025</c:v>
                </c:pt>
              </c:strCache>
              <c:extLst/>
            </c:strRef>
          </c:cat>
          <c:val>
            <c:numRef>
              <c:f>Slajd_17_GK_His!$C$7:$I$7</c:f>
              <c:numCache>
                <c:formatCode>#,##0</c:formatCode>
                <c:ptCount val="5"/>
                <c:pt idx="0">
                  <c:v>1588.4199934311123</c:v>
                </c:pt>
                <c:pt idx="1">
                  <c:v>2872.72372610817</c:v>
                </c:pt>
                <c:pt idx="2">
                  <c:v>2399.663761625899</c:v>
                </c:pt>
                <c:pt idx="3">
                  <c:v>1872.3786400482345</c:v>
                </c:pt>
                <c:pt idx="4">
                  <c:v>3008.0314497031518</c:v>
                </c:pt>
              </c:numCache>
              <c:extLst/>
            </c:numRef>
          </c:val>
          <c:extLst xmlns:c15="http://schemas.microsoft.com/office/drawing/2012/chart">
            <c:ext xmlns:c16="http://schemas.microsoft.com/office/drawing/2014/chart" uri="{C3380CC4-5D6E-409C-BE32-E72D297353CC}">
              <c16:uniqueId val="{00000002-F42F-488A-A6C5-D5B8D9382D91}"/>
            </c:ext>
          </c:extLst>
        </c:ser>
        <c:dLbls>
          <c:dLblPos val="outEnd"/>
          <c:showLegendKey val="0"/>
          <c:showVal val="1"/>
          <c:showCatName val="0"/>
          <c:showSerName val="0"/>
          <c:showPercent val="0"/>
          <c:showBubbleSize val="0"/>
        </c:dLbls>
        <c:gapWidth val="125"/>
        <c:overlap val="-27"/>
        <c:axId val="-107952336"/>
        <c:axId val="-107951792"/>
        <c:extLst>
          <c:ext xmlns:c15="http://schemas.microsoft.com/office/drawing/2012/chart" uri="{02D57815-91ED-43cb-92C2-25804820EDAC}">
            <c15:filteredBarSeries>
              <c15:ser>
                <c:idx val="1"/>
                <c:order val="1"/>
                <c:tx>
                  <c:strRef>
                    <c:extLst>
                      <c:ext uri="{02D57815-91ED-43cb-92C2-25804820EDAC}">
                        <c15:formulaRef>
                          <c15:sqref>Slajd_17_GK_His!$B$8</c15:sqref>
                        </c15:formulaRef>
                      </c:ext>
                    </c:extLst>
                    <c:strCache>
                      <c:ptCount val="1"/>
                      <c:pt idx="0">
                        <c:v>ZYSK NA DZIAŁALNOŚCI OPERACYJNEJ </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Slajd_17_GK_His!$C$6:$I$6</c15:sqref>
                        </c15:formulaRef>
                      </c:ext>
                    </c:extLst>
                    <c:strCache>
                      <c:ptCount val="5"/>
                      <c:pt idx="0">
                        <c:v>3Q 2021</c:v>
                      </c:pt>
                      <c:pt idx="1">
                        <c:v>3Q 2022</c:v>
                      </c:pt>
                      <c:pt idx="2">
                        <c:v>3Q 2023</c:v>
                      </c:pt>
                      <c:pt idx="3">
                        <c:v>3Q 2024</c:v>
                      </c:pt>
                      <c:pt idx="4">
                        <c:v>3Q 2025</c:v>
                      </c:pt>
                    </c:strCache>
                  </c:strRef>
                </c:cat>
                <c:val>
                  <c:numRef>
                    <c:extLst>
                      <c:ext uri="{02D57815-91ED-43cb-92C2-25804820EDAC}">
                        <c15:formulaRef>
                          <c15:sqref>Slajd_17_GK_His!$C$8:$I$8</c15:sqref>
                        </c15:formulaRef>
                      </c:ext>
                    </c:extLst>
                    <c:numCache>
                      <c:formatCode>0</c:formatCode>
                      <c:ptCount val="5"/>
                      <c:pt idx="0">
                        <c:v>94.738685911850141</c:v>
                      </c:pt>
                      <c:pt idx="1">
                        <c:v>137.69296751823481</c:v>
                      </c:pt>
                      <c:pt idx="2">
                        <c:v>88.808904687963633</c:v>
                      </c:pt>
                      <c:pt idx="3">
                        <c:v>-342.41076441469096</c:v>
                      </c:pt>
                      <c:pt idx="4">
                        <c:v>148.66624476791969</c:v>
                      </c:pt>
                    </c:numCache>
                  </c:numRef>
                </c:val>
                <c:extLst>
                  <c:ext xmlns:c16="http://schemas.microsoft.com/office/drawing/2014/chart" uri="{C3380CC4-5D6E-409C-BE32-E72D297353CC}">
                    <c16:uniqueId val="{00000003-F42F-488A-A6C5-D5B8D9382D9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Slajd_17_GK_His!$B$9</c15:sqref>
                        </c15:formulaRef>
                      </c:ext>
                    </c:extLst>
                    <c:strCache>
                      <c:ptCount val="1"/>
                      <c:pt idx="0">
                        <c:v>EBITDA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Slajd_17_GK_His!$C$6:$I$6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Slajd_17_GK_His!$C$9:$I$9</c15:sqref>
                        </c15:formulaRef>
                      </c:ext>
                    </c:extLst>
                    <c:numCache>
                      <c:formatCode>#,##0</c:formatCode>
                      <c:ptCount val="5"/>
                      <c:pt idx="0">
                        <c:v>121.81454213757024</c:v>
                      </c:pt>
                      <c:pt idx="1">
                        <c:v>167.29759201628801</c:v>
                      </c:pt>
                      <c:pt idx="2">
                        <c:v>121.11571109931606</c:v>
                      </c:pt>
                      <c:pt idx="3">
                        <c:v>-307.63621890432205</c:v>
                      </c:pt>
                      <c:pt idx="4">
                        <c:v>187.51910536923845</c:v>
                      </c:pt>
                    </c:numCache>
                  </c:numRef>
                </c:val>
                <c:extLst xmlns:c15="http://schemas.microsoft.com/office/drawing/2012/chart">
                  <c:ext xmlns:c16="http://schemas.microsoft.com/office/drawing/2014/chart" uri="{C3380CC4-5D6E-409C-BE32-E72D297353CC}">
                    <c16:uniqueId val="{00000004-F42F-488A-A6C5-D5B8D9382D9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Slajd_17_GK_His!$B$10</c15:sqref>
                        </c15:formulaRef>
                      </c:ext>
                    </c:extLst>
                    <c:strCache>
                      <c:ptCount val="1"/>
                      <c:pt idx="0">
                        <c:v>WYNIK BRUTTO</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Slajd_17_GK_His!$C$6:$I$6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Slajd_17_GK_His!$C$10:$I$10</c15:sqref>
                        </c15:formulaRef>
                      </c:ext>
                    </c:extLst>
                    <c:numCache>
                      <c:formatCode>0</c:formatCode>
                      <c:ptCount val="5"/>
                      <c:pt idx="0">
                        <c:v>83.996294293964098</c:v>
                      </c:pt>
                      <c:pt idx="1">
                        <c:v>147.58147969429984</c:v>
                      </c:pt>
                      <c:pt idx="2">
                        <c:v>79.461659293923617</c:v>
                      </c:pt>
                      <c:pt idx="3">
                        <c:v>-361.73999290576</c:v>
                      </c:pt>
                      <c:pt idx="4">
                        <c:v>146.8065915120157</c:v>
                      </c:pt>
                    </c:numCache>
                  </c:numRef>
                </c:val>
                <c:extLst xmlns:c15="http://schemas.microsoft.com/office/drawing/2012/chart">
                  <c:ext xmlns:c16="http://schemas.microsoft.com/office/drawing/2014/chart" uri="{C3380CC4-5D6E-409C-BE32-E72D297353CC}">
                    <c16:uniqueId val="{00000005-F42F-488A-A6C5-D5B8D9382D9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Slajd_17_GK_His!$B$11</c15:sqref>
                        </c15:formulaRef>
                      </c:ext>
                    </c:extLst>
                    <c:strCache>
                      <c:ptCount val="1"/>
                      <c:pt idx="0">
                        <c:v>WYNIK NETTO</c:v>
                      </c:pt>
                    </c:strCache>
                  </c:strRef>
                </c:tx>
                <c:spPr>
                  <a:solidFill>
                    <a:schemeClr val="accent5">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Slajd_17_GK_His!$C$6:$I$6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Slajd_17_GK_His!$C$11:$I$11</c15:sqref>
                        </c15:formulaRef>
                      </c:ext>
                    </c:extLst>
                    <c:numCache>
                      <c:formatCode>0</c:formatCode>
                      <c:ptCount val="5"/>
                      <c:pt idx="0">
                        <c:v>69.207695351221517</c:v>
                      </c:pt>
                      <c:pt idx="1">
                        <c:v>118.47978186624987</c:v>
                      </c:pt>
                      <c:pt idx="2">
                        <c:v>53.914639475623616</c:v>
                      </c:pt>
                      <c:pt idx="3">
                        <c:v>-296.19948967085998</c:v>
                      </c:pt>
                      <c:pt idx="4">
                        <c:v>112.32763855695968</c:v>
                      </c:pt>
                    </c:numCache>
                  </c:numRef>
                </c:val>
                <c:extLst xmlns:c15="http://schemas.microsoft.com/office/drawing/2012/chart">
                  <c:ext xmlns:c16="http://schemas.microsoft.com/office/drawing/2014/chart" uri="{C3380CC4-5D6E-409C-BE32-E72D297353CC}">
                    <c16:uniqueId val="{00000006-F42F-488A-A6C5-D5B8D9382D91}"/>
                  </c:ext>
                </c:extLst>
              </c15:ser>
            </c15:filteredBarSeries>
          </c:ext>
        </c:extLst>
      </c:barChart>
      <c:catAx>
        <c:axId val="-1079523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1" i="0" u="none" strike="noStrike" kern="1200" baseline="0">
                <a:solidFill>
                  <a:srgbClr val="1F2970"/>
                </a:solidFill>
                <a:latin typeface="Century Gothic" panose="020B0502020202020204" pitchFamily="34" charset="0"/>
                <a:ea typeface="+mn-ea"/>
                <a:cs typeface="+mn-cs"/>
              </a:defRPr>
            </a:pPr>
            <a:endParaRPr lang="pl-PL"/>
          </a:p>
        </c:txPr>
        <c:crossAx val="-107951792"/>
        <c:crosses val="autoZero"/>
        <c:auto val="1"/>
        <c:lblAlgn val="ctr"/>
        <c:lblOffset val="100"/>
        <c:noMultiLvlLbl val="0"/>
      </c:catAx>
      <c:valAx>
        <c:axId val="-1079517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07952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900" b="1" i="0" u="none" strike="noStrike" kern="1200" spc="0" baseline="0">
                <a:solidFill>
                  <a:srgbClr val="1F2970"/>
                </a:solidFill>
                <a:latin typeface="Century Gothic" panose="020B0502020202020204" pitchFamily="34" charset="0"/>
                <a:ea typeface="+mn-ea"/>
                <a:cs typeface="+mn-cs"/>
              </a:defRPr>
            </a:pPr>
            <a:r>
              <a:rPr lang="pl-PL"/>
              <a:t>WYNIK NA DZIAŁALNOŚCI OPERACYJNEJ </a:t>
            </a:r>
          </a:p>
        </c:rich>
      </c:tx>
      <c:overlay val="0"/>
      <c:spPr>
        <a:noFill/>
        <a:ln>
          <a:solidFill>
            <a:schemeClr val="bg1">
              <a:alpha val="87000"/>
            </a:schemeClr>
          </a:solidFill>
        </a:ln>
        <a:effectLst/>
      </c:spPr>
      <c:txPr>
        <a:bodyPr rot="0" spcFirstLastPara="1" vertOverflow="ellipsis" vert="horz" wrap="square" anchor="ctr" anchorCtr="1"/>
        <a:lstStyle/>
        <a:p>
          <a:pPr>
            <a:defRPr sz="900" b="1" i="0" u="none" strike="noStrike" kern="1200" spc="0" baseline="0">
              <a:solidFill>
                <a:srgbClr val="1F2970"/>
              </a:solidFill>
              <a:latin typeface="Century Gothic" panose="020B0502020202020204" pitchFamily="34" charset="0"/>
              <a:ea typeface="+mn-ea"/>
              <a:cs typeface="+mn-cs"/>
            </a:defRPr>
          </a:pPr>
          <a:endParaRPr lang="pl-PL"/>
        </a:p>
      </c:txPr>
    </c:title>
    <c:autoTitleDeleted val="0"/>
    <c:plotArea>
      <c:layout/>
      <c:barChart>
        <c:barDir val="col"/>
        <c:grouping val="clustered"/>
        <c:varyColors val="0"/>
        <c:ser>
          <c:idx val="1"/>
          <c:order val="1"/>
          <c:tx>
            <c:strRef>
              <c:f>Slajd_17_GK_His!$B$8</c:f>
              <c:strCache>
                <c:ptCount val="1"/>
                <c:pt idx="0">
                  <c:v>ZYSK NA DZIAŁALNOŚCI OPERACYJNEJ </c:v>
                </c:pt>
              </c:strCache>
              <c:extLst xmlns:c15="http://schemas.microsoft.com/office/drawing/2012/chart"/>
            </c:strRef>
          </c:tx>
          <c:spPr>
            <a:solidFill>
              <a:srgbClr val="6991DD"/>
            </a:solidFill>
            <a:ln>
              <a:noFill/>
            </a:ln>
            <a:effectLst/>
          </c:spPr>
          <c:invertIfNegative val="0"/>
          <c:dPt>
            <c:idx val="4"/>
            <c:invertIfNegative val="0"/>
            <c:bubble3D val="0"/>
            <c:spPr>
              <a:solidFill>
                <a:srgbClr val="001871"/>
              </a:solidFill>
              <a:ln>
                <a:noFill/>
              </a:ln>
              <a:effectLst/>
            </c:spPr>
            <c:extLst>
              <c:ext xmlns:c16="http://schemas.microsoft.com/office/drawing/2014/chart" uri="{C3380CC4-5D6E-409C-BE32-E72D297353CC}">
                <c16:uniqueId val="{00000001-184D-4C1C-962A-8E76C4306DAF}"/>
              </c:ext>
            </c:extLst>
          </c:dPt>
          <c:dLbls>
            <c:dLbl>
              <c:idx val="4"/>
              <c:spPr>
                <a:noFill/>
                <a:ln>
                  <a:noFill/>
                </a:ln>
                <a:effectLst/>
              </c:spPr>
              <c:txPr>
                <a:bodyPr rot="0" spcFirstLastPara="1" vertOverflow="ellipsis" vert="horz" wrap="square" anchor="ctr" anchorCtr="1"/>
                <a:lstStyle/>
                <a:p>
                  <a:pPr>
                    <a:defRPr sz="900" b="1" i="0" u="none" strike="noStrike" kern="1200" baseline="0">
                      <a:solidFill>
                        <a:srgbClr val="00B05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1-184D-4C1C-962A-8E76C4306DAF}"/>
                </c:ext>
              </c:extLst>
            </c:dLbl>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Slajd_17_GK_His!$E$6:$I$6</c:f>
              <c:strCache>
                <c:ptCount val="5"/>
                <c:pt idx="0">
                  <c:v>3Q 2021</c:v>
                </c:pt>
                <c:pt idx="1">
                  <c:v>3Q 2022</c:v>
                </c:pt>
                <c:pt idx="2">
                  <c:v>3Q 2023</c:v>
                </c:pt>
                <c:pt idx="3">
                  <c:v>3Q 2024</c:v>
                </c:pt>
                <c:pt idx="4">
                  <c:v>3Q 2025</c:v>
                </c:pt>
              </c:strCache>
              <c:extLst xmlns:c15="http://schemas.microsoft.com/office/drawing/2012/chart"/>
            </c:strRef>
          </c:cat>
          <c:val>
            <c:numRef>
              <c:f>Slajd_17_GK_His!$E$8:$I$8</c:f>
              <c:numCache>
                <c:formatCode>0</c:formatCode>
                <c:ptCount val="5"/>
                <c:pt idx="0">
                  <c:v>94.738685911850141</c:v>
                </c:pt>
                <c:pt idx="1">
                  <c:v>137.69296751823481</c:v>
                </c:pt>
                <c:pt idx="2">
                  <c:v>88.808904687963633</c:v>
                </c:pt>
                <c:pt idx="3">
                  <c:v>-342.41076441469096</c:v>
                </c:pt>
                <c:pt idx="4">
                  <c:v>148.66624476791969</c:v>
                </c:pt>
              </c:numCache>
              <c:extLst xmlns:c15="http://schemas.microsoft.com/office/drawing/2012/chart"/>
            </c:numRef>
          </c:val>
          <c:extLst xmlns:c15="http://schemas.microsoft.com/office/drawing/2012/chart">
            <c:ext xmlns:c16="http://schemas.microsoft.com/office/drawing/2014/chart" uri="{C3380CC4-5D6E-409C-BE32-E72D297353CC}">
              <c16:uniqueId val="{00000002-184D-4C1C-962A-8E76C4306DAF}"/>
            </c:ext>
          </c:extLst>
        </c:ser>
        <c:dLbls>
          <c:dLblPos val="outEnd"/>
          <c:showLegendKey val="0"/>
          <c:showVal val="1"/>
          <c:showCatName val="0"/>
          <c:showSerName val="0"/>
          <c:showPercent val="0"/>
          <c:showBubbleSize val="0"/>
        </c:dLbls>
        <c:gapWidth val="219"/>
        <c:overlap val="-27"/>
        <c:axId val="-110578480"/>
        <c:axId val="-110580112"/>
        <c:extLst>
          <c:ext xmlns:c15="http://schemas.microsoft.com/office/drawing/2012/chart" uri="{02D57815-91ED-43cb-92C2-25804820EDAC}">
            <c15:filteredBarSeries>
              <c15:ser>
                <c:idx val="0"/>
                <c:order val="0"/>
                <c:tx>
                  <c:strRef>
                    <c:extLst>
                      <c:ext uri="{02D57815-91ED-43cb-92C2-25804820EDAC}">
                        <c15:formulaRef>
                          <c15:sqref>Slajd_17_GK_His!$B$7</c15:sqref>
                        </c15:formulaRef>
                      </c:ext>
                    </c:extLst>
                    <c:strCache>
                      <c:ptCount val="1"/>
                      <c:pt idx="0">
                        <c:v>PRZYCHODY OPERACYJNE</c:v>
                      </c:pt>
                    </c:strCache>
                  </c:strRef>
                </c:tx>
                <c:spPr>
                  <a:solidFill>
                    <a:schemeClr val="accent5">
                      <a:shade val="53000"/>
                    </a:schemeClr>
                  </a:solidFill>
                  <a:ln>
                    <a:noFill/>
                  </a:ln>
                  <a:effectLst/>
                </c:spPr>
                <c:invertIfNegative val="0"/>
                <c:dPt>
                  <c:idx val="4"/>
                  <c:invertIfNegative val="0"/>
                  <c:bubble3D val="0"/>
                  <c:spPr>
                    <a:solidFill>
                      <a:srgbClr val="001871"/>
                    </a:solidFill>
                    <a:ln>
                      <a:solidFill>
                        <a:srgbClr val="00B050"/>
                      </a:solidFill>
                    </a:ln>
                    <a:effectLst/>
                  </c:spPr>
                  <c:extLst>
                    <c:ext xmlns:c16="http://schemas.microsoft.com/office/drawing/2014/chart" uri="{C3380CC4-5D6E-409C-BE32-E72D297353CC}">
                      <c16:uniqueId val="{00000004-184D-4C1C-962A-8E76C4306DAF}"/>
                    </c:ext>
                  </c:extLst>
                </c:dPt>
                <c:dLbls>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c:ext uri="{02D57815-91ED-43cb-92C2-25804820EDAC}">
                        <c15:formulaRef>
                          <c15:sqref>Slajd_17_GK_His!$E$7:$I$7</c15:sqref>
                        </c15:formulaRef>
                      </c:ext>
                    </c:extLst>
                    <c:numCache>
                      <c:formatCode>#,##0</c:formatCode>
                      <c:ptCount val="5"/>
                      <c:pt idx="0">
                        <c:v>1588.4199934311123</c:v>
                      </c:pt>
                      <c:pt idx="1">
                        <c:v>2872.72372610817</c:v>
                      </c:pt>
                      <c:pt idx="2">
                        <c:v>2399.663761625899</c:v>
                      </c:pt>
                      <c:pt idx="3">
                        <c:v>1872.3786400482345</c:v>
                      </c:pt>
                      <c:pt idx="4">
                        <c:v>3008.0314497031518</c:v>
                      </c:pt>
                    </c:numCache>
                  </c:numRef>
                </c:val>
                <c:extLst>
                  <c:ext xmlns:c16="http://schemas.microsoft.com/office/drawing/2014/chart" uri="{C3380CC4-5D6E-409C-BE32-E72D297353CC}">
                    <c16:uniqueId val="{00000005-184D-4C1C-962A-8E76C4306DA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Slajd_17_GK_His!$B$9</c15:sqref>
                        </c15:formulaRef>
                      </c:ext>
                    </c:extLst>
                    <c:strCache>
                      <c:ptCount val="1"/>
                      <c:pt idx="0">
                        <c:v>EBITDA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Slajd_17_GK_His!$E$9:$I$9</c15:sqref>
                        </c15:formulaRef>
                      </c:ext>
                    </c:extLst>
                    <c:numCache>
                      <c:formatCode>#,##0</c:formatCode>
                      <c:ptCount val="5"/>
                      <c:pt idx="0">
                        <c:v>121.81454213757024</c:v>
                      </c:pt>
                      <c:pt idx="1">
                        <c:v>167.29759201628801</c:v>
                      </c:pt>
                      <c:pt idx="2">
                        <c:v>121.11571109931606</c:v>
                      </c:pt>
                      <c:pt idx="3">
                        <c:v>-307.63621890432205</c:v>
                      </c:pt>
                      <c:pt idx="4">
                        <c:v>187.51910536923845</c:v>
                      </c:pt>
                    </c:numCache>
                  </c:numRef>
                </c:val>
                <c:extLst xmlns:c15="http://schemas.microsoft.com/office/drawing/2012/chart">
                  <c:ext xmlns:c16="http://schemas.microsoft.com/office/drawing/2014/chart" uri="{C3380CC4-5D6E-409C-BE32-E72D297353CC}">
                    <c16:uniqueId val="{00000006-184D-4C1C-962A-8E76C4306DAF}"/>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Slajd_17_GK_His!$B$10</c15:sqref>
                        </c15:formulaRef>
                      </c:ext>
                    </c:extLst>
                    <c:strCache>
                      <c:ptCount val="1"/>
                      <c:pt idx="0">
                        <c:v>WYNIK BRUTTO</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Slajd_17_GK_His!$E$10:$I$10</c15:sqref>
                        </c15:formulaRef>
                      </c:ext>
                    </c:extLst>
                    <c:numCache>
                      <c:formatCode>0</c:formatCode>
                      <c:ptCount val="5"/>
                      <c:pt idx="0">
                        <c:v>83.996294293964098</c:v>
                      </c:pt>
                      <c:pt idx="1">
                        <c:v>147.58147969429984</c:v>
                      </c:pt>
                      <c:pt idx="2">
                        <c:v>79.461659293923617</c:v>
                      </c:pt>
                      <c:pt idx="3">
                        <c:v>-361.73999290576</c:v>
                      </c:pt>
                      <c:pt idx="4">
                        <c:v>146.8065915120157</c:v>
                      </c:pt>
                    </c:numCache>
                  </c:numRef>
                </c:val>
                <c:extLst xmlns:c15="http://schemas.microsoft.com/office/drawing/2012/chart">
                  <c:ext xmlns:c16="http://schemas.microsoft.com/office/drawing/2014/chart" uri="{C3380CC4-5D6E-409C-BE32-E72D297353CC}">
                    <c16:uniqueId val="{00000007-184D-4C1C-962A-8E76C4306DAF}"/>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Slajd_17_GK_His!$B$11</c15:sqref>
                        </c15:formulaRef>
                      </c:ext>
                    </c:extLst>
                    <c:strCache>
                      <c:ptCount val="1"/>
                      <c:pt idx="0">
                        <c:v>WYNIK NETTO</c:v>
                      </c:pt>
                    </c:strCache>
                  </c:strRef>
                </c:tx>
                <c:spPr>
                  <a:solidFill>
                    <a:schemeClr val="accent5">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Slajd_17_GK_His!$E$11:$I$11</c15:sqref>
                        </c15:formulaRef>
                      </c:ext>
                    </c:extLst>
                    <c:numCache>
                      <c:formatCode>0</c:formatCode>
                      <c:ptCount val="5"/>
                      <c:pt idx="0">
                        <c:v>69.207695351221517</c:v>
                      </c:pt>
                      <c:pt idx="1">
                        <c:v>118.47978186624987</c:v>
                      </c:pt>
                      <c:pt idx="2">
                        <c:v>53.914639475623616</c:v>
                      </c:pt>
                      <c:pt idx="3">
                        <c:v>-296.19948967085998</c:v>
                      </c:pt>
                      <c:pt idx="4">
                        <c:v>112.32763855695968</c:v>
                      </c:pt>
                    </c:numCache>
                  </c:numRef>
                </c:val>
                <c:extLst xmlns:c15="http://schemas.microsoft.com/office/drawing/2012/chart">
                  <c:ext xmlns:c16="http://schemas.microsoft.com/office/drawing/2014/chart" uri="{C3380CC4-5D6E-409C-BE32-E72D297353CC}">
                    <c16:uniqueId val="{00000008-184D-4C1C-962A-8E76C4306DAF}"/>
                  </c:ext>
                </c:extLst>
              </c15:ser>
            </c15:filteredBarSeries>
          </c:ext>
        </c:extLst>
      </c:barChart>
      <c:catAx>
        <c:axId val="-11057848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1" i="0" u="none" strike="noStrike" kern="1200" baseline="0">
                <a:solidFill>
                  <a:srgbClr val="1F2970"/>
                </a:solidFill>
                <a:latin typeface="Century Gothic" panose="020B0502020202020204" pitchFamily="34" charset="0"/>
                <a:ea typeface="+mn-ea"/>
                <a:cs typeface="+mn-cs"/>
              </a:defRPr>
            </a:pPr>
            <a:endParaRPr lang="pl-PL"/>
          </a:p>
        </c:txPr>
        <c:crossAx val="-110580112"/>
        <c:crosses val="autoZero"/>
        <c:auto val="1"/>
        <c:lblAlgn val="ctr"/>
        <c:lblOffset val="100"/>
        <c:noMultiLvlLbl val="0"/>
      </c:catAx>
      <c:valAx>
        <c:axId val="-1105801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10578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solidFill>
            <a:schemeClr val="bg1">
              <a:alpha val="87000"/>
            </a:schemeClr>
          </a:solidFill>
        </a:ln>
        <a:effectLst/>
      </c:spPr>
      <c:txPr>
        <a:bodyPr rot="0" spcFirstLastPara="1" vertOverflow="ellipsis" vert="horz" wrap="square" anchor="ctr" anchorCtr="1"/>
        <a:lstStyle/>
        <a:p>
          <a:pPr>
            <a:defRPr sz="900" b="1" i="0" u="none" strike="noStrike" kern="1200" spc="0" baseline="0">
              <a:solidFill>
                <a:srgbClr val="1F2970"/>
              </a:solidFill>
              <a:latin typeface="Century Gothic" panose="020B0502020202020204" pitchFamily="34" charset="0"/>
              <a:ea typeface="+mn-ea"/>
              <a:cs typeface="+mn-cs"/>
            </a:defRPr>
          </a:pPr>
          <a:endParaRPr lang="pl-PL"/>
        </a:p>
      </c:txPr>
    </c:title>
    <c:autoTitleDeleted val="0"/>
    <c:plotArea>
      <c:layout>
        <c:manualLayout>
          <c:layoutTarget val="inner"/>
          <c:xMode val="edge"/>
          <c:yMode val="edge"/>
          <c:x val="0.19590114299582245"/>
          <c:y val="0.18997703412073488"/>
          <c:w val="0.73826644455492441"/>
          <c:h val="0.61023950131233595"/>
        </c:manualLayout>
      </c:layout>
      <c:barChart>
        <c:barDir val="col"/>
        <c:grouping val="clustered"/>
        <c:varyColors val="0"/>
        <c:ser>
          <c:idx val="2"/>
          <c:order val="2"/>
          <c:tx>
            <c:strRef>
              <c:f>Slajd_17_GK_His!$B$9</c:f>
              <c:strCache>
                <c:ptCount val="1"/>
                <c:pt idx="0">
                  <c:v>EBITDA</c:v>
                </c:pt>
              </c:strCache>
              <c:extLst xmlns:c15="http://schemas.microsoft.com/office/drawing/2012/chart"/>
            </c:strRef>
          </c:tx>
          <c:spPr>
            <a:solidFill>
              <a:srgbClr val="6991DD"/>
            </a:solidFill>
            <a:ln>
              <a:noFill/>
            </a:ln>
            <a:effectLst/>
          </c:spPr>
          <c:invertIfNegative val="0"/>
          <c:dPt>
            <c:idx val="4"/>
            <c:invertIfNegative val="0"/>
            <c:bubble3D val="0"/>
            <c:spPr>
              <a:solidFill>
                <a:srgbClr val="001871"/>
              </a:solidFill>
              <a:ln>
                <a:noFill/>
              </a:ln>
              <a:effectLst/>
            </c:spPr>
            <c:extLst>
              <c:ext xmlns:c16="http://schemas.microsoft.com/office/drawing/2014/chart" uri="{C3380CC4-5D6E-409C-BE32-E72D297353CC}">
                <c16:uniqueId val="{00000001-32B2-43B0-9EA5-F90260EAB67E}"/>
              </c:ext>
            </c:extLst>
          </c:dPt>
          <c:dLbls>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1-32B2-43B0-9EA5-F90260EAB6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Slajd_17_GK_His!$E$6:$I$6</c:f>
              <c:strCache>
                <c:ptCount val="5"/>
                <c:pt idx="0">
                  <c:v>3Q 2021</c:v>
                </c:pt>
                <c:pt idx="1">
                  <c:v>3Q 2022</c:v>
                </c:pt>
                <c:pt idx="2">
                  <c:v>3Q 2023</c:v>
                </c:pt>
                <c:pt idx="3">
                  <c:v>3Q 2024</c:v>
                </c:pt>
                <c:pt idx="4">
                  <c:v>3Q 2025</c:v>
                </c:pt>
              </c:strCache>
              <c:extLst xmlns:c15="http://schemas.microsoft.com/office/drawing/2012/chart"/>
            </c:strRef>
          </c:cat>
          <c:val>
            <c:numRef>
              <c:f>Slajd_17_GK_His!$E$9:$I$9</c:f>
              <c:numCache>
                <c:formatCode>#,##0</c:formatCode>
                <c:ptCount val="5"/>
                <c:pt idx="0">
                  <c:v>121.81454213757024</c:v>
                </c:pt>
                <c:pt idx="1">
                  <c:v>167.29759201628801</c:v>
                </c:pt>
                <c:pt idx="2">
                  <c:v>121.11571109931606</c:v>
                </c:pt>
                <c:pt idx="3">
                  <c:v>-307.63621890432205</c:v>
                </c:pt>
                <c:pt idx="4">
                  <c:v>187.51910536923845</c:v>
                </c:pt>
              </c:numCache>
              <c:extLst xmlns:c15="http://schemas.microsoft.com/office/drawing/2012/chart"/>
            </c:numRef>
          </c:val>
          <c:extLst xmlns:c15="http://schemas.microsoft.com/office/drawing/2012/chart">
            <c:ext xmlns:c16="http://schemas.microsoft.com/office/drawing/2014/chart" uri="{C3380CC4-5D6E-409C-BE32-E72D297353CC}">
              <c16:uniqueId val="{00000002-32B2-43B0-9EA5-F90260EAB67E}"/>
            </c:ext>
          </c:extLst>
        </c:ser>
        <c:dLbls>
          <c:dLblPos val="outEnd"/>
          <c:showLegendKey val="0"/>
          <c:showVal val="1"/>
          <c:showCatName val="0"/>
          <c:showSerName val="0"/>
          <c:showPercent val="0"/>
          <c:showBubbleSize val="0"/>
        </c:dLbls>
        <c:gapWidth val="219"/>
        <c:overlap val="-27"/>
        <c:axId val="-110588816"/>
        <c:axId val="-110588272"/>
        <c:extLst>
          <c:ext xmlns:c15="http://schemas.microsoft.com/office/drawing/2012/chart" uri="{02D57815-91ED-43cb-92C2-25804820EDAC}">
            <c15:filteredBarSeries>
              <c15:ser>
                <c:idx val="0"/>
                <c:order val="0"/>
                <c:tx>
                  <c:strRef>
                    <c:extLst>
                      <c:ext uri="{02D57815-91ED-43cb-92C2-25804820EDAC}">
                        <c15:formulaRef>
                          <c15:sqref>Slajd_17_GK_His!$B$7</c15:sqref>
                        </c15:formulaRef>
                      </c:ext>
                    </c:extLst>
                    <c:strCache>
                      <c:ptCount val="1"/>
                      <c:pt idx="0">
                        <c:v>PRZYCHODY OPERACYJNE</c:v>
                      </c:pt>
                    </c:strCache>
                  </c:strRef>
                </c:tx>
                <c:spPr>
                  <a:solidFill>
                    <a:schemeClr val="accent5">
                      <a:shade val="53000"/>
                    </a:schemeClr>
                  </a:solidFill>
                  <a:ln>
                    <a:noFill/>
                  </a:ln>
                  <a:effectLst/>
                </c:spPr>
                <c:invertIfNegative val="0"/>
                <c:dPt>
                  <c:idx val="4"/>
                  <c:invertIfNegative val="0"/>
                  <c:bubble3D val="0"/>
                  <c:spPr>
                    <a:solidFill>
                      <a:srgbClr val="001871"/>
                    </a:solidFill>
                    <a:ln>
                      <a:solidFill>
                        <a:srgbClr val="00B050"/>
                      </a:solidFill>
                    </a:ln>
                    <a:effectLst/>
                  </c:spPr>
                  <c:extLst>
                    <c:ext xmlns:c16="http://schemas.microsoft.com/office/drawing/2014/chart" uri="{C3380CC4-5D6E-409C-BE32-E72D297353CC}">
                      <c16:uniqueId val="{00000004-32B2-43B0-9EA5-F90260EAB67E}"/>
                    </c:ext>
                  </c:extLst>
                </c:dPt>
                <c:dLbls>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c:ext uri="{02D57815-91ED-43cb-92C2-25804820EDAC}">
                        <c15:formulaRef>
                          <c15:sqref>Slajd_17_GK_His!$E$7:$I$7</c15:sqref>
                        </c15:formulaRef>
                      </c:ext>
                    </c:extLst>
                    <c:numCache>
                      <c:formatCode>#,##0</c:formatCode>
                      <c:ptCount val="5"/>
                      <c:pt idx="0">
                        <c:v>1588.4199934311123</c:v>
                      </c:pt>
                      <c:pt idx="1">
                        <c:v>2872.72372610817</c:v>
                      </c:pt>
                      <c:pt idx="2">
                        <c:v>2399.663761625899</c:v>
                      </c:pt>
                      <c:pt idx="3">
                        <c:v>1872.3786400482345</c:v>
                      </c:pt>
                      <c:pt idx="4">
                        <c:v>3008.0314497031518</c:v>
                      </c:pt>
                    </c:numCache>
                  </c:numRef>
                </c:val>
                <c:extLst>
                  <c:ext xmlns:c16="http://schemas.microsoft.com/office/drawing/2014/chart" uri="{C3380CC4-5D6E-409C-BE32-E72D297353CC}">
                    <c16:uniqueId val="{00000005-32B2-43B0-9EA5-F90260EAB67E}"/>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Slajd_17_GK_His!$B$8</c15:sqref>
                        </c15:formulaRef>
                      </c:ext>
                    </c:extLst>
                    <c:strCache>
                      <c:ptCount val="1"/>
                      <c:pt idx="0">
                        <c:v>ZYSK NA DZIAŁALNOŚCI OPERACYJNEJ </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Slajd_17_GK_His!$E$8:$I$8</c15:sqref>
                        </c15:formulaRef>
                      </c:ext>
                    </c:extLst>
                    <c:numCache>
                      <c:formatCode>0</c:formatCode>
                      <c:ptCount val="5"/>
                      <c:pt idx="0">
                        <c:v>94.738685911850141</c:v>
                      </c:pt>
                      <c:pt idx="1">
                        <c:v>137.69296751823481</c:v>
                      </c:pt>
                      <c:pt idx="2">
                        <c:v>88.808904687963633</c:v>
                      </c:pt>
                      <c:pt idx="3">
                        <c:v>-342.41076441469096</c:v>
                      </c:pt>
                      <c:pt idx="4">
                        <c:v>148.66624476791969</c:v>
                      </c:pt>
                    </c:numCache>
                  </c:numRef>
                </c:val>
                <c:extLst xmlns:c15="http://schemas.microsoft.com/office/drawing/2012/chart">
                  <c:ext xmlns:c16="http://schemas.microsoft.com/office/drawing/2014/chart" uri="{C3380CC4-5D6E-409C-BE32-E72D297353CC}">
                    <c16:uniqueId val="{00000006-32B2-43B0-9EA5-F90260EAB67E}"/>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Slajd_17_GK_His!$B$10</c15:sqref>
                        </c15:formulaRef>
                      </c:ext>
                    </c:extLst>
                    <c:strCache>
                      <c:ptCount val="1"/>
                      <c:pt idx="0">
                        <c:v>WYNIK BRUTTO</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Slajd_17_GK_His!$E$10:$I$10</c15:sqref>
                        </c15:formulaRef>
                      </c:ext>
                    </c:extLst>
                    <c:numCache>
                      <c:formatCode>0</c:formatCode>
                      <c:ptCount val="5"/>
                      <c:pt idx="0">
                        <c:v>83.996294293964098</c:v>
                      </c:pt>
                      <c:pt idx="1">
                        <c:v>147.58147969429984</c:v>
                      </c:pt>
                      <c:pt idx="2">
                        <c:v>79.461659293923617</c:v>
                      </c:pt>
                      <c:pt idx="3">
                        <c:v>-361.73999290576</c:v>
                      </c:pt>
                      <c:pt idx="4">
                        <c:v>146.8065915120157</c:v>
                      </c:pt>
                    </c:numCache>
                  </c:numRef>
                </c:val>
                <c:extLst xmlns:c15="http://schemas.microsoft.com/office/drawing/2012/chart">
                  <c:ext xmlns:c16="http://schemas.microsoft.com/office/drawing/2014/chart" uri="{C3380CC4-5D6E-409C-BE32-E72D297353CC}">
                    <c16:uniqueId val="{00000007-32B2-43B0-9EA5-F90260EAB67E}"/>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Slajd_17_GK_His!$B$11</c15:sqref>
                        </c15:formulaRef>
                      </c:ext>
                    </c:extLst>
                    <c:strCache>
                      <c:ptCount val="1"/>
                      <c:pt idx="0">
                        <c:v>WYNIK NETTO</c:v>
                      </c:pt>
                    </c:strCache>
                  </c:strRef>
                </c:tx>
                <c:spPr>
                  <a:solidFill>
                    <a:schemeClr val="accent5">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Slajd_17_GK_His!$E$11:$I$11</c15:sqref>
                        </c15:formulaRef>
                      </c:ext>
                    </c:extLst>
                    <c:numCache>
                      <c:formatCode>0</c:formatCode>
                      <c:ptCount val="5"/>
                      <c:pt idx="0">
                        <c:v>69.207695351221517</c:v>
                      </c:pt>
                      <c:pt idx="1">
                        <c:v>118.47978186624987</c:v>
                      </c:pt>
                      <c:pt idx="2">
                        <c:v>53.914639475623616</c:v>
                      </c:pt>
                      <c:pt idx="3">
                        <c:v>-296.19948967085998</c:v>
                      </c:pt>
                      <c:pt idx="4">
                        <c:v>112.32763855695968</c:v>
                      </c:pt>
                    </c:numCache>
                  </c:numRef>
                </c:val>
                <c:extLst xmlns:c15="http://schemas.microsoft.com/office/drawing/2012/chart">
                  <c:ext xmlns:c16="http://schemas.microsoft.com/office/drawing/2014/chart" uri="{C3380CC4-5D6E-409C-BE32-E72D297353CC}">
                    <c16:uniqueId val="{00000008-32B2-43B0-9EA5-F90260EAB67E}"/>
                  </c:ext>
                </c:extLst>
              </c15:ser>
            </c15:filteredBarSeries>
          </c:ext>
        </c:extLst>
      </c:barChart>
      <c:catAx>
        <c:axId val="-110588816"/>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1" i="0" u="none" strike="noStrike" kern="1200" baseline="0">
                <a:solidFill>
                  <a:srgbClr val="1F2970"/>
                </a:solidFill>
                <a:latin typeface="Century Gothic" panose="020B0502020202020204" pitchFamily="34" charset="0"/>
                <a:ea typeface="+mn-ea"/>
                <a:cs typeface="+mn-cs"/>
              </a:defRPr>
            </a:pPr>
            <a:endParaRPr lang="pl-PL"/>
          </a:p>
        </c:txPr>
        <c:crossAx val="-110588272"/>
        <c:crosses val="autoZero"/>
        <c:auto val="1"/>
        <c:lblAlgn val="ctr"/>
        <c:lblOffset val="100"/>
        <c:noMultiLvlLbl val="0"/>
      </c:catAx>
      <c:valAx>
        <c:axId val="-110588272"/>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10588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overlay val="0"/>
      <c:spPr>
        <a:noFill/>
        <a:ln>
          <a:solidFill>
            <a:schemeClr val="bg1">
              <a:alpha val="87000"/>
            </a:schemeClr>
          </a:solidFill>
        </a:ln>
        <a:effectLst/>
      </c:spPr>
      <c:txPr>
        <a:bodyPr rot="0" spcFirstLastPara="1" vertOverflow="ellipsis" vert="horz" wrap="square" anchor="ctr" anchorCtr="1"/>
        <a:lstStyle/>
        <a:p>
          <a:pPr>
            <a:defRPr sz="900" b="1" i="0" u="none" strike="noStrike" kern="1200" spc="0" baseline="0">
              <a:solidFill>
                <a:srgbClr val="1F2970"/>
              </a:solidFill>
              <a:latin typeface="Century Gothic" panose="020B0502020202020204" pitchFamily="34" charset="0"/>
              <a:ea typeface="+mn-ea"/>
              <a:cs typeface="+mn-cs"/>
            </a:defRPr>
          </a:pPr>
          <a:endParaRPr lang="pl-PL"/>
        </a:p>
      </c:txPr>
    </c:title>
    <c:autoTitleDeleted val="0"/>
    <c:plotArea>
      <c:layout>
        <c:manualLayout>
          <c:layoutTarget val="inner"/>
          <c:xMode val="edge"/>
          <c:yMode val="edge"/>
          <c:x val="0.19590114299582245"/>
          <c:y val="0.18534740449110529"/>
          <c:w val="0.73826644455492441"/>
          <c:h val="0.61486913094196571"/>
        </c:manualLayout>
      </c:layout>
      <c:barChart>
        <c:barDir val="col"/>
        <c:grouping val="clustered"/>
        <c:varyColors val="0"/>
        <c:ser>
          <c:idx val="4"/>
          <c:order val="4"/>
          <c:tx>
            <c:strRef>
              <c:f>Slajd_17_GK_His!$B$11</c:f>
              <c:strCache>
                <c:ptCount val="1"/>
                <c:pt idx="0">
                  <c:v>WYNIK NETTO</c:v>
                </c:pt>
              </c:strCache>
              <c:extLst xmlns:c15="http://schemas.microsoft.com/office/drawing/2012/chart"/>
            </c:strRef>
          </c:tx>
          <c:spPr>
            <a:solidFill>
              <a:srgbClr val="6991DD"/>
            </a:solidFill>
            <a:ln>
              <a:noFill/>
            </a:ln>
            <a:effectLst/>
          </c:spPr>
          <c:invertIfNegative val="0"/>
          <c:dPt>
            <c:idx val="4"/>
            <c:invertIfNegative val="0"/>
            <c:bubble3D val="0"/>
            <c:spPr>
              <a:solidFill>
                <a:srgbClr val="001871"/>
              </a:solidFill>
              <a:ln>
                <a:noFill/>
              </a:ln>
              <a:effectLst/>
            </c:spPr>
            <c:extLst>
              <c:ext xmlns:c16="http://schemas.microsoft.com/office/drawing/2014/chart" uri="{C3380CC4-5D6E-409C-BE32-E72D297353CC}">
                <c16:uniqueId val="{00000001-37A6-4D2C-8A36-9B0D8C622E2C}"/>
              </c:ext>
            </c:extLst>
          </c:dPt>
          <c:dLbls>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B05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1-37A6-4D2C-8A36-9B0D8C622E2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Slajd_17_GK_His!$E$6:$I$6</c:f>
              <c:strCache>
                <c:ptCount val="5"/>
                <c:pt idx="0">
                  <c:v>3Q 2021</c:v>
                </c:pt>
                <c:pt idx="1">
                  <c:v>3Q 2022</c:v>
                </c:pt>
                <c:pt idx="2">
                  <c:v>3Q 2023</c:v>
                </c:pt>
                <c:pt idx="3">
                  <c:v>3Q 2024</c:v>
                </c:pt>
                <c:pt idx="4">
                  <c:v>3Q 2025</c:v>
                </c:pt>
              </c:strCache>
              <c:extLst xmlns:c15="http://schemas.microsoft.com/office/drawing/2012/chart"/>
            </c:strRef>
          </c:cat>
          <c:val>
            <c:numRef>
              <c:f>Slajd_17_GK_His!$E$11:$I$11</c:f>
              <c:numCache>
                <c:formatCode>0</c:formatCode>
                <c:ptCount val="5"/>
                <c:pt idx="0">
                  <c:v>69.207695351221517</c:v>
                </c:pt>
                <c:pt idx="1">
                  <c:v>118.47978186624987</c:v>
                </c:pt>
                <c:pt idx="2">
                  <c:v>53.914639475623616</c:v>
                </c:pt>
                <c:pt idx="3">
                  <c:v>-296.19948967085998</c:v>
                </c:pt>
                <c:pt idx="4">
                  <c:v>112.32763855695968</c:v>
                </c:pt>
              </c:numCache>
              <c:extLst xmlns:c15="http://schemas.microsoft.com/office/drawing/2012/chart"/>
            </c:numRef>
          </c:val>
          <c:extLst xmlns:c15="http://schemas.microsoft.com/office/drawing/2012/chart">
            <c:ext xmlns:c16="http://schemas.microsoft.com/office/drawing/2014/chart" uri="{C3380CC4-5D6E-409C-BE32-E72D297353CC}">
              <c16:uniqueId val="{00000002-37A6-4D2C-8A36-9B0D8C622E2C}"/>
            </c:ext>
          </c:extLst>
        </c:ser>
        <c:dLbls>
          <c:dLblPos val="outEnd"/>
          <c:showLegendKey val="0"/>
          <c:showVal val="1"/>
          <c:showCatName val="0"/>
          <c:showSerName val="0"/>
          <c:showPercent val="0"/>
          <c:showBubbleSize val="0"/>
        </c:dLbls>
        <c:gapWidth val="219"/>
        <c:overlap val="-27"/>
        <c:axId val="-110586640"/>
        <c:axId val="-110582832"/>
        <c:extLst>
          <c:ext xmlns:c15="http://schemas.microsoft.com/office/drawing/2012/chart" uri="{02D57815-91ED-43cb-92C2-25804820EDAC}">
            <c15:filteredBarSeries>
              <c15:ser>
                <c:idx val="0"/>
                <c:order val="0"/>
                <c:tx>
                  <c:strRef>
                    <c:extLst>
                      <c:ext uri="{02D57815-91ED-43cb-92C2-25804820EDAC}">
                        <c15:formulaRef>
                          <c15:sqref>Slajd_17_GK_His!$B$7</c15:sqref>
                        </c15:formulaRef>
                      </c:ext>
                    </c:extLst>
                    <c:strCache>
                      <c:ptCount val="1"/>
                      <c:pt idx="0">
                        <c:v>PRZYCHODY OPERACYJNE</c:v>
                      </c:pt>
                    </c:strCache>
                  </c:strRef>
                </c:tx>
                <c:spPr>
                  <a:solidFill>
                    <a:schemeClr val="accent5">
                      <a:shade val="53000"/>
                    </a:schemeClr>
                  </a:solidFill>
                  <a:ln>
                    <a:noFill/>
                  </a:ln>
                  <a:effectLst/>
                </c:spPr>
                <c:invertIfNegative val="0"/>
                <c:dPt>
                  <c:idx val="4"/>
                  <c:invertIfNegative val="0"/>
                  <c:bubble3D val="0"/>
                  <c:spPr>
                    <a:solidFill>
                      <a:srgbClr val="001871"/>
                    </a:solidFill>
                    <a:ln>
                      <a:solidFill>
                        <a:srgbClr val="00B050"/>
                      </a:solidFill>
                    </a:ln>
                    <a:effectLst/>
                  </c:spPr>
                  <c:extLst>
                    <c:ext xmlns:c16="http://schemas.microsoft.com/office/drawing/2014/chart" uri="{C3380CC4-5D6E-409C-BE32-E72D297353CC}">
                      <c16:uniqueId val="{00000004-37A6-4D2C-8A36-9B0D8C622E2C}"/>
                    </c:ext>
                  </c:extLst>
                </c:dPt>
                <c:dLbls>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c:ext uri="{02D57815-91ED-43cb-92C2-25804820EDAC}">
                        <c15:formulaRef>
                          <c15:sqref>Slajd_17_GK_His!$E$7:$I$7</c15:sqref>
                        </c15:formulaRef>
                      </c:ext>
                    </c:extLst>
                    <c:numCache>
                      <c:formatCode>#,##0</c:formatCode>
                      <c:ptCount val="5"/>
                      <c:pt idx="0">
                        <c:v>1588.4199934311123</c:v>
                      </c:pt>
                      <c:pt idx="1">
                        <c:v>2872.72372610817</c:v>
                      </c:pt>
                      <c:pt idx="2">
                        <c:v>2399.663761625899</c:v>
                      </c:pt>
                      <c:pt idx="3">
                        <c:v>1872.3786400482345</c:v>
                      </c:pt>
                      <c:pt idx="4">
                        <c:v>3008.0314497031518</c:v>
                      </c:pt>
                    </c:numCache>
                  </c:numRef>
                </c:val>
                <c:extLst>
                  <c:ext xmlns:c16="http://schemas.microsoft.com/office/drawing/2014/chart" uri="{C3380CC4-5D6E-409C-BE32-E72D297353CC}">
                    <c16:uniqueId val="{00000005-37A6-4D2C-8A36-9B0D8C622E2C}"/>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Slajd_17_GK_His!$B$8</c15:sqref>
                        </c15:formulaRef>
                      </c:ext>
                    </c:extLst>
                    <c:strCache>
                      <c:ptCount val="1"/>
                      <c:pt idx="0">
                        <c:v>ZYSK NA DZIAŁALNOŚCI OPERACYJNEJ </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Slajd_17_GK_His!$E$8:$I$8</c15:sqref>
                        </c15:formulaRef>
                      </c:ext>
                    </c:extLst>
                    <c:numCache>
                      <c:formatCode>0</c:formatCode>
                      <c:ptCount val="5"/>
                      <c:pt idx="0">
                        <c:v>94.738685911850141</c:v>
                      </c:pt>
                      <c:pt idx="1">
                        <c:v>137.69296751823481</c:v>
                      </c:pt>
                      <c:pt idx="2">
                        <c:v>88.808904687963633</c:v>
                      </c:pt>
                      <c:pt idx="3">
                        <c:v>-342.41076441469096</c:v>
                      </c:pt>
                      <c:pt idx="4">
                        <c:v>148.66624476791969</c:v>
                      </c:pt>
                    </c:numCache>
                  </c:numRef>
                </c:val>
                <c:extLst xmlns:c15="http://schemas.microsoft.com/office/drawing/2012/chart">
                  <c:ext xmlns:c16="http://schemas.microsoft.com/office/drawing/2014/chart" uri="{C3380CC4-5D6E-409C-BE32-E72D297353CC}">
                    <c16:uniqueId val="{00000006-37A6-4D2C-8A36-9B0D8C622E2C}"/>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Slajd_17_GK_His!$B$9</c15:sqref>
                        </c15:formulaRef>
                      </c:ext>
                    </c:extLst>
                    <c:strCache>
                      <c:ptCount val="1"/>
                      <c:pt idx="0">
                        <c:v>EBITDA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Slajd_17_GK_His!$E$9:$I$9</c15:sqref>
                        </c15:formulaRef>
                      </c:ext>
                    </c:extLst>
                    <c:numCache>
                      <c:formatCode>#,##0</c:formatCode>
                      <c:ptCount val="5"/>
                      <c:pt idx="0">
                        <c:v>121.81454213757024</c:v>
                      </c:pt>
                      <c:pt idx="1">
                        <c:v>167.29759201628801</c:v>
                      </c:pt>
                      <c:pt idx="2">
                        <c:v>121.11571109931606</c:v>
                      </c:pt>
                      <c:pt idx="3">
                        <c:v>-307.63621890432205</c:v>
                      </c:pt>
                      <c:pt idx="4">
                        <c:v>187.51910536923845</c:v>
                      </c:pt>
                    </c:numCache>
                  </c:numRef>
                </c:val>
                <c:extLst xmlns:c15="http://schemas.microsoft.com/office/drawing/2012/chart">
                  <c:ext xmlns:c16="http://schemas.microsoft.com/office/drawing/2014/chart" uri="{C3380CC4-5D6E-409C-BE32-E72D297353CC}">
                    <c16:uniqueId val="{00000007-37A6-4D2C-8A36-9B0D8C622E2C}"/>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Slajd_17_GK_His!$B$10</c15:sqref>
                        </c15:formulaRef>
                      </c:ext>
                    </c:extLst>
                    <c:strCache>
                      <c:ptCount val="1"/>
                      <c:pt idx="0">
                        <c:v>WYNIK BRUTTO</c:v>
                      </c:pt>
                    </c:strCache>
                  </c:strRef>
                </c:tx>
                <c:spPr>
                  <a:solidFill>
                    <a:schemeClr val="accent5">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1F297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Slajd_17_GK_His!$E$6:$I$6</c15:sqref>
                        </c15:formulaRef>
                      </c:ext>
                    </c:extLst>
                    <c:strCache>
                      <c:ptCount val="5"/>
                      <c:pt idx="0">
                        <c:v>3Q 2021</c:v>
                      </c:pt>
                      <c:pt idx="1">
                        <c:v>3Q 2022</c:v>
                      </c:pt>
                      <c:pt idx="2">
                        <c:v>3Q 2023</c:v>
                      </c:pt>
                      <c:pt idx="3">
                        <c:v>3Q 2024</c:v>
                      </c:pt>
                      <c:pt idx="4">
                        <c:v>3Q 2025</c:v>
                      </c:pt>
                    </c:strCache>
                  </c:strRef>
                </c:cat>
                <c:val>
                  <c:numRef>
                    <c:extLst xmlns:c15="http://schemas.microsoft.com/office/drawing/2012/chart">
                      <c:ext xmlns:c15="http://schemas.microsoft.com/office/drawing/2012/chart" uri="{02D57815-91ED-43cb-92C2-25804820EDAC}">
                        <c15:formulaRef>
                          <c15:sqref>Slajd_17_GK_His!$E$10:$I$10</c15:sqref>
                        </c15:formulaRef>
                      </c:ext>
                    </c:extLst>
                    <c:numCache>
                      <c:formatCode>0</c:formatCode>
                      <c:ptCount val="5"/>
                      <c:pt idx="0">
                        <c:v>83.996294293964098</c:v>
                      </c:pt>
                      <c:pt idx="1">
                        <c:v>147.58147969429984</c:v>
                      </c:pt>
                      <c:pt idx="2">
                        <c:v>79.461659293923617</c:v>
                      </c:pt>
                      <c:pt idx="3">
                        <c:v>-361.73999290576</c:v>
                      </c:pt>
                      <c:pt idx="4">
                        <c:v>146.8065915120157</c:v>
                      </c:pt>
                    </c:numCache>
                  </c:numRef>
                </c:val>
                <c:extLst xmlns:c15="http://schemas.microsoft.com/office/drawing/2012/chart">
                  <c:ext xmlns:c16="http://schemas.microsoft.com/office/drawing/2014/chart" uri="{C3380CC4-5D6E-409C-BE32-E72D297353CC}">
                    <c16:uniqueId val="{00000008-37A6-4D2C-8A36-9B0D8C622E2C}"/>
                  </c:ext>
                </c:extLst>
              </c15:ser>
            </c15:filteredBarSeries>
          </c:ext>
        </c:extLst>
      </c:barChart>
      <c:catAx>
        <c:axId val="-110586640"/>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1" i="0" u="none" strike="noStrike" kern="1200" baseline="0">
                <a:solidFill>
                  <a:srgbClr val="1F2970"/>
                </a:solidFill>
                <a:latin typeface="Century Gothic" panose="020B0502020202020204" pitchFamily="34" charset="0"/>
                <a:ea typeface="+mn-ea"/>
                <a:cs typeface="+mn-cs"/>
              </a:defRPr>
            </a:pPr>
            <a:endParaRPr lang="pl-PL"/>
          </a:p>
        </c:txPr>
        <c:crossAx val="-110582832"/>
        <c:crosses val="autoZero"/>
        <c:auto val="1"/>
        <c:lblAlgn val="ctr"/>
        <c:lblOffset val="100"/>
        <c:noMultiLvlLbl val="0"/>
      </c:catAx>
      <c:valAx>
        <c:axId val="-110582832"/>
        <c:scaling>
          <c:orientation val="minMax"/>
          <c:max val="2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10586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200" b="1" i="0" u="none" strike="noStrike" kern="1200" spc="0" baseline="0">
                <a:solidFill>
                  <a:srgbClr val="002060"/>
                </a:solidFill>
                <a:latin typeface="Century Gothic" panose="020B0502020202020204" pitchFamily="34" charset="0"/>
                <a:ea typeface="+mn-ea"/>
                <a:cs typeface="+mn-cs"/>
              </a:defRPr>
            </a:pPr>
            <a:r>
              <a:rPr lang="pl-PL" sz="1200" b="1"/>
              <a:t>EBITDA GK.PxM</a:t>
            </a:r>
          </a:p>
          <a:p>
            <a:pPr>
              <a:defRPr sz="1200" b="1"/>
            </a:pPr>
            <a:r>
              <a:rPr lang="pl-PL" sz="1200" b="1"/>
              <a:t>Segmenty </a:t>
            </a:r>
          </a:p>
        </c:rich>
      </c:tx>
      <c:layout>
        <c:manualLayout>
          <c:xMode val="edge"/>
          <c:yMode val="edge"/>
          <c:x val="0.21323192239858904"/>
          <c:y val="1.5119047619047619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Century Gothic" panose="020B0502020202020204" pitchFamily="34" charset="0"/>
              <a:ea typeface="+mn-ea"/>
              <a:cs typeface="+mn-cs"/>
            </a:defRPr>
          </a:pPr>
          <a:endParaRPr lang="pl-PL"/>
        </a:p>
      </c:txPr>
    </c:title>
    <c:autoTitleDeleted val="0"/>
    <c:plotArea>
      <c:layout>
        <c:manualLayout>
          <c:layoutTarget val="inner"/>
          <c:xMode val="edge"/>
          <c:yMode val="edge"/>
          <c:x val="0.16927992879973577"/>
          <c:y val="0.13067892120569474"/>
          <c:w val="0.76044444444444448"/>
          <c:h val="0.5037335606705563"/>
        </c:manualLayout>
      </c:layout>
      <c:barChart>
        <c:barDir val="col"/>
        <c:grouping val="stacked"/>
        <c:varyColors val="0"/>
        <c:ser>
          <c:idx val="0"/>
          <c:order val="0"/>
          <c:tx>
            <c:strRef>
              <c:f>slajd_19_seg_GK!$Q$18</c:f>
              <c:strCache>
                <c:ptCount val="1"/>
                <c:pt idx="0">
                  <c:v>Energetyka</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slajd_19_seg_GK!$P$19:$P$21</c:f>
              <c:strCache>
                <c:ptCount val="2"/>
                <c:pt idx="0">
                  <c:v>EBITDA
3Q 2024</c:v>
                </c:pt>
                <c:pt idx="1">
                  <c:v>EBITDA 
3Q 2025</c:v>
                </c:pt>
              </c:strCache>
            </c:strRef>
          </c:cat>
          <c:val>
            <c:numRef>
              <c:f>slajd_19_seg_GK!$Q$19:$Q$21</c:f>
              <c:numCache>
                <c:formatCode>#,##0</c:formatCode>
                <c:ptCount val="2"/>
                <c:pt idx="0">
                  <c:v>-360.53699999999998</c:v>
                </c:pt>
                <c:pt idx="1">
                  <c:v>61.886000000000003</c:v>
                </c:pt>
              </c:numCache>
            </c:numRef>
          </c:val>
          <c:extLst>
            <c:ext xmlns:c16="http://schemas.microsoft.com/office/drawing/2014/chart" uri="{C3380CC4-5D6E-409C-BE32-E72D297353CC}">
              <c16:uniqueId val="{00000000-B07C-47CF-8EF4-53D459D402E6}"/>
            </c:ext>
          </c:extLst>
        </c:ser>
        <c:ser>
          <c:idx val="1"/>
          <c:order val="1"/>
          <c:tx>
            <c:strRef>
              <c:f>slajd_19_seg_GK!$R$18</c:f>
              <c:strCache>
                <c:ptCount val="1"/>
                <c:pt idx="0">
                  <c:v>Produkcja</c:v>
                </c:pt>
              </c:strCache>
            </c:strRef>
          </c:tx>
          <c:spPr>
            <a:solidFill>
              <a:srgbClr val="5C88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slajd_19_seg_GK!$P$19:$P$21</c:f>
              <c:strCache>
                <c:ptCount val="2"/>
                <c:pt idx="0">
                  <c:v>EBITDA
3Q 2024</c:v>
                </c:pt>
                <c:pt idx="1">
                  <c:v>EBITDA 
3Q 2025</c:v>
                </c:pt>
              </c:strCache>
            </c:strRef>
          </c:cat>
          <c:val>
            <c:numRef>
              <c:f>slajd_19_seg_GK!$R$19:$R$21</c:f>
              <c:numCache>
                <c:formatCode>#,##0</c:formatCode>
                <c:ptCount val="2"/>
                <c:pt idx="0">
                  <c:v>26.762999999999998</c:v>
                </c:pt>
                <c:pt idx="1">
                  <c:v>38.281999999999996</c:v>
                </c:pt>
              </c:numCache>
            </c:numRef>
          </c:val>
          <c:extLst>
            <c:ext xmlns:c16="http://schemas.microsoft.com/office/drawing/2014/chart" uri="{C3380CC4-5D6E-409C-BE32-E72D297353CC}">
              <c16:uniqueId val="{00000001-B07C-47CF-8EF4-53D459D402E6}"/>
            </c:ext>
          </c:extLst>
        </c:ser>
        <c:ser>
          <c:idx val="2"/>
          <c:order val="2"/>
          <c:tx>
            <c:strRef>
              <c:f>slajd_19_seg_GK!$S$18</c:f>
              <c:strCache>
                <c:ptCount val="1"/>
                <c:pt idx="0">
                  <c:v>Nafta, gaz, chemia</c:v>
                </c:pt>
              </c:strCache>
            </c:strRef>
          </c:tx>
          <c:spPr>
            <a:solidFill>
              <a:srgbClr val="B8CCEA"/>
            </a:solidFill>
            <a:ln>
              <a:noFill/>
            </a:ln>
            <a:effectLst/>
          </c:spPr>
          <c:invertIfNegative val="0"/>
          <c:dLbls>
            <c:dLbl>
              <c:idx val="0"/>
              <c:layout>
                <c:manualLayout>
                  <c:x val="-2.7996031746032259E-3"/>
                  <c:y val="1.9841269841269841E-7"/>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0"/>
              <c:showVal val="1"/>
              <c:showCatName val="0"/>
              <c:showSerName val="0"/>
              <c:showPercent val="0"/>
              <c:showBubbleSize val="0"/>
              <c:extLst>
                <c:ext xmlns:c15="http://schemas.microsoft.com/office/drawing/2012/chart" uri="{CE6537A1-D6FC-4f65-9D91-7224C49458BB}">
                  <c15:layout>
                    <c:manualLayout>
                      <c:w val="9.8710317460317443E-2"/>
                      <c:h val="3.5353373015873019E-2"/>
                    </c:manualLayout>
                  </c15:layout>
                </c:ext>
                <c:ext xmlns:c16="http://schemas.microsoft.com/office/drawing/2014/chart" uri="{C3380CC4-5D6E-409C-BE32-E72D297353CC}">
                  <c16:uniqueId val="{00000002-B07C-47CF-8EF4-53D459D402E6}"/>
                </c:ext>
              </c:extLst>
            </c:dLbl>
            <c:dLbl>
              <c:idx val="1"/>
              <c:layout>
                <c:manualLayout>
                  <c:x val="-5.5992063492064518E-3"/>
                  <c:y val="-1.2598214285714747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0"/>
              <c:showVal val="1"/>
              <c:showCatName val="0"/>
              <c:showSerName val="0"/>
              <c:showPercent val="0"/>
              <c:showBubbleSize val="0"/>
              <c:extLst>
                <c:ext xmlns:c15="http://schemas.microsoft.com/office/drawing/2012/chart" uri="{CE6537A1-D6FC-4f65-9D91-7224C49458BB}">
                  <c15:layout>
                    <c:manualLayout>
                      <c:w val="0.12670855379188711"/>
                      <c:h val="3.2833531746031742E-2"/>
                    </c:manualLayout>
                  </c15:layout>
                </c:ext>
                <c:ext xmlns:c16="http://schemas.microsoft.com/office/drawing/2014/chart" uri="{C3380CC4-5D6E-409C-BE32-E72D297353CC}">
                  <c16:uniqueId val="{00000003-B07C-47CF-8EF4-53D459D402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slajd_19_seg_GK!$P$19:$P$21</c:f>
              <c:strCache>
                <c:ptCount val="2"/>
                <c:pt idx="0">
                  <c:v>EBITDA
3Q 2024</c:v>
                </c:pt>
                <c:pt idx="1">
                  <c:v>EBITDA 
3Q 2025</c:v>
                </c:pt>
              </c:strCache>
            </c:strRef>
          </c:cat>
          <c:val>
            <c:numRef>
              <c:f>slajd_19_seg_GK!$S$19:$S$21</c:f>
              <c:numCache>
                <c:formatCode>#,##0</c:formatCode>
                <c:ptCount val="2"/>
                <c:pt idx="0">
                  <c:v>39.902999999999999</c:v>
                </c:pt>
                <c:pt idx="1">
                  <c:v>99.052999999999997</c:v>
                </c:pt>
              </c:numCache>
            </c:numRef>
          </c:val>
          <c:extLst>
            <c:ext xmlns:c16="http://schemas.microsoft.com/office/drawing/2014/chart" uri="{C3380CC4-5D6E-409C-BE32-E72D297353CC}">
              <c16:uniqueId val="{00000004-B07C-47CF-8EF4-53D459D402E6}"/>
            </c:ext>
          </c:extLst>
        </c:ser>
        <c:ser>
          <c:idx val="3"/>
          <c:order val="3"/>
          <c:tx>
            <c:strRef>
              <c:f>slajd_19_seg_GK!$T$18</c:f>
              <c:strCache>
                <c:ptCount val="1"/>
                <c:pt idx="0">
                  <c:v>Budownictwo Przemysłowe</c:v>
                </c:pt>
              </c:strCache>
            </c:strRef>
          </c:tx>
          <c:spPr>
            <a:solidFill>
              <a:srgbClr val="D6DCE5"/>
            </a:solidFill>
            <a:ln>
              <a:noFill/>
            </a:ln>
            <a:effectLst/>
          </c:spPr>
          <c:invertIfNegative val="0"/>
          <c:dLbls>
            <c:dLbl>
              <c:idx val="0"/>
              <c:layout>
                <c:manualLayout>
                  <c:x val="4.6800888702671489E-2"/>
                  <c:y val="-5.2407572298667708E-2"/>
                </c:manualLayout>
              </c:layout>
              <c:dLblPos val="ct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7C-47CF-8EF4-53D459D402E6}"/>
                </c:ext>
              </c:extLst>
            </c:dLbl>
            <c:dLbl>
              <c:idx val="1"/>
              <c:layout>
                <c:manualLayout>
                  <c:x val="7.5098906029865284E-2"/>
                  <c:y val="-4.9268075985539291E-2"/>
                </c:manualLayout>
              </c:layout>
              <c:dLblPos val="ct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07C-47CF-8EF4-53D459D402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slajd_19_seg_GK!$P$19:$P$21</c:f>
              <c:strCache>
                <c:ptCount val="2"/>
                <c:pt idx="0">
                  <c:v>EBITDA
3Q 2024</c:v>
                </c:pt>
                <c:pt idx="1">
                  <c:v>EBITDA 
3Q 2025</c:v>
                </c:pt>
              </c:strCache>
            </c:strRef>
          </c:cat>
          <c:val>
            <c:numRef>
              <c:f>slajd_19_seg_GK!$T$19:$T$21</c:f>
              <c:numCache>
                <c:formatCode>#,##0</c:formatCode>
                <c:ptCount val="2"/>
                <c:pt idx="0">
                  <c:v>1.3009999999999999</c:v>
                </c:pt>
                <c:pt idx="1">
                  <c:v>3.6399999999999997</c:v>
                </c:pt>
              </c:numCache>
            </c:numRef>
          </c:val>
          <c:extLst>
            <c:ext xmlns:c16="http://schemas.microsoft.com/office/drawing/2014/chart" uri="{C3380CC4-5D6E-409C-BE32-E72D297353CC}">
              <c16:uniqueId val="{00000007-B07C-47CF-8EF4-53D459D402E6}"/>
            </c:ext>
          </c:extLst>
        </c:ser>
        <c:ser>
          <c:idx val="4"/>
          <c:order val="4"/>
          <c:tx>
            <c:strRef>
              <c:f>slajd_19_seg_GK!$U$18</c:f>
              <c:strCache>
                <c:ptCount val="1"/>
                <c:pt idx="0">
                  <c:v>Budownictwo Infrastrukturalne</c:v>
                </c:pt>
              </c:strCache>
            </c:strRef>
          </c:tx>
          <c:spPr>
            <a:solidFill>
              <a:srgbClr val="0036FE"/>
            </a:solidFill>
            <a:ln>
              <a:noFill/>
            </a:ln>
            <a:effectLst/>
          </c:spPr>
          <c:invertIfNegative val="0"/>
          <c:dLbls>
            <c:dLbl>
              <c:idx val="0"/>
              <c:layout>
                <c:manualLayout>
                  <c:x val="8.9987416393805045E-2"/>
                  <c:y val="-5.8151301413134744E-2"/>
                </c:manualLayout>
              </c:layout>
              <c:dLblPos val="ct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07C-47CF-8EF4-53D459D402E6}"/>
                </c:ext>
              </c:extLst>
            </c:dLbl>
            <c:dLbl>
              <c:idx val="1"/>
              <c:layout>
                <c:manualLayout>
                  <c:x val="-4.4797178130511567E-2"/>
                  <c:y val="-3.755793650793650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Century Gothic" panose="020B0502020202020204" pitchFamily="34" charset="0"/>
                      <a:ea typeface="+mn-ea"/>
                      <a:cs typeface="+mn-cs"/>
                    </a:defRPr>
                  </a:pPr>
                  <a:endParaRPr lang="pl-PL"/>
                </a:p>
              </c:txPr>
              <c:dLblPos val="ct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07C-47CF-8EF4-53D459D402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inBase"/>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slajd_19_seg_GK!$P$19:$P$21</c:f>
              <c:strCache>
                <c:ptCount val="2"/>
                <c:pt idx="0">
                  <c:v>EBITDA
3Q 2024</c:v>
                </c:pt>
                <c:pt idx="1">
                  <c:v>EBITDA 
3Q 2025</c:v>
                </c:pt>
              </c:strCache>
            </c:strRef>
          </c:cat>
          <c:val>
            <c:numRef>
              <c:f>slajd_19_seg_GK!$U$19:$U$21</c:f>
              <c:numCache>
                <c:formatCode>#,##0</c:formatCode>
                <c:ptCount val="2"/>
                <c:pt idx="0">
                  <c:v>-5.157</c:v>
                </c:pt>
                <c:pt idx="1">
                  <c:v>-4.2370000000000001</c:v>
                </c:pt>
              </c:numCache>
            </c:numRef>
          </c:val>
          <c:extLst>
            <c:ext xmlns:c16="http://schemas.microsoft.com/office/drawing/2014/chart" uri="{C3380CC4-5D6E-409C-BE32-E72D297353CC}">
              <c16:uniqueId val="{0000000A-B07C-47CF-8EF4-53D459D402E6}"/>
            </c:ext>
          </c:extLst>
        </c:ser>
        <c:ser>
          <c:idx val="5"/>
          <c:order val="5"/>
          <c:tx>
            <c:strRef>
              <c:f>slajd_19_seg_GK!$V$18</c:f>
              <c:strCache>
                <c:ptCount val="1"/>
                <c:pt idx="0">
                  <c:v>Pozostała działalność</c:v>
                </c:pt>
              </c:strCache>
            </c:strRef>
          </c:tx>
          <c:spPr>
            <a:solidFill>
              <a:srgbClr val="001871"/>
            </a:solidFill>
            <a:ln>
              <a:noFill/>
            </a:ln>
            <a:effectLst/>
          </c:spPr>
          <c:invertIfNegative val="0"/>
          <c:dLbls>
            <c:dLbl>
              <c:idx val="0"/>
              <c:layout>
                <c:manualLayout>
                  <c:x val="-3.8588564386582876E-2"/>
                  <c:y val="-3.717239040479587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rgbClr val="001871"/>
                      </a:solidFill>
                      <a:latin typeface="Century Gothic" panose="020B0502020202020204" pitchFamily="34" charset="0"/>
                      <a:ea typeface="+mn-ea"/>
                      <a:cs typeface="+mn-cs"/>
                    </a:defRPr>
                  </a:pPr>
                  <a:endParaRPr lang="pl-PL"/>
                </a:p>
              </c:txPr>
              <c:dLblPos val="ctr"/>
              <c:showLegendKey val="1"/>
              <c:showVal val="1"/>
              <c:showCatName val="0"/>
              <c:showSerName val="0"/>
              <c:showPercent val="0"/>
              <c:showBubbleSize val="0"/>
              <c:extLst>
                <c:ext xmlns:c15="http://schemas.microsoft.com/office/drawing/2012/chart" uri="{CE6537A1-D6FC-4f65-9D91-7224C49458BB}">
                  <c15:layout>
                    <c:manualLayout>
                      <c:w val="0.12302425044091708"/>
                      <c:h val="3.0313690476190477E-2"/>
                    </c:manualLayout>
                  </c15:layout>
                </c:ext>
                <c:ext xmlns:c16="http://schemas.microsoft.com/office/drawing/2014/chart" uri="{C3380CC4-5D6E-409C-BE32-E72D297353CC}">
                  <c16:uniqueId val="{0000000B-B07C-47CF-8EF4-53D459D402E6}"/>
                </c:ext>
              </c:extLst>
            </c:dLbl>
            <c:dLbl>
              <c:idx val="1"/>
              <c:layout>
                <c:manualLayout>
                  <c:x val="6.4498762310125163E-2"/>
                  <c:y val="-5.6827207952218461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1871"/>
                      </a:solidFill>
                      <a:latin typeface="Century Gothic" panose="020B0502020202020204" pitchFamily="34" charset="0"/>
                      <a:ea typeface="+mn-ea"/>
                      <a:cs typeface="+mn-cs"/>
                    </a:defRPr>
                  </a:pPr>
                  <a:endParaRPr lang="pl-PL"/>
                </a:p>
              </c:txPr>
              <c:dLblPos val="ctr"/>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07C-47CF-8EF4-53D459D402E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2060"/>
                    </a:solidFill>
                    <a:latin typeface="Century Gothic" panose="020B0502020202020204" pitchFamily="34" charset="0"/>
                    <a:ea typeface="+mn-ea"/>
                    <a:cs typeface="+mn-cs"/>
                  </a:defRPr>
                </a:pPr>
                <a:endParaRPr lang="pl-PL"/>
              </a:p>
            </c:txPr>
            <c:dLblPos val="ct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slajd_19_seg_GK!$P$19:$P$21</c:f>
              <c:strCache>
                <c:ptCount val="2"/>
                <c:pt idx="0">
                  <c:v>EBITDA
3Q 2024</c:v>
                </c:pt>
                <c:pt idx="1">
                  <c:v>EBITDA 
3Q 2025</c:v>
                </c:pt>
              </c:strCache>
            </c:strRef>
          </c:cat>
          <c:val>
            <c:numRef>
              <c:f>slajd_19_seg_GK!$V$19:$V$21</c:f>
              <c:numCache>
                <c:formatCode>#,##0</c:formatCode>
                <c:ptCount val="2"/>
                <c:pt idx="0">
                  <c:v>-9.9089999999999989</c:v>
                </c:pt>
                <c:pt idx="1">
                  <c:v>-10.705000000000004</c:v>
                </c:pt>
              </c:numCache>
            </c:numRef>
          </c:val>
          <c:extLst>
            <c:ext xmlns:c16="http://schemas.microsoft.com/office/drawing/2014/chart" uri="{C3380CC4-5D6E-409C-BE32-E72D297353CC}">
              <c16:uniqueId val="{0000000D-B07C-47CF-8EF4-53D459D402E6}"/>
            </c:ext>
          </c:extLst>
        </c:ser>
        <c:dLbls>
          <c:dLblPos val="ctr"/>
          <c:showLegendKey val="0"/>
          <c:showVal val="1"/>
          <c:showCatName val="0"/>
          <c:showSerName val="0"/>
          <c:showPercent val="0"/>
          <c:showBubbleSize val="0"/>
        </c:dLbls>
        <c:gapWidth val="219"/>
        <c:overlap val="100"/>
        <c:axId val="-110582288"/>
        <c:axId val="-110592080"/>
      </c:barChart>
      <c:catAx>
        <c:axId val="-1105822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crossAx val="-110592080"/>
        <c:crossesAt val="-10"/>
        <c:auto val="1"/>
        <c:lblAlgn val="ctr"/>
        <c:lblOffset val="100"/>
        <c:noMultiLvlLbl val="0"/>
      </c:catAx>
      <c:valAx>
        <c:axId val="-1105920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060"/>
                </a:solidFill>
                <a:latin typeface="Century Gothic" panose="020B0502020202020204" pitchFamily="34" charset="0"/>
                <a:ea typeface="+mn-ea"/>
                <a:cs typeface="+mn-cs"/>
              </a:defRPr>
            </a:pPr>
            <a:endParaRPr lang="pl-PL"/>
          </a:p>
        </c:txPr>
        <c:crossAx val="-110582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legend>
    <c:plotVisOnly val="1"/>
    <c:dispBlanksAs val="gap"/>
    <c:showDLblsOverMax val="0"/>
  </c:chart>
  <c:spPr>
    <a:noFill/>
    <a:ln>
      <a:noFill/>
    </a:ln>
    <a:effectLst/>
  </c:spPr>
  <c:txPr>
    <a:bodyPr/>
    <a:lstStyle/>
    <a:p>
      <a:pPr>
        <a:defRPr>
          <a:solidFill>
            <a:srgbClr val="002060"/>
          </a:solidFill>
          <a:latin typeface="Century Gothic" panose="020B0502020202020204" pitchFamily="34" charset="0"/>
        </a:defRPr>
      </a:pPr>
      <a:endParaRPr lang="pl-PL"/>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200" b="1" i="0" u="none" strike="noStrike" kern="1200" spc="0" baseline="0">
                <a:solidFill>
                  <a:srgbClr val="002060"/>
                </a:solidFill>
                <a:latin typeface="Century Gothic" panose="020B0502020202020204" pitchFamily="34" charset="0"/>
                <a:ea typeface="+mn-ea"/>
                <a:cs typeface="+mn-cs"/>
              </a:defRPr>
            </a:pPr>
            <a:r>
              <a:rPr lang="pl-PL" sz="1200" b="1"/>
              <a:t>Przychody GK.PxM</a:t>
            </a:r>
          </a:p>
          <a:p>
            <a:pPr>
              <a:defRPr sz="1200" b="1"/>
            </a:pPr>
            <a:r>
              <a:rPr lang="pl-PL" sz="1200" b="1"/>
              <a:t>Segmenty  </a:t>
            </a:r>
          </a:p>
        </c:rich>
      </c:tx>
      <c:layout>
        <c:manualLayout>
          <c:xMode val="edge"/>
          <c:yMode val="edge"/>
          <c:x val="0.21316578483245147"/>
          <c:y val="0"/>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rgbClr val="002060"/>
              </a:solidFill>
              <a:latin typeface="Century Gothic" panose="020B0502020202020204" pitchFamily="34" charset="0"/>
              <a:ea typeface="+mn-ea"/>
              <a:cs typeface="+mn-cs"/>
            </a:defRPr>
          </a:pPr>
          <a:endParaRPr lang="pl-PL"/>
        </a:p>
      </c:txPr>
    </c:title>
    <c:autoTitleDeleted val="0"/>
    <c:plotArea>
      <c:layout>
        <c:manualLayout>
          <c:layoutTarget val="inner"/>
          <c:xMode val="edge"/>
          <c:yMode val="edge"/>
          <c:x val="0.2086053791887125"/>
          <c:y val="0.11699623015873016"/>
          <c:w val="0.72979850088183418"/>
          <c:h val="0.51195039682539678"/>
        </c:manualLayout>
      </c:layout>
      <c:barChart>
        <c:barDir val="col"/>
        <c:grouping val="stacked"/>
        <c:varyColors val="0"/>
        <c:ser>
          <c:idx val="0"/>
          <c:order val="0"/>
          <c:tx>
            <c:strRef>
              <c:f>slajd_19_seg_GK!$Q$6</c:f>
              <c:strCache>
                <c:ptCount val="1"/>
                <c:pt idx="0">
                  <c:v>Energetyka</c:v>
                </c:pt>
              </c:strCache>
            </c:strRef>
          </c:tx>
          <c:spPr>
            <a:solidFill>
              <a:srgbClr val="E8772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slajd_19_seg_GK!$P$7:$P$9</c:f>
              <c:strCache>
                <c:ptCount val="2"/>
                <c:pt idx="0">
                  <c:v>PRZYCHODY
3Q 2024</c:v>
                </c:pt>
                <c:pt idx="1">
                  <c:v>PRZYCHODY
3Q 2025</c:v>
                </c:pt>
              </c:strCache>
            </c:strRef>
          </c:cat>
          <c:val>
            <c:numRef>
              <c:f>slajd_19_seg_GK!$Q$7:$Q$9</c:f>
              <c:numCache>
                <c:formatCode>#,##0</c:formatCode>
                <c:ptCount val="2"/>
                <c:pt idx="0">
                  <c:v>439.36200000000002</c:v>
                </c:pt>
                <c:pt idx="1">
                  <c:v>832.88099999999997</c:v>
                </c:pt>
              </c:numCache>
            </c:numRef>
          </c:val>
          <c:extLst>
            <c:ext xmlns:c16="http://schemas.microsoft.com/office/drawing/2014/chart" uri="{C3380CC4-5D6E-409C-BE32-E72D297353CC}">
              <c16:uniqueId val="{00000000-91B5-4DFB-BF6C-2D341AB22CB4}"/>
            </c:ext>
          </c:extLst>
        </c:ser>
        <c:ser>
          <c:idx val="1"/>
          <c:order val="1"/>
          <c:tx>
            <c:strRef>
              <c:f>slajd_19_seg_GK!$R$6</c:f>
              <c:strCache>
                <c:ptCount val="1"/>
                <c:pt idx="0">
                  <c:v>Produkcja</c:v>
                </c:pt>
              </c:strCache>
            </c:strRef>
          </c:tx>
          <c:spPr>
            <a:solidFill>
              <a:srgbClr val="6B89E7"/>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slajd_19_seg_GK!$P$7:$P$9</c:f>
              <c:strCache>
                <c:ptCount val="2"/>
                <c:pt idx="0">
                  <c:v>PRZYCHODY
3Q 2024</c:v>
                </c:pt>
                <c:pt idx="1">
                  <c:v>PRZYCHODY
3Q 2025</c:v>
                </c:pt>
              </c:strCache>
            </c:strRef>
          </c:cat>
          <c:val>
            <c:numRef>
              <c:f>slajd_19_seg_GK!$R$7:$R$9</c:f>
              <c:numCache>
                <c:formatCode>#,##0</c:formatCode>
                <c:ptCount val="2"/>
                <c:pt idx="0">
                  <c:v>563.53800000000001</c:v>
                </c:pt>
                <c:pt idx="1">
                  <c:v>550.87199999999996</c:v>
                </c:pt>
              </c:numCache>
            </c:numRef>
          </c:val>
          <c:extLst>
            <c:ext xmlns:c16="http://schemas.microsoft.com/office/drawing/2014/chart" uri="{C3380CC4-5D6E-409C-BE32-E72D297353CC}">
              <c16:uniqueId val="{00000001-91B5-4DFB-BF6C-2D341AB22CB4}"/>
            </c:ext>
          </c:extLst>
        </c:ser>
        <c:ser>
          <c:idx val="2"/>
          <c:order val="2"/>
          <c:tx>
            <c:strRef>
              <c:f>slajd_19_seg_GK!$S$6</c:f>
              <c:strCache>
                <c:ptCount val="1"/>
                <c:pt idx="0">
                  <c:v>Nafta, gaz, chemia</c:v>
                </c:pt>
              </c:strCache>
            </c:strRef>
          </c:tx>
          <c:spPr>
            <a:solidFill>
              <a:schemeClr val="accent5">
                <a:tint val="9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slajd_19_seg_GK!$P$7:$P$9</c:f>
              <c:strCache>
                <c:ptCount val="2"/>
                <c:pt idx="0">
                  <c:v>PRZYCHODY
3Q 2024</c:v>
                </c:pt>
                <c:pt idx="1">
                  <c:v>PRZYCHODY
3Q 2025</c:v>
                </c:pt>
              </c:strCache>
            </c:strRef>
          </c:cat>
          <c:val>
            <c:numRef>
              <c:f>slajd_19_seg_GK!$S$7:$S$9</c:f>
              <c:numCache>
                <c:formatCode>#,##0</c:formatCode>
                <c:ptCount val="2"/>
                <c:pt idx="0">
                  <c:v>480.56299999999999</c:v>
                </c:pt>
                <c:pt idx="1">
                  <c:v>1120.2149999999999</c:v>
                </c:pt>
              </c:numCache>
            </c:numRef>
          </c:val>
          <c:extLst>
            <c:ext xmlns:c16="http://schemas.microsoft.com/office/drawing/2014/chart" uri="{C3380CC4-5D6E-409C-BE32-E72D297353CC}">
              <c16:uniqueId val="{00000002-91B5-4DFB-BF6C-2D341AB22CB4}"/>
            </c:ext>
          </c:extLst>
        </c:ser>
        <c:ser>
          <c:idx val="3"/>
          <c:order val="3"/>
          <c:tx>
            <c:strRef>
              <c:f>slajd_19_seg_GK!$T$6</c:f>
              <c:strCache>
                <c:ptCount val="1"/>
                <c:pt idx="0">
                  <c:v>Budownictwo Przemysłowe</c:v>
                </c:pt>
              </c:strCache>
            </c:strRef>
          </c:tx>
          <c:spPr>
            <a:solidFill>
              <a:srgbClr val="D9D9D9"/>
            </a:solidFill>
            <a:ln>
              <a:noFill/>
            </a:ln>
            <a:effectLst/>
          </c:spPr>
          <c:invertIfNegative val="0"/>
          <c:dLbls>
            <c:dLbl>
              <c:idx val="0"/>
              <c:layout>
                <c:manualLayout>
                  <c:x val="-4.5877425044091712E-3"/>
                  <c:y val="8.9583333333333333E-4"/>
                </c:manualLayout>
              </c:layout>
              <c:showLegendKey val="0"/>
              <c:showVal val="1"/>
              <c:showCatName val="0"/>
              <c:showSerName val="0"/>
              <c:showPercent val="0"/>
              <c:showBubbleSize val="0"/>
              <c:extLst>
                <c:ext xmlns:c15="http://schemas.microsoft.com/office/drawing/2012/chart" uri="{CE6537A1-D6FC-4f65-9D91-7224C49458BB}">
                  <c15:layout>
                    <c:manualLayout>
                      <c:w val="0.11742460317460318"/>
                      <c:h val="3.7873214285714288E-2"/>
                    </c:manualLayout>
                  </c15:layout>
                </c:ext>
                <c:ext xmlns:c16="http://schemas.microsoft.com/office/drawing/2014/chart" uri="{C3380CC4-5D6E-409C-BE32-E72D297353CC}">
                  <c16:uniqueId val="{00000003-91B5-4DFB-BF6C-2D341AB22CB4}"/>
                </c:ext>
              </c:extLst>
            </c:dLbl>
            <c:dLbl>
              <c:idx val="1"/>
              <c:layout>
                <c:manualLayout>
                  <c:x val="-5.5996472663139328E-3"/>
                  <c:y val="-1.2599206349206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B5-4DFB-BF6C-2D341AB22CB4}"/>
                </c:ext>
              </c:extLst>
            </c:dLbl>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slajd_19_seg_GK!$P$7:$P$9</c:f>
              <c:strCache>
                <c:ptCount val="2"/>
                <c:pt idx="0">
                  <c:v>PRZYCHODY
3Q 2024</c:v>
                </c:pt>
                <c:pt idx="1">
                  <c:v>PRZYCHODY
3Q 2025</c:v>
                </c:pt>
              </c:strCache>
            </c:strRef>
          </c:cat>
          <c:val>
            <c:numRef>
              <c:f>slajd_19_seg_GK!$T$7:$T$9</c:f>
              <c:numCache>
                <c:formatCode>#,##0</c:formatCode>
                <c:ptCount val="2"/>
                <c:pt idx="0">
                  <c:v>293.43200000000002</c:v>
                </c:pt>
                <c:pt idx="1">
                  <c:v>330.20699999999999</c:v>
                </c:pt>
              </c:numCache>
            </c:numRef>
          </c:val>
          <c:extLst>
            <c:ext xmlns:c16="http://schemas.microsoft.com/office/drawing/2014/chart" uri="{C3380CC4-5D6E-409C-BE32-E72D297353CC}">
              <c16:uniqueId val="{00000005-91B5-4DFB-BF6C-2D341AB22CB4}"/>
            </c:ext>
          </c:extLst>
        </c:ser>
        <c:ser>
          <c:idx val="4"/>
          <c:order val="4"/>
          <c:tx>
            <c:strRef>
              <c:f>slajd_19_seg_GK!$U$6</c:f>
              <c:strCache>
                <c:ptCount val="1"/>
                <c:pt idx="0">
                  <c:v>Budownictwo Infrastrukturalne</c:v>
                </c:pt>
              </c:strCache>
            </c:strRef>
          </c:tx>
          <c:spPr>
            <a:solidFill>
              <a:srgbClr val="0036FE"/>
            </a:solidFill>
            <a:ln>
              <a:noFill/>
            </a:ln>
            <a:effectLst/>
          </c:spPr>
          <c:invertIfNegative val="0"/>
          <c:dLbls>
            <c:dLbl>
              <c:idx val="0"/>
              <c:layout>
                <c:manualLayout>
                  <c:x val="-9.9368606701940032E-2"/>
                  <c:y val="-4.4941071428571476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1B5-4DFB-BF6C-2D341AB22CB4}"/>
                </c:ext>
              </c:extLst>
            </c:dLbl>
            <c:dLbl>
              <c:idx val="1"/>
              <c:layout>
                <c:manualLayout>
                  <c:x val="-0.1007936507936508"/>
                  <c:y val="-4.2837301587301632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1B5-4DFB-BF6C-2D341AB22CB4}"/>
                </c:ext>
              </c:extLst>
            </c:dLbl>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slajd_19_seg_GK!$P$7:$P$9</c:f>
              <c:strCache>
                <c:ptCount val="2"/>
                <c:pt idx="0">
                  <c:v>PRZYCHODY
3Q 2024</c:v>
                </c:pt>
                <c:pt idx="1">
                  <c:v>PRZYCHODY
3Q 2025</c:v>
                </c:pt>
              </c:strCache>
            </c:strRef>
          </c:cat>
          <c:val>
            <c:numRef>
              <c:f>slajd_19_seg_GK!$U$7:$U$9</c:f>
              <c:numCache>
                <c:formatCode>#,##0</c:formatCode>
                <c:ptCount val="2"/>
                <c:pt idx="0">
                  <c:v>91.180999999999997</c:v>
                </c:pt>
                <c:pt idx="1">
                  <c:v>165.83</c:v>
                </c:pt>
              </c:numCache>
            </c:numRef>
          </c:val>
          <c:extLst>
            <c:ext xmlns:c16="http://schemas.microsoft.com/office/drawing/2014/chart" uri="{C3380CC4-5D6E-409C-BE32-E72D297353CC}">
              <c16:uniqueId val="{00000008-91B5-4DFB-BF6C-2D341AB22CB4}"/>
            </c:ext>
          </c:extLst>
        </c:ser>
        <c:ser>
          <c:idx val="5"/>
          <c:order val="5"/>
          <c:tx>
            <c:strRef>
              <c:f>slajd_19_seg_GK!$V$6</c:f>
              <c:strCache>
                <c:ptCount val="1"/>
                <c:pt idx="0">
                  <c:v>Pozostała działalność</c:v>
                </c:pt>
              </c:strCache>
            </c:strRef>
          </c:tx>
          <c:spPr>
            <a:solidFill>
              <a:srgbClr val="001871"/>
            </a:solidFill>
            <a:ln>
              <a:noFill/>
            </a:ln>
            <a:effectLst/>
          </c:spPr>
          <c:invertIfNegative val="0"/>
          <c:dLbls>
            <c:dLbl>
              <c:idx val="0"/>
              <c:layout>
                <c:manualLayout>
                  <c:x val="5.8735449735449738E-2"/>
                  <c:y val="-4.0006349206349254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1B5-4DFB-BF6C-2D341AB22CB4}"/>
                </c:ext>
              </c:extLst>
            </c:dLbl>
            <c:dLbl>
              <c:idx val="1"/>
              <c:layout>
                <c:manualLayout>
                  <c:x val="3.919753086419743E-2"/>
                  <c:y val="-3.0238095238095262E-2"/>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1B5-4DFB-BF6C-2D341AB22CB4}"/>
                </c:ext>
              </c:extLst>
            </c:dLbl>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slajd_19_seg_GK!$P$7:$P$9</c:f>
              <c:strCache>
                <c:ptCount val="2"/>
                <c:pt idx="0">
                  <c:v>PRZYCHODY
3Q 2024</c:v>
                </c:pt>
                <c:pt idx="1">
                  <c:v>PRZYCHODY
3Q 2025</c:v>
                </c:pt>
              </c:strCache>
            </c:strRef>
          </c:cat>
          <c:val>
            <c:numRef>
              <c:f>slajd_19_seg_GK!$V$7:$V$9</c:f>
              <c:numCache>
                <c:formatCode>#,##0</c:formatCode>
                <c:ptCount val="2"/>
                <c:pt idx="0">
                  <c:v>4.3029999999999999</c:v>
                </c:pt>
                <c:pt idx="1">
                  <c:v>8.0259900000000002</c:v>
                </c:pt>
              </c:numCache>
            </c:numRef>
          </c:val>
          <c:extLst>
            <c:ext xmlns:c16="http://schemas.microsoft.com/office/drawing/2014/chart" uri="{C3380CC4-5D6E-409C-BE32-E72D297353CC}">
              <c16:uniqueId val="{0000000B-91B5-4DFB-BF6C-2D341AB22CB4}"/>
            </c:ext>
          </c:extLst>
        </c:ser>
        <c:dLbls>
          <c:showLegendKey val="0"/>
          <c:showVal val="0"/>
          <c:showCatName val="0"/>
          <c:showSerName val="0"/>
          <c:showPercent val="0"/>
          <c:showBubbleSize val="0"/>
        </c:dLbls>
        <c:gapWidth val="214"/>
        <c:overlap val="100"/>
        <c:axId val="-110585552"/>
        <c:axId val="-110585008"/>
      </c:barChart>
      <c:catAx>
        <c:axId val="-11058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crossAx val="-110585008"/>
        <c:crosses val="autoZero"/>
        <c:auto val="1"/>
        <c:lblAlgn val="ctr"/>
        <c:lblOffset val="100"/>
        <c:noMultiLvlLbl val="0"/>
      </c:catAx>
      <c:valAx>
        <c:axId val="-110585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060"/>
                </a:solidFill>
                <a:latin typeface="Century Gothic" panose="020B0502020202020204" pitchFamily="34" charset="0"/>
                <a:ea typeface="+mn-ea"/>
                <a:cs typeface="+mn-cs"/>
              </a:defRPr>
            </a:pPr>
            <a:endParaRPr lang="pl-PL"/>
          </a:p>
        </c:txPr>
        <c:crossAx val="-110585552"/>
        <c:crosses val="autoZero"/>
        <c:crossBetween val="between"/>
      </c:valAx>
      <c:spPr>
        <a:noFill/>
        <a:ln>
          <a:noFill/>
        </a:ln>
        <a:effectLst>
          <a:softEdge rad="0"/>
        </a:effectLst>
      </c:spPr>
    </c:plotArea>
    <c:legend>
      <c:legendPos val="b"/>
      <c:layout>
        <c:manualLayout>
          <c:xMode val="edge"/>
          <c:yMode val="edge"/>
          <c:x val="5.6621759259259254E-2"/>
          <c:y val="0.74001269841269846"/>
          <c:w val="0.9337930555555557"/>
          <c:h val="0.24738809523809524"/>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legend>
    <c:plotVisOnly val="1"/>
    <c:dispBlanksAs val="gap"/>
    <c:showDLblsOverMax val="0"/>
  </c:chart>
  <c:spPr>
    <a:noFill/>
    <a:ln>
      <a:noFill/>
    </a:ln>
    <a:effectLst/>
  </c:spPr>
  <c:txPr>
    <a:bodyPr/>
    <a:lstStyle/>
    <a:p>
      <a:pPr>
        <a:defRPr>
          <a:solidFill>
            <a:srgbClr val="002060"/>
          </a:solidFill>
          <a:latin typeface="Century Gothic" panose="020B0502020202020204" pitchFamily="34" charset="0"/>
        </a:defRPr>
      </a:pPr>
      <a:endParaRPr lang="pl-PL"/>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lgn="ctr" rtl="0">
              <a:defRPr sz="1200" b="1" i="0" u="none" strike="noStrike" kern="1200" spc="0" baseline="0">
                <a:solidFill>
                  <a:srgbClr val="002060"/>
                </a:solidFill>
                <a:latin typeface="Century Gothic" panose="020B0502020202020204" pitchFamily="34" charset="0"/>
                <a:ea typeface="+mn-ea"/>
                <a:cs typeface="+mn-cs"/>
              </a:defRPr>
            </a:pPr>
            <a:r>
              <a:rPr lang="pl-PL" sz="1200" b="1"/>
              <a:t>Przychody GK.PxM</a:t>
            </a:r>
          </a:p>
          <a:p>
            <a:pPr algn="ctr" rtl="0">
              <a:defRPr sz="1200" b="1"/>
            </a:pPr>
            <a:r>
              <a:rPr lang="pl-PL" sz="1200" b="1"/>
              <a:t>Kraj/Zagranica </a:t>
            </a:r>
          </a:p>
        </c:rich>
      </c:tx>
      <c:layout>
        <c:manualLayout>
          <c:xMode val="edge"/>
          <c:yMode val="edge"/>
          <c:x val="0.23806355218855219"/>
          <c:y val="2.267857142857143E-2"/>
        </c:manualLayout>
      </c:layout>
      <c:overlay val="0"/>
      <c:spPr>
        <a:noFill/>
        <a:ln>
          <a:noFill/>
        </a:ln>
        <a:effectLst/>
      </c:spPr>
      <c:txPr>
        <a:bodyPr rot="0" spcFirstLastPara="1" vertOverflow="ellipsis" vert="horz" wrap="square" anchor="ctr" anchorCtr="1"/>
        <a:lstStyle/>
        <a:p>
          <a:pPr algn="ctr" rtl="0">
            <a:defRPr sz="1200" b="1" i="0" u="none" strike="noStrike" kern="1200" spc="0" baseline="0">
              <a:solidFill>
                <a:srgbClr val="002060"/>
              </a:solidFill>
              <a:latin typeface="Century Gothic" panose="020B0502020202020204" pitchFamily="34" charset="0"/>
              <a:ea typeface="+mn-ea"/>
              <a:cs typeface="+mn-cs"/>
            </a:defRPr>
          </a:pPr>
          <a:endParaRPr lang="pl-PL"/>
        </a:p>
      </c:txPr>
    </c:title>
    <c:autoTitleDeleted val="0"/>
    <c:plotArea>
      <c:layout>
        <c:manualLayout>
          <c:layoutTarget val="inner"/>
          <c:xMode val="edge"/>
          <c:yMode val="edge"/>
          <c:x val="0.21167541942082388"/>
          <c:y val="0.14115992063492064"/>
          <c:w val="0.72582195206849254"/>
          <c:h val="0.51143452380952381"/>
        </c:manualLayout>
      </c:layout>
      <c:barChart>
        <c:barDir val="col"/>
        <c:grouping val="stacked"/>
        <c:varyColors val="0"/>
        <c:ser>
          <c:idx val="0"/>
          <c:order val="0"/>
          <c:tx>
            <c:strRef>
              <c:f>slajd_19_seg_GK!$Q$13</c:f>
              <c:strCache>
                <c:ptCount val="1"/>
                <c:pt idx="0">
                  <c:v>Kraj</c:v>
                </c:pt>
              </c:strCache>
            </c:strRef>
          </c:tx>
          <c:spPr>
            <a:solidFill>
              <a:srgbClr val="00187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slajd_19_seg_GK!$P$14:$P$15</c:f>
              <c:strCache>
                <c:ptCount val="2"/>
                <c:pt idx="0">
                  <c:v>PRZYCHODY
3Q 2024</c:v>
                </c:pt>
                <c:pt idx="1">
                  <c:v>PRZYCHODY
3Q 2025</c:v>
                </c:pt>
              </c:strCache>
            </c:strRef>
          </c:cat>
          <c:val>
            <c:numRef>
              <c:f>slajd_19_seg_GK!$Q$14:$Q$15</c:f>
              <c:numCache>
                <c:formatCode>#,##0</c:formatCode>
                <c:ptCount val="2"/>
                <c:pt idx="0">
                  <c:v>1391.3399999999997</c:v>
                </c:pt>
                <c:pt idx="1">
                  <c:v>2539.7370000000001</c:v>
                </c:pt>
              </c:numCache>
            </c:numRef>
          </c:val>
          <c:extLst>
            <c:ext xmlns:c16="http://schemas.microsoft.com/office/drawing/2014/chart" uri="{C3380CC4-5D6E-409C-BE32-E72D297353CC}">
              <c16:uniqueId val="{00000000-3DEB-4163-962B-26032720AFC4}"/>
            </c:ext>
          </c:extLst>
        </c:ser>
        <c:ser>
          <c:idx val="1"/>
          <c:order val="1"/>
          <c:tx>
            <c:strRef>
              <c:f>slajd_19_seg_GK!$R$13</c:f>
              <c:strCache>
                <c:ptCount val="1"/>
                <c:pt idx="0">
                  <c:v>Zagranica</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rgbClr val="00206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slajd_19_seg_GK!$P$14:$P$15</c:f>
              <c:strCache>
                <c:ptCount val="2"/>
                <c:pt idx="0">
                  <c:v>PRZYCHODY
3Q 2024</c:v>
                </c:pt>
                <c:pt idx="1">
                  <c:v>PRZYCHODY
3Q 2025</c:v>
                </c:pt>
              </c:strCache>
            </c:strRef>
          </c:cat>
          <c:val>
            <c:numRef>
              <c:f>slajd_19_seg_GK!$R$14:$R$15</c:f>
              <c:numCache>
                <c:formatCode>#,##0</c:formatCode>
                <c:ptCount val="2"/>
                <c:pt idx="0">
                  <c:v>480.73899999999998</c:v>
                </c:pt>
                <c:pt idx="1">
                  <c:v>468.29400000000004</c:v>
                </c:pt>
              </c:numCache>
            </c:numRef>
          </c:val>
          <c:extLst>
            <c:ext xmlns:c16="http://schemas.microsoft.com/office/drawing/2014/chart" uri="{C3380CC4-5D6E-409C-BE32-E72D297353CC}">
              <c16:uniqueId val="{00000001-3DEB-4163-962B-26032720AFC4}"/>
            </c:ext>
          </c:extLst>
        </c:ser>
        <c:dLbls>
          <c:showLegendKey val="0"/>
          <c:showVal val="0"/>
          <c:showCatName val="0"/>
          <c:showSerName val="0"/>
          <c:showPercent val="0"/>
          <c:showBubbleSize val="0"/>
        </c:dLbls>
        <c:gapWidth val="219"/>
        <c:overlap val="100"/>
        <c:axId val="-110580656"/>
        <c:axId val="-110591536"/>
      </c:barChart>
      <c:catAx>
        <c:axId val="-11058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crossAx val="-110591536"/>
        <c:crossesAt val="-10"/>
        <c:auto val="1"/>
        <c:lblAlgn val="ctr"/>
        <c:lblOffset val="100"/>
        <c:noMultiLvlLbl val="0"/>
      </c:catAx>
      <c:valAx>
        <c:axId val="-1105915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rgbClr val="002060"/>
                </a:solidFill>
                <a:latin typeface="Century Gothic" panose="020B0502020202020204" pitchFamily="34" charset="0"/>
                <a:ea typeface="+mn-ea"/>
                <a:cs typeface="+mn-cs"/>
              </a:defRPr>
            </a:pPr>
            <a:endParaRPr lang="pl-PL"/>
          </a:p>
        </c:txPr>
        <c:crossAx val="-110580656"/>
        <c:crosses val="autoZero"/>
        <c:crossBetween val="between"/>
      </c:valAx>
      <c:spPr>
        <a:noFill/>
        <a:ln>
          <a:noFill/>
        </a:ln>
        <a:effectLst/>
      </c:spPr>
    </c:plotArea>
    <c:legend>
      <c:legendPos val="b"/>
      <c:layout>
        <c:manualLayout>
          <c:xMode val="edge"/>
          <c:yMode val="edge"/>
          <c:x val="0.10851388888888888"/>
          <c:y val="0.76399206349206339"/>
          <c:w val="0.3602468094760114"/>
          <c:h val="8.4283361662763109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002060"/>
              </a:solidFill>
              <a:latin typeface="Century Gothic" panose="020B0502020202020204" pitchFamily="34" charset="0"/>
              <a:ea typeface="+mn-ea"/>
              <a:cs typeface="+mn-cs"/>
            </a:defRPr>
          </a:pPr>
          <a:endParaRPr lang="pl-PL"/>
        </a:p>
      </c:txPr>
    </c:legend>
    <c:plotVisOnly val="1"/>
    <c:dispBlanksAs val="gap"/>
    <c:showDLblsOverMax val="0"/>
  </c:chart>
  <c:spPr>
    <a:noFill/>
    <a:ln>
      <a:noFill/>
    </a:ln>
    <a:effectLst/>
  </c:spPr>
  <c:txPr>
    <a:bodyPr/>
    <a:lstStyle/>
    <a:p>
      <a:pPr>
        <a:defRPr>
          <a:solidFill>
            <a:srgbClr val="002060"/>
          </a:solidFill>
          <a:latin typeface="Century Gothic" panose="020B0502020202020204" pitchFamily="34" charset="0"/>
        </a:defRPr>
      </a:pPr>
      <a:endParaRPr lang="pl-PL"/>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6.9636219240346908E-2"/>
          <c:y val="0.21192677421448505"/>
          <c:w val="0.84439732058912231"/>
          <c:h val="0.7565904288691615"/>
        </c:manualLayout>
      </c:layout>
      <c:barChart>
        <c:barDir val="col"/>
        <c:grouping val="clustered"/>
        <c:varyColors val="0"/>
        <c:ser>
          <c:idx val="4"/>
          <c:order val="4"/>
          <c:tx>
            <c:strRef>
              <c:f>'[Wyniki_202509-ROBOCZY.xlsx]slajd_NOWY.DŁUG_GK'!$B$20</c:f>
              <c:strCache>
                <c:ptCount val="1"/>
                <c:pt idx="0">
                  <c:v>Środki finansowe</c:v>
                </c:pt>
              </c:strCache>
            </c:strRef>
          </c:tx>
          <c:spPr>
            <a:solidFill>
              <a:schemeClr val="accent5">
                <a:tint val="54000"/>
              </a:schemeClr>
            </a:solidFill>
            <a:ln>
              <a:noFill/>
            </a:ln>
            <a:effectLst/>
          </c:spPr>
          <c:invertIfNegative val="0"/>
          <c:dPt>
            <c:idx val="5"/>
            <c:invertIfNegative val="0"/>
            <c:bubble3D val="0"/>
            <c:spPr>
              <a:solidFill>
                <a:srgbClr val="001871"/>
              </a:solidFill>
              <a:ln>
                <a:noFill/>
              </a:ln>
              <a:effectLst/>
            </c:spPr>
            <c:extLst>
              <c:ext xmlns:c16="http://schemas.microsoft.com/office/drawing/2014/chart" uri="{C3380CC4-5D6E-409C-BE32-E72D297353CC}">
                <c16:uniqueId val="{00000000-95EF-4C24-A425-0F4CF6F27938}"/>
              </c:ext>
            </c:extLst>
          </c:dPt>
          <c:dLbls>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extLst>
                <c:ext xmlns:c16="http://schemas.microsoft.com/office/drawing/2014/chart" uri="{C3380CC4-5D6E-409C-BE32-E72D297353CC}">
                  <c16:uniqueId val="{00000000-95EF-4C24-A425-0F4CF6F2793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[1]slajd_NOWY.DŁUG_GK!$T$6:$Y$6</c:f>
              <c:strCache>
                <c:ptCount val="6"/>
                <c:pt idx="0">
                  <c:v>1H 2024 r.</c:v>
                </c:pt>
                <c:pt idx="1">
                  <c:v>3Q 2024 r.</c:v>
                </c:pt>
                <c:pt idx="2">
                  <c:v>2024 r.</c:v>
                </c:pt>
                <c:pt idx="3">
                  <c:v>1Q 2025 r.</c:v>
                </c:pt>
                <c:pt idx="4">
                  <c:v>1H 2025 r.</c:v>
                </c:pt>
                <c:pt idx="5">
                  <c:v>3Q 2025 r.</c:v>
                </c:pt>
              </c:strCache>
            </c:strRef>
          </c:cat>
          <c:val>
            <c:numRef>
              <c:f>[1]slajd_NOWY.DŁUG_GK!$C$20:$Y$20</c:f>
              <c:numCache>
                <c:formatCode>#,##0</c:formatCode>
                <c:ptCount val="6"/>
                <c:pt idx="0">
                  <c:v>221.69339162599994</c:v>
                </c:pt>
                <c:pt idx="1">
                  <c:v>301.66105373059406</c:v>
                </c:pt>
                <c:pt idx="2">
                  <c:v>505.55451136755198</c:v>
                </c:pt>
                <c:pt idx="3">
                  <c:v>341.33265231457193</c:v>
                </c:pt>
                <c:pt idx="4">
                  <c:v>571.49490399801005</c:v>
                </c:pt>
                <c:pt idx="5">
                  <c:v>637.23407714028201</c:v>
                </c:pt>
              </c:numCache>
            </c:numRef>
          </c:val>
          <c:extLst xmlns:c15="http://schemas.microsoft.com/office/drawing/2012/chart">
            <c:ext xmlns:c16="http://schemas.microsoft.com/office/drawing/2014/chart" uri="{C3380CC4-5D6E-409C-BE32-E72D297353CC}">
              <c16:uniqueId val="{00000004-81EB-46D9-BF84-6BF73A707E43}"/>
            </c:ext>
          </c:extLst>
        </c:ser>
        <c:dLbls>
          <c:showLegendKey val="0"/>
          <c:showVal val="0"/>
          <c:showCatName val="0"/>
          <c:showSerName val="0"/>
          <c:showPercent val="0"/>
          <c:showBubbleSize val="0"/>
        </c:dLbls>
        <c:gapWidth val="124"/>
        <c:axId val="-110579568"/>
        <c:axId val="-110589904"/>
        <c:extLst>
          <c:ext xmlns:c15="http://schemas.microsoft.com/office/drawing/2012/chart" uri="{02D57815-91ED-43cb-92C2-25804820EDAC}">
            <c15:filteredBarSeries>
              <c15:ser>
                <c:idx val="0"/>
                <c:order val="0"/>
                <c:tx>
                  <c:strRef>
                    <c:extLst>
                      <c:ext uri="{02D57815-91ED-43cb-92C2-25804820EDAC}">
                        <c15:formulaRef>
                          <c15:sqref>'[Wyniki_202509-ROBOCZY.xlsx]slajd_NOWY.DŁUG_GK'!$B$16</c15:sqref>
                        </c15:formulaRef>
                      </c:ext>
                    </c:extLst>
                    <c:strCache>
                      <c:ptCount val="1"/>
                      <c:pt idx="0">
                        <c:v>Przepływy pieniężne netto</c:v>
                      </c:pt>
                    </c:strCache>
                  </c:strRef>
                </c:tx>
                <c:spPr>
                  <a:solidFill>
                    <a:schemeClr val="accent5">
                      <a:shade val="53000"/>
                    </a:schemeClr>
                  </a:solidFill>
                  <a:ln>
                    <a:noFill/>
                  </a:ln>
                  <a:effectLst/>
                </c:spPr>
                <c:invertIfNegative val="0"/>
                <c:cat>
                  <c:strRef>
                    <c:extLst>
                      <c:ext uri="{02D57815-91ED-43cb-92C2-25804820EDAC}">
                        <c15:formulaRef>
                          <c15:sqref>[1]slajd_NOWY.DŁUG_GK!$T$6:$Y$6</c15:sqref>
                        </c15:formulaRef>
                      </c:ext>
                    </c:extLst>
                    <c:strCache>
                      <c:ptCount val="6"/>
                      <c:pt idx="0">
                        <c:v>1H 2024 r.</c:v>
                      </c:pt>
                      <c:pt idx="1">
                        <c:v>3Q 2024 r.</c:v>
                      </c:pt>
                      <c:pt idx="2">
                        <c:v>2024 r.</c:v>
                      </c:pt>
                      <c:pt idx="3">
                        <c:v>1Q 2025 r.</c:v>
                      </c:pt>
                      <c:pt idx="4">
                        <c:v>1H 2025 r.</c:v>
                      </c:pt>
                      <c:pt idx="5">
                        <c:v>3Q 2025 r.</c:v>
                      </c:pt>
                    </c:strCache>
                  </c:strRef>
                </c:cat>
                <c:val>
                  <c:numRef>
                    <c:extLst>
                      <c:ext uri="{02D57815-91ED-43cb-92C2-25804820EDAC}">
                        <c15:formulaRef>
                          <c15:sqref>[1]slajd_NOWY.DŁUG_GK!$C$16:$Y$16</c15:sqref>
                        </c15:formulaRef>
                      </c:ext>
                    </c:extLst>
                    <c:numCache>
                      <c:formatCode>#,##0</c:formatCode>
                      <c:ptCount val="6"/>
                      <c:pt idx="0">
                        <c:v>-69.494</c:v>
                      </c:pt>
                      <c:pt idx="1">
                        <c:v>-0.99199999999999999</c:v>
                      </c:pt>
                      <c:pt idx="2">
                        <c:v>162.697</c:v>
                      </c:pt>
                      <c:pt idx="3">
                        <c:v>-170.881</c:v>
                      </c:pt>
                      <c:pt idx="4">
                        <c:v>50.207000000000001</c:v>
                      </c:pt>
                      <c:pt idx="5">
                        <c:v>103.739</c:v>
                      </c:pt>
                    </c:numCache>
                  </c:numRef>
                </c:val>
                <c:extLst>
                  <c:ext xmlns:c16="http://schemas.microsoft.com/office/drawing/2014/chart" uri="{C3380CC4-5D6E-409C-BE32-E72D297353CC}">
                    <c16:uniqueId val="{00000000-81EB-46D9-BF84-6BF73A707E43}"/>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'[Wyniki_202509-ROBOCZY.xlsx]slajd_NOWY.DŁUG_GK'!$B$17</c15:sqref>
                        </c15:formulaRef>
                      </c:ext>
                    </c:extLst>
                    <c:strCache>
                      <c:ptCount val="1"/>
                    </c:strCache>
                  </c:strRef>
                </c:tx>
                <c:spPr>
                  <a:solidFill>
                    <a:schemeClr val="accent5">
                      <a:shade val="76000"/>
                    </a:schemeClr>
                  </a:solidFill>
                  <a:ln>
                    <a:noFill/>
                  </a:ln>
                  <a:effectLst/>
                </c:spPr>
                <c:invertIfNegative val="0"/>
                <c:cat>
                  <c:strRef>
                    <c:extLst xmlns:c15="http://schemas.microsoft.com/office/drawing/2012/chart">
                      <c:ext xmlns:c15="http://schemas.microsoft.com/office/drawing/2012/chart" uri="{02D57815-91ED-43cb-92C2-25804820EDAC}">
                        <c15:formulaRef>
                          <c15:sqref>[1]slajd_NOWY.DŁUG_GK!$T$6:$Y$6</c15:sqref>
                        </c15:formulaRef>
                      </c:ext>
                    </c:extLst>
                    <c:strCache>
                      <c:ptCount val="6"/>
                      <c:pt idx="0">
                        <c:v>1H 2024 r.</c:v>
                      </c:pt>
                      <c:pt idx="1">
                        <c:v>3Q 2024 r.</c:v>
                      </c:pt>
                      <c:pt idx="2">
                        <c:v>2024 r.</c:v>
                      </c:pt>
                      <c:pt idx="3">
                        <c:v>1Q 2025 r.</c:v>
                      </c:pt>
                      <c:pt idx="4">
                        <c:v>1H 2025 r.</c:v>
                      </c:pt>
                      <c:pt idx="5">
                        <c:v>3Q 2025 r.</c:v>
                      </c:pt>
                    </c:strCache>
                  </c:strRef>
                </c:cat>
                <c:val>
                  <c:numRef>
                    <c:extLst xmlns:c15="http://schemas.microsoft.com/office/drawing/2012/chart">
                      <c:ext xmlns:c15="http://schemas.microsoft.com/office/drawing/2012/chart" uri="{02D57815-91ED-43cb-92C2-25804820EDAC}">
                        <c15:formulaRef>
                          <c15:sqref>[1]slajd_NOWY.DŁUG_GK!$C$17:$Y$17</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2-81EB-46D9-BF84-6BF73A707E43}"/>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'[Wyniki_202509-ROBOCZY.xlsx]slajd_NOWY.DŁUG_GK'!$B$18</c15:sqref>
                        </c15:formulaRef>
                      </c:ext>
                    </c:extLst>
                    <c:strCache>
                      <c:ptCount val="1"/>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[1]slajd_NOWY.DŁUG_GK!$T$6:$Y$6</c15:sqref>
                        </c15:formulaRef>
                      </c:ext>
                    </c:extLst>
                    <c:strCache>
                      <c:ptCount val="6"/>
                      <c:pt idx="0">
                        <c:v>1H 2024 r.</c:v>
                      </c:pt>
                      <c:pt idx="1">
                        <c:v>3Q 2024 r.</c:v>
                      </c:pt>
                      <c:pt idx="2">
                        <c:v>2024 r.</c:v>
                      </c:pt>
                      <c:pt idx="3">
                        <c:v>1Q 2025 r.</c:v>
                      </c:pt>
                      <c:pt idx="4">
                        <c:v>1H 2025 r.</c:v>
                      </c:pt>
                      <c:pt idx="5">
                        <c:v>3Q 2025 r.</c:v>
                      </c:pt>
                    </c:strCache>
                  </c:strRef>
                </c:cat>
                <c:val>
                  <c:numRef>
                    <c:extLst xmlns:c15="http://schemas.microsoft.com/office/drawing/2012/chart">
                      <c:ext xmlns:c15="http://schemas.microsoft.com/office/drawing/2012/chart" uri="{02D57815-91ED-43cb-92C2-25804820EDAC}">
                        <c15:formulaRef>
                          <c15:sqref>[1]slajd_NOWY.DŁUG_GK!$C$18:$Y$18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3-81EB-46D9-BF84-6BF73A707E43}"/>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'[Wyniki_202509-ROBOCZY.xlsx]slajd_NOWY.DŁUG_GK'!$B$19</c15:sqref>
                        </c15:formulaRef>
                      </c:ext>
                    </c:extLst>
                    <c:strCache>
                      <c:ptCount val="1"/>
                    </c:strCache>
                  </c:strRef>
                </c:tx>
                <c:spPr>
                  <a:solidFill>
                    <a:schemeClr val="accent5">
                      <a:tint val="77000"/>
                    </a:schemeClr>
                  </a:solidFill>
                  <a:ln>
                    <a:noFill/>
                  </a:ln>
                  <a:effectLst/>
                </c:spPr>
                <c:invertIfNegative val="0"/>
                <c:cat>
                  <c:strRef>
                    <c:extLst xmlns:c15="http://schemas.microsoft.com/office/drawing/2012/chart">
                      <c:ext xmlns:c15="http://schemas.microsoft.com/office/drawing/2012/chart" uri="{02D57815-91ED-43cb-92C2-25804820EDAC}">
                        <c15:formulaRef>
                          <c15:sqref>[1]slajd_NOWY.DŁUG_GK!$T$6:$Y$6</c15:sqref>
                        </c15:formulaRef>
                      </c:ext>
                    </c:extLst>
                    <c:strCache>
                      <c:ptCount val="6"/>
                      <c:pt idx="0">
                        <c:v>1H 2024 r.</c:v>
                      </c:pt>
                      <c:pt idx="1">
                        <c:v>3Q 2024 r.</c:v>
                      </c:pt>
                      <c:pt idx="2">
                        <c:v>2024 r.</c:v>
                      </c:pt>
                      <c:pt idx="3">
                        <c:v>1Q 2025 r.</c:v>
                      </c:pt>
                      <c:pt idx="4">
                        <c:v>1H 2025 r.</c:v>
                      </c:pt>
                      <c:pt idx="5">
                        <c:v>3Q 2025 r.</c:v>
                      </c:pt>
                    </c:strCache>
                  </c:strRef>
                </c:cat>
                <c:val>
                  <c:numRef>
                    <c:extLst xmlns:c15="http://schemas.microsoft.com/office/drawing/2012/chart">
                      <c:ext xmlns:c15="http://schemas.microsoft.com/office/drawing/2012/chart" uri="{02D57815-91ED-43cb-92C2-25804820EDAC}">
                        <c15:formulaRef>
                          <c15:sqref>[1]slajd_NOWY.DŁUG_GK!$C$19:$Y$19</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1-81EB-46D9-BF84-6BF73A707E43}"/>
                  </c:ext>
                </c:extLst>
              </c15:ser>
            </c15:filteredBarSeries>
          </c:ext>
        </c:extLst>
      </c:barChart>
      <c:catAx>
        <c:axId val="-11057956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rgbClr val="1F2970"/>
                </a:solidFill>
                <a:latin typeface="Century Gothic" panose="020B0502020202020204" pitchFamily="34" charset="0"/>
                <a:ea typeface="+mn-ea"/>
                <a:cs typeface="+mn-cs"/>
              </a:defRPr>
            </a:pPr>
            <a:endParaRPr lang="pl-PL"/>
          </a:p>
        </c:txPr>
        <c:crossAx val="-110589904"/>
        <c:crosses val="autoZero"/>
        <c:auto val="1"/>
        <c:lblAlgn val="ctr"/>
        <c:lblOffset val="100"/>
        <c:noMultiLvlLbl val="0"/>
      </c:catAx>
      <c:valAx>
        <c:axId val="-1105899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10579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311454384147127E-2"/>
          <c:y val="0.10185185185185185"/>
          <c:w val="0.96115857369174917"/>
          <c:h val="0.59111548556430449"/>
        </c:manualLayout>
      </c:layout>
      <c:barChart>
        <c:barDir val="col"/>
        <c:grouping val="clustered"/>
        <c:varyColors val="0"/>
        <c:ser>
          <c:idx val="0"/>
          <c:order val="0"/>
          <c:spPr>
            <a:solidFill>
              <a:srgbClr val="001871"/>
            </a:solidFill>
            <a:ln>
              <a:solidFill>
                <a:srgbClr val="001871"/>
              </a:solidFill>
            </a:ln>
            <a:effectLst/>
          </c:spPr>
          <c:invertIfNegative val="0"/>
          <c:dLbls>
            <c:dLbl>
              <c:idx val="0"/>
              <c:spPr>
                <a:noFill/>
                <a:ln>
                  <a:noFill/>
                </a:ln>
                <a:effectLst/>
              </c:spPr>
              <c:txPr>
                <a:bodyPr rot="-5400000" spcFirstLastPara="1" vertOverflow="clip" horzOverflow="clip" vert="horz" wrap="square" lIns="38100" tIns="19050" rIns="38100" bIns="19050" anchor="ctr" anchorCtr="1">
                  <a:spAutoFit/>
                </a:bodyPr>
                <a:lstStyle/>
                <a:p>
                  <a:pPr>
                    <a:defRPr sz="1000" b="1" i="0" u="none" strike="noStrike" kern="1200" baseline="0">
                      <a:solidFill>
                        <a:srgbClr val="E87722"/>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3-C85E-4015-AA31-DD744B093643}"/>
                </c:ext>
              </c:extLst>
            </c:dLbl>
            <c:dLbl>
              <c:idx val="11"/>
              <c:spPr>
                <a:noFill/>
                <a:ln>
                  <a:noFill/>
                </a:ln>
                <a:effectLst/>
              </c:spPr>
              <c:txPr>
                <a:bodyPr rot="-5400000" spcFirstLastPara="1" vertOverflow="clip" horzOverflow="clip" vert="horz" wrap="square" lIns="38100" tIns="19050" rIns="38100" bIns="19050" anchor="ctr" anchorCtr="0">
                  <a:spAutoFit/>
                </a:bodyPr>
                <a:lstStyle/>
                <a:p>
                  <a:pPr algn="ctr">
                    <a:defRPr lang="en-US" sz="1000" b="0" i="0" u="none" strike="noStrike" kern="1200" baseline="0">
                      <a:solidFill>
                        <a:srgbClr val="001871"/>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2-C85E-4015-AA31-DD744B093643}"/>
                </c:ext>
              </c:extLst>
            </c:dLbl>
            <c:dLbl>
              <c:idx val="12"/>
              <c:spPr>
                <a:noFill/>
                <a:ln>
                  <a:noFill/>
                </a:ln>
                <a:effectLst/>
              </c:spPr>
              <c:txPr>
                <a:bodyPr rot="-5400000" spcFirstLastPara="1" vertOverflow="clip" horzOverflow="clip" vert="horz" wrap="square" lIns="38100" tIns="19050" rIns="38100" bIns="19050" anchor="ctr" anchorCtr="1">
                  <a:spAutoFit/>
                </a:bodyPr>
                <a:lstStyle/>
                <a:p>
                  <a:pPr>
                    <a:defRPr sz="1100" b="1" i="0" u="none" strike="noStrike" kern="1200" baseline="0">
                      <a:solidFill>
                        <a:srgbClr val="00B050"/>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extLst>
                <c:ext xmlns:c16="http://schemas.microsoft.com/office/drawing/2014/chart" uri="{C3380CC4-5D6E-409C-BE32-E72D297353CC}">
                  <c16:uniqueId val="{00000001-F0B5-4FE8-B273-DFF410A0ED6D}"/>
                </c:ext>
              </c:extLst>
            </c:dLbl>
            <c:spPr>
              <a:noFill/>
              <a:ln>
                <a:noFill/>
              </a:ln>
              <a:effectLst/>
            </c:spPr>
            <c:txPr>
              <a:bodyPr rot="-5400000" spcFirstLastPara="1" vertOverflow="clip" horzOverflow="clip" vert="horz" wrap="square" lIns="38100" tIns="19050" rIns="38100" bIns="19050" anchor="ctr" anchorCtr="1">
                <a:spAutoFit/>
              </a:bodyPr>
              <a:lstStyle/>
              <a:p>
                <a:pPr>
                  <a:defRPr sz="1000" b="0" i="0" u="none" strike="noStrike" kern="1200" baseline="0">
                    <a:solidFill>
                      <a:srgbClr val="001871"/>
                    </a:solidFill>
                    <a:latin typeface="Century Gothic" panose="020B0502020202020204" pitchFamily="34" charset="0"/>
                    <a:ea typeface="+mn-ea"/>
                    <a:cs typeface="+mn-cs"/>
                  </a:defRPr>
                </a:pPr>
                <a:endParaRPr lang="pl-P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19050" cap="rnd">
                <a:solidFill>
                  <a:srgbClr val="00B050"/>
                </a:solidFill>
                <a:prstDash val="sysDash"/>
              </a:ln>
              <a:effectLst/>
            </c:spPr>
            <c:trendlineType val="linear"/>
            <c:dispRSqr val="0"/>
            <c:dispEq val="0"/>
          </c:trendline>
          <c:cat>
            <c:numRef>
              <c:f>Arkusz1!$A$1:$A$13</c:f>
              <c:numCache>
                <c:formatCode>[$-415]mmm\ yy;@</c:formatCode>
                <c:ptCount val="13"/>
                <c:pt idx="0">
                  <c:v>45610</c:v>
                </c:pt>
                <c:pt idx="1">
                  <c:v>45643</c:v>
                </c:pt>
                <c:pt idx="2">
                  <c:v>45674</c:v>
                </c:pt>
                <c:pt idx="3">
                  <c:v>45705</c:v>
                </c:pt>
                <c:pt idx="4">
                  <c:v>45733</c:v>
                </c:pt>
                <c:pt idx="5">
                  <c:v>45764</c:v>
                </c:pt>
                <c:pt idx="6">
                  <c:v>45793</c:v>
                </c:pt>
                <c:pt idx="7">
                  <c:v>45825</c:v>
                </c:pt>
                <c:pt idx="8">
                  <c:v>45855</c:v>
                </c:pt>
                <c:pt idx="9">
                  <c:v>45887</c:v>
                </c:pt>
                <c:pt idx="10">
                  <c:v>45916</c:v>
                </c:pt>
                <c:pt idx="11">
                  <c:v>45931</c:v>
                </c:pt>
                <c:pt idx="12">
                  <c:v>45978</c:v>
                </c:pt>
              </c:numCache>
            </c:numRef>
          </c:cat>
          <c:val>
            <c:numRef>
              <c:f>Arkusz1!$B$1:$B$13</c:f>
              <c:numCache>
                <c:formatCode>General</c:formatCode>
                <c:ptCount val="13"/>
                <c:pt idx="0">
                  <c:v>1.8</c:v>
                </c:pt>
                <c:pt idx="1">
                  <c:v>1.82</c:v>
                </c:pt>
                <c:pt idx="2">
                  <c:v>2.62</c:v>
                </c:pt>
                <c:pt idx="3">
                  <c:v>3.07</c:v>
                </c:pt>
                <c:pt idx="4">
                  <c:v>3.23</c:v>
                </c:pt>
                <c:pt idx="5">
                  <c:v>3.8</c:v>
                </c:pt>
                <c:pt idx="6">
                  <c:v>4.5199999999999996</c:v>
                </c:pt>
                <c:pt idx="7">
                  <c:v>4.74</c:v>
                </c:pt>
                <c:pt idx="8">
                  <c:v>4.83</c:v>
                </c:pt>
                <c:pt idx="9">
                  <c:v>4.6100000000000003</c:v>
                </c:pt>
                <c:pt idx="10">
                  <c:v>6.73</c:v>
                </c:pt>
                <c:pt idx="11">
                  <c:v>6.87</c:v>
                </c:pt>
                <c:pt idx="12">
                  <c:v>6.08</c:v>
                </c:pt>
              </c:numCache>
            </c:numRef>
          </c:val>
          <c:extLst>
            <c:ext xmlns:c16="http://schemas.microsoft.com/office/drawing/2014/chart" uri="{C3380CC4-5D6E-409C-BE32-E72D297353CC}">
              <c16:uniqueId val="{00000001-C85E-4015-AA31-DD744B093643}"/>
            </c:ext>
          </c:extLst>
        </c:ser>
        <c:dLbls>
          <c:dLblPos val="outEnd"/>
          <c:showLegendKey val="0"/>
          <c:showVal val="1"/>
          <c:showCatName val="0"/>
          <c:showSerName val="0"/>
          <c:showPercent val="0"/>
          <c:showBubbleSize val="0"/>
        </c:dLbls>
        <c:gapWidth val="141"/>
        <c:overlap val="-32"/>
        <c:axId val="1325215807"/>
        <c:axId val="1325216767"/>
      </c:barChart>
      <c:dateAx>
        <c:axId val="1325215807"/>
        <c:scaling>
          <c:orientation val="minMax"/>
        </c:scaling>
        <c:delete val="0"/>
        <c:axPos val="b"/>
        <c:numFmt formatCode="[$-415]mmm\ 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rgbClr val="001871"/>
                </a:solidFill>
                <a:latin typeface="Arial Narrow" panose="020B0606020202030204" pitchFamily="34" charset="0"/>
                <a:ea typeface="+mn-ea"/>
                <a:cs typeface="+mn-cs"/>
              </a:defRPr>
            </a:pPr>
            <a:endParaRPr lang="pl-PL"/>
          </a:p>
        </c:txPr>
        <c:crossAx val="1325216767"/>
        <c:crosses val="autoZero"/>
        <c:auto val="1"/>
        <c:lblOffset val="100"/>
        <c:baseTimeUnit val="months"/>
      </c:dateAx>
      <c:valAx>
        <c:axId val="1325216767"/>
        <c:scaling>
          <c:orientation val="minMax"/>
        </c:scaling>
        <c:delete val="1"/>
        <c:axPos val="l"/>
        <c:numFmt formatCode="General" sourceLinked="1"/>
        <c:majorTickMark val="none"/>
        <c:minorTickMark val="none"/>
        <c:tickLblPos val="nextTo"/>
        <c:crossAx val="13252158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3056717982848"/>
          <c:y val="0.19641598771461485"/>
          <c:w val="0.76593994717970659"/>
          <c:h val="0.70568830547831285"/>
        </c:manualLayout>
      </c:layout>
      <c:pieChart>
        <c:varyColors val="1"/>
        <c:ser>
          <c:idx val="0"/>
          <c:order val="0"/>
          <c:tx>
            <c:strRef>
              <c:f>Arkusz1!$B$1</c:f>
              <c:strCache>
                <c:ptCount val="1"/>
                <c:pt idx="0">
                  <c:v>Akcje</c:v>
                </c:pt>
              </c:strCache>
            </c:strRef>
          </c:tx>
          <c:dPt>
            <c:idx val="0"/>
            <c:bubble3D val="0"/>
            <c:spPr>
              <a:solidFill>
                <a:srgbClr val="001871"/>
              </a:solidFill>
              <a:ln w="19050">
                <a:solidFill>
                  <a:schemeClr val="lt1"/>
                </a:solidFill>
              </a:ln>
              <a:effectLst/>
            </c:spPr>
            <c:extLst>
              <c:ext xmlns:c16="http://schemas.microsoft.com/office/drawing/2014/chart" uri="{C3380CC4-5D6E-409C-BE32-E72D297353CC}">
                <c16:uniqueId val="{00000001-1412-4CFD-AE67-BC460298220E}"/>
              </c:ext>
            </c:extLst>
          </c:dPt>
          <c:dPt>
            <c:idx val="1"/>
            <c:bubble3D val="0"/>
            <c:explosion val="23"/>
            <c:spPr>
              <a:solidFill>
                <a:schemeClr val="accent2"/>
              </a:solidFill>
              <a:ln w="19050">
                <a:solidFill>
                  <a:schemeClr val="lt1"/>
                </a:solidFill>
              </a:ln>
              <a:effectLst/>
            </c:spPr>
            <c:extLst>
              <c:ext xmlns:c16="http://schemas.microsoft.com/office/drawing/2014/chart" uri="{C3380CC4-5D6E-409C-BE32-E72D297353CC}">
                <c16:uniqueId val="{00000003-1412-4CFD-AE67-BC460298220E}"/>
              </c:ext>
            </c:extLst>
          </c:dPt>
          <c:cat>
            <c:strRef>
              <c:f>Arkusz1!$A$2:$A$3</c:f>
              <c:strCache>
                <c:ptCount val="2"/>
                <c:pt idx="0">
                  <c:v>Pozostali akcjonariusze</c:v>
                </c:pt>
                <c:pt idx="1">
                  <c:v>ENEA Spółka Akcyjna z siedzibą w Poznaniu, </c:v>
                </c:pt>
              </c:strCache>
            </c:strRef>
          </c:cat>
          <c:val>
            <c:numRef>
              <c:f>Arkusz1!$B$2:$B$3</c:f>
              <c:numCache>
                <c:formatCode>General</c:formatCode>
                <c:ptCount val="2"/>
                <c:pt idx="0">
                  <c:v>83.81</c:v>
                </c:pt>
                <c:pt idx="1">
                  <c:v>16.190000000000001</c:v>
                </c:pt>
              </c:numCache>
            </c:numRef>
          </c:val>
          <c:extLst>
            <c:ext xmlns:c16="http://schemas.microsoft.com/office/drawing/2014/chart" uri="{C3380CC4-5D6E-409C-BE32-E72D297353CC}">
              <c16:uniqueId val="{00000004-1412-4CFD-AE67-BC46029822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3056717982848"/>
          <c:y val="0.19641598771461485"/>
          <c:w val="0.76593994717970659"/>
          <c:h val="0.70568830547831285"/>
        </c:manualLayout>
      </c:layout>
      <c:pieChart>
        <c:varyColors val="1"/>
        <c:ser>
          <c:idx val="0"/>
          <c:order val="0"/>
          <c:tx>
            <c:strRef>
              <c:f>Arkusz1!$B$1</c:f>
              <c:strCache>
                <c:ptCount val="1"/>
                <c:pt idx="0">
                  <c:v>Akcje</c:v>
                </c:pt>
              </c:strCache>
            </c:strRef>
          </c:tx>
          <c:dPt>
            <c:idx val="0"/>
            <c:bubble3D val="0"/>
            <c:spPr>
              <a:solidFill>
                <a:srgbClr val="001871"/>
              </a:solidFill>
              <a:ln w="19050">
                <a:solidFill>
                  <a:schemeClr val="lt1"/>
                </a:solidFill>
              </a:ln>
              <a:effectLst/>
            </c:spPr>
            <c:extLst>
              <c:ext xmlns:c16="http://schemas.microsoft.com/office/drawing/2014/chart" uri="{C3380CC4-5D6E-409C-BE32-E72D297353CC}">
                <c16:uniqueId val="{00000001-06E4-4168-BBEB-129E90E13EEF}"/>
              </c:ext>
            </c:extLst>
          </c:dPt>
          <c:dPt>
            <c:idx val="1"/>
            <c:bubble3D val="0"/>
            <c:explosion val="23"/>
            <c:spPr>
              <a:solidFill>
                <a:schemeClr val="accent2"/>
              </a:solidFill>
              <a:ln w="19050">
                <a:solidFill>
                  <a:schemeClr val="lt1"/>
                </a:solidFill>
              </a:ln>
              <a:effectLst/>
            </c:spPr>
            <c:extLst>
              <c:ext xmlns:c16="http://schemas.microsoft.com/office/drawing/2014/chart" uri="{C3380CC4-5D6E-409C-BE32-E72D297353CC}">
                <c16:uniqueId val="{00000003-06E4-4168-BBEB-129E90E13EEF}"/>
              </c:ext>
            </c:extLst>
          </c:dPt>
          <c:cat>
            <c:strRef>
              <c:f>Arkusz1!$A$2:$A$3</c:f>
              <c:strCache>
                <c:ptCount val="2"/>
                <c:pt idx="0">
                  <c:v>Pozostali akcjonariusze</c:v>
                </c:pt>
                <c:pt idx="1">
                  <c:v>ENEA Spółka Akcyjna z siedzibą w Poznaniu, </c:v>
                </c:pt>
              </c:strCache>
            </c:strRef>
          </c:cat>
          <c:val>
            <c:numRef>
              <c:f>Arkusz1!$B$2:$B$3</c:f>
              <c:numCache>
                <c:formatCode>General</c:formatCode>
                <c:ptCount val="2"/>
                <c:pt idx="0">
                  <c:v>83.96</c:v>
                </c:pt>
                <c:pt idx="1">
                  <c:v>16.04</c:v>
                </c:pt>
              </c:numCache>
            </c:numRef>
          </c:val>
          <c:extLst>
            <c:ext xmlns:c16="http://schemas.microsoft.com/office/drawing/2014/chart" uri="{C3380CC4-5D6E-409C-BE32-E72D297353CC}">
              <c16:uniqueId val="{00000004-06E4-4168-BBEB-129E90E13EE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3056717982848"/>
          <c:y val="0.19641598771461485"/>
          <c:w val="0.76593994717970659"/>
          <c:h val="0.70568830547831285"/>
        </c:manualLayout>
      </c:layout>
      <c:pieChart>
        <c:varyColors val="1"/>
        <c:ser>
          <c:idx val="0"/>
          <c:order val="0"/>
          <c:tx>
            <c:strRef>
              <c:f>Arkusz1!$B$1</c:f>
              <c:strCache>
                <c:ptCount val="1"/>
                <c:pt idx="0">
                  <c:v>Akcje</c:v>
                </c:pt>
              </c:strCache>
            </c:strRef>
          </c:tx>
          <c:dPt>
            <c:idx val="0"/>
            <c:bubble3D val="0"/>
            <c:spPr>
              <a:solidFill>
                <a:srgbClr val="001871"/>
              </a:solidFill>
              <a:ln w="19050">
                <a:solidFill>
                  <a:schemeClr val="lt1"/>
                </a:solidFill>
              </a:ln>
              <a:effectLst/>
            </c:spPr>
            <c:extLst>
              <c:ext xmlns:c16="http://schemas.microsoft.com/office/drawing/2014/chart" uri="{C3380CC4-5D6E-409C-BE32-E72D297353CC}">
                <c16:uniqueId val="{00000001-1FAC-4587-8565-D12AED201073}"/>
              </c:ext>
            </c:extLst>
          </c:dPt>
          <c:dPt>
            <c:idx val="1"/>
            <c:bubble3D val="0"/>
            <c:explosion val="23"/>
            <c:spPr>
              <a:solidFill>
                <a:schemeClr val="accent2"/>
              </a:solidFill>
              <a:ln w="19050">
                <a:solidFill>
                  <a:schemeClr val="lt1"/>
                </a:solidFill>
              </a:ln>
              <a:effectLst/>
            </c:spPr>
            <c:extLst>
              <c:ext xmlns:c16="http://schemas.microsoft.com/office/drawing/2014/chart" uri="{C3380CC4-5D6E-409C-BE32-E72D297353CC}">
                <c16:uniqueId val="{00000003-1FAC-4587-8565-D12AED201073}"/>
              </c:ext>
            </c:extLst>
          </c:dPt>
          <c:cat>
            <c:strRef>
              <c:f>Arkusz1!$A$2:$A$3</c:f>
              <c:strCache>
                <c:ptCount val="2"/>
                <c:pt idx="0">
                  <c:v>Pozostali akcjonariusze</c:v>
                </c:pt>
                <c:pt idx="1">
                  <c:v>ENEA Spółka Akcyjna z siedzibą w Poznaniu, </c:v>
                </c:pt>
              </c:strCache>
            </c:strRef>
          </c:cat>
          <c:val>
            <c:numRef>
              <c:f>Arkusz1!$B$2:$B$3</c:f>
              <c:numCache>
                <c:formatCode>General</c:formatCode>
                <c:ptCount val="2"/>
                <c:pt idx="0">
                  <c:v>83.95</c:v>
                </c:pt>
                <c:pt idx="1">
                  <c:v>16.05</c:v>
                </c:pt>
              </c:numCache>
            </c:numRef>
          </c:val>
          <c:extLst>
            <c:ext xmlns:c16="http://schemas.microsoft.com/office/drawing/2014/chart" uri="{C3380CC4-5D6E-409C-BE32-E72D297353CC}">
              <c16:uniqueId val="{00000004-1FAC-4587-8565-D12AED20107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3056717982848"/>
          <c:y val="0.19641598771461485"/>
          <c:w val="0.76593994717970659"/>
          <c:h val="0.70568830547831285"/>
        </c:manualLayout>
      </c:layout>
      <c:pieChart>
        <c:varyColors val="1"/>
        <c:ser>
          <c:idx val="0"/>
          <c:order val="0"/>
          <c:tx>
            <c:strRef>
              <c:f>Arkusz1!$B$1</c:f>
              <c:strCache>
                <c:ptCount val="1"/>
                <c:pt idx="0">
                  <c:v>Akcje</c:v>
                </c:pt>
              </c:strCache>
            </c:strRef>
          </c:tx>
          <c:dPt>
            <c:idx val="0"/>
            <c:bubble3D val="0"/>
            <c:spPr>
              <a:solidFill>
                <a:srgbClr val="001871"/>
              </a:solidFill>
              <a:ln w="19050">
                <a:solidFill>
                  <a:schemeClr val="lt1"/>
                </a:solidFill>
              </a:ln>
              <a:effectLst/>
            </c:spPr>
            <c:extLst>
              <c:ext xmlns:c16="http://schemas.microsoft.com/office/drawing/2014/chart" uri="{C3380CC4-5D6E-409C-BE32-E72D297353CC}">
                <c16:uniqueId val="{00000001-0393-4397-B780-F83040290961}"/>
              </c:ext>
            </c:extLst>
          </c:dPt>
          <c:dPt>
            <c:idx val="1"/>
            <c:bubble3D val="0"/>
            <c:explosion val="18"/>
            <c:spPr>
              <a:solidFill>
                <a:srgbClr val="B8CCEA"/>
              </a:solidFill>
              <a:ln w="19050">
                <a:solidFill>
                  <a:schemeClr val="lt1"/>
                </a:solidFill>
              </a:ln>
              <a:effectLst/>
            </c:spPr>
            <c:extLst>
              <c:ext xmlns:c16="http://schemas.microsoft.com/office/drawing/2014/chart" uri="{C3380CC4-5D6E-409C-BE32-E72D297353CC}">
                <c16:uniqueId val="{00000003-0393-4397-B780-F83040290961}"/>
              </c:ext>
            </c:extLst>
          </c:dPt>
          <c:cat>
            <c:strRef>
              <c:f>Arkusz1!$A$2:$A$3</c:f>
              <c:strCache>
                <c:ptCount val="2"/>
                <c:pt idx="0">
                  <c:v>Pozostali akcjonariusze</c:v>
                </c:pt>
                <c:pt idx="1">
                  <c:v>ENEA Spółka Akcyjna z siedzibą w Poznaniu, </c:v>
                </c:pt>
              </c:strCache>
            </c:strRef>
          </c:cat>
          <c:val>
            <c:numRef>
              <c:f>Arkusz1!$B$2:$B$3</c:f>
              <c:numCache>
                <c:formatCode>General</c:formatCode>
                <c:ptCount val="2"/>
                <c:pt idx="0">
                  <c:v>64.849999999999994</c:v>
                </c:pt>
                <c:pt idx="1">
                  <c:v>34.68</c:v>
                </c:pt>
              </c:numCache>
            </c:numRef>
          </c:val>
          <c:extLst>
            <c:ext xmlns:c16="http://schemas.microsoft.com/office/drawing/2014/chart" uri="{C3380CC4-5D6E-409C-BE32-E72D297353CC}">
              <c16:uniqueId val="{00000004-0393-4397-B780-F83040290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94135447059661E-2"/>
          <c:y val="4.6816964790739456E-2"/>
          <c:w val="0.93961172910588064"/>
          <c:h val="0.88482082027838127"/>
        </c:manualLayout>
      </c:layout>
      <c:barChart>
        <c:barDir val="bar"/>
        <c:grouping val="stacked"/>
        <c:varyColors val="0"/>
        <c:ser>
          <c:idx val="0"/>
          <c:order val="0"/>
          <c:tx>
            <c:strRef>
              <c:f>'PST_2012-2028'!$C$3</c:f>
              <c:strCache>
                <c:ptCount val="1"/>
                <c:pt idx="0">
                  <c:v>ilość</c:v>
                </c:pt>
              </c:strCache>
            </c:strRef>
          </c:tx>
          <c:spPr>
            <a:noFill/>
            <a:ln>
              <a:noFill/>
            </a:ln>
            <a:effectLst/>
          </c:spPr>
          <c:invertIfNegative val="0"/>
          <c:dPt>
            <c:idx val="3"/>
            <c:invertIfNegative val="0"/>
            <c:bubble3D val="0"/>
            <c:spPr>
              <a:noFill/>
              <a:ln>
                <a:noFill/>
              </a:ln>
              <a:effectLst/>
            </c:spPr>
            <c:extLst>
              <c:ext xmlns:c16="http://schemas.microsoft.com/office/drawing/2014/chart" uri="{C3380CC4-5D6E-409C-BE32-E72D297353CC}">
                <c16:uniqueId val="{00000001-D58D-4FB2-B457-AC3E47E14617}"/>
              </c:ext>
            </c:extLst>
          </c:dPt>
          <c:cat>
            <c:strRef>
              <c:f>'PST_2012-2028'!$B$4:$B$14</c:f>
              <c:strCache>
                <c:ptCount val="11"/>
                <c:pt idx="0">
                  <c:v>Kozienice</c:v>
                </c:pt>
                <c:pt idx="1">
                  <c:v>Żerań</c:v>
                </c:pt>
                <c:pt idx="2">
                  <c:v>Opole</c:v>
                </c:pt>
                <c:pt idx="3">
                  <c:v>Dolna Odra</c:v>
                </c:pt>
                <c:pt idx="4">
                  <c:v>Puławy</c:v>
                </c:pt>
                <c:pt idx="5">
                  <c:v>Czechnica</c:v>
                </c:pt>
                <c:pt idx="6">
                  <c:v>Rybnik</c:v>
                </c:pt>
                <c:pt idx="7">
                  <c:v>Kętrzyn</c:v>
                </c:pt>
                <c:pt idx="8">
                  <c:v>Baltica</c:v>
                </c:pt>
                <c:pt idx="9">
                  <c:v>Olefiny</c:v>
                </c:pt>
                <c:pt idx="10">
                  <c:v>Nowy Projekt</c:v>
                </c:pt>
              </c:strCache>
            </c:strRef>
          </c:cat>
          <c:val>
            <c:numRef>
              <c:f>'PST_2012-2028'!$C$4:$C$14</c:f>
              <c:numCache>
                <c:formatCode>#,##0</c:formatCode>
                <c:ptCount val="11"/>
                <c:pt idx="0">
                  <c:v>2012.75</c:v>
                </c:pt>
                <c:pt idx="1">
                  <c:v>2017.5</c:v>
                </c:pt>
                <c:pt idx="2">
                  <c:v>2014.0833333333333</c:v>
                </c:pt>
                <c:pt idx="3">
                  <c:v>2020.0833333333333</c:v>
                </c:pt>
                <c:pt idx="4">
                  <c:v>2019.8333333333333</c:v>
                </c:pt>
                <c:pt idx="5">
                  <c:v>2021.5</c:v>
                </c:pt>
                <c:pt idx="6">
                  <c:v>2023.1666666666667</c:v>
                </c:pt>
                <c:pt idx="7">
                  <c:v>2023.75</c:v>
                </c:pt>
                <c:pt idx="8">
                  <c:v>2024.1666666666667</c:v>
                </c:pt>
                <c:pt idx="9">
                  <c:v>2023.5833333333333</c:v>
                </c:pt>
                <c:pt idx="10">
                  <c:v>2025.5</c:v>
                </c:pt>
              </c:numCache>
            </c:numRef>
          </c:val>
          <c:extLst>
            <c:ext xmlns:c16="http://schemas.microsoft.com/office/drawing/2014/chart" uri="{C3380CC4-5D6E-409C-BE32-E72D297353CC}">
              <c16:uniqueId val="{00000002-D58D-4FB2-B457-AC3E47E14617}"/>
            </c:ext>
          </c:extLst>
        </c:ser>
        <c:ser>
          <c:idx val="1"/>
          <c:order val="1"/>
          <c:tx>
            <c:strRef>
              <c:f>'PST_2012-2028'!$D$3</c:f>
              <c:strCache>
                <c:ptCount val="1"/>
                <c:pt idx="0">
                  <c:v>start</c:v>
                </c:pt>
              </c:strCache>
            </c:strRef>
          </c:tx>
          <c:spPr>
            <a:solidFill>
              <a:srgbClr val="5C88DA"/>
            </a:solidFill>
            <a:ln>
              <a:noFill/>
            </a:ln>
            <a:effectLst/>
          </c:spPr>
          <c:invertIfNegative val="0"/>
          <c:dPt>
            <c:idx val="0"/>
            <c:invertIfNegative val="0"/>
            <c:bubble3D val="0"/>
            <c:spPr>
              <a:solidFill>
                <a:srgbClr val="B8CCEA"/>
              </a:solidFill>
              <a:ln>
                <a:noFill/>
              </a:ln>
              <a:effectLst/>
            </c:spPr>
            <c:extLst>
              <c:ext xmlns:c16="http://schemas.microsoft.com/office/drawing/2014/chart" uri="{C3380CC4-5D6E-409C-BE32-E72D297353CC}">
                <c16:uniqueId val="{00000004-24B2-4771-9B7A-DF5051DF9387}"/>
              </c:ext>
            </c:extLst>
          </c:dPt>
          <c:dPt>
            <c:idx val="1"/>
            <c:invertIfNegative val="0"/>
            <c:bubble3D val="0"/>
            <c:spPr>
              <a:solidFill>
                <a:srgbClr val="B8CCEA"/>
              </a:solidFill>
              <a:ln>
                <a:noFill/>
              </a:ln>
              <a:effectLst/>
            </c:spPr>
            <c:extLst>
              <c:ext xmlns:c16="http://schemas.microsoft.com/office/drawing/2014/chart" uri="{C3380CC4-5D6E-409C-BE32-E72D297353CC}">
                <c16:uniqueId val="{00000005-24B2-4771-9B7A-DF5051DF9387}"/>
              </c:ext>
            </c:extLst>
          </c:dPt>
          <c:dPt>
            <c:idx val="2"/>
            <c:invertIfNegative val="0"/>
            <c:bubble3D val="0"/>
            <c:spPr>
              <a:solidFill>
                <a:srgbClr val="B8CCEA"/>
              </a:solidFill>
              <a:ln>
                <a:noFill/>
              </a:ln>
              <a:effectLst/>
            </c:spPr>
            <c:extLst>
              <c:ext xmlns:c16="http://schemas.microsoft.com/office/drawing/2014/chart" uri="{C3380CC4-5D6E-409C-BE32-E72D297353CC}">
                <c16:uniqueId val="{00000006-24B2-4771-9B7A-DF5051DF9387}"/>
              </c:ext>
            </c:extLst>
          </c:dPt>
          <c:dPt>
            <c:idx val="3"/>
            <c:invertIfNegative val="0"/>
            <c:bubble3D val="0"/>
            <c:spPr>
              <a:solidFill>
                <a:srgbClr val="B8CCEA"/>
              </a:solidFill>
              <a:ln>
                <a:noFill/>
              </a:ln>
              <a:effectLst/>
            </c:spPr>
            <c:extLst>
              <c:ext xmlns:c16="http://schemas.microsoft.com/office/drawing/2014/chart" uri="{C3380CC4-5D6E-409C-BE32-E72D297353CC}">
                <c16:uniqueId val="{00000007-24B2-4771-9B7A-DF5051DF9387}"/>
              </c:ext>
            </c:extLst>
          </c:dPt>
          <c:dPt>
            <c:idx val="4"/>
            <c:invertIfNegative val="0"/>
            <c:bubble3D val="0"/>
            <c:spPr>
              <a:solidFill>
                <a:srgbClr val="B8CCEA"/>
              </a:solidFill>
              <a:ln>
                <a:noFill/>
              </a:ln>
              <a:effectLst/>
            </c:spPr>
            <c:extLst>
              <c:ext xmlns:c16="http://schemas.microsoft.com/office/drawing/2014/chart" uri="{C3380CC4-5D6E-409C-BE32-E72D297353CC}">
                <c16:uniqueId val="{00000008-24B2-4771-9B7A-DF5051DF9387}"/>
              </c:ext>
            </c:extLst>
          </c:dPt>
          <c:dPt>
            <c:idx val="5"/>
            <c:invertIfNegative val="0"/>
            <c:bubble3D val="0"/>
            <c:spPr>
              <a:solidFill>
                <a:srgbClr val="B8CCEA"/>
              </a:solidFill>
              <a:ln>
                <a:noFill/>
              </a:ln>
              <a:effectLst/>
            </c:spPr>
            <c:extLst>
              <c:ext xmlns:c16="http://schemas.microsoft.com/office/drawing/2014/chart" uri="{C3380CC4-5D6E-409C-BE32-E72D297353CC}">
                <c16:uniqueId val="{00000009-24B2-4771-9B7A-DF5051DF9387}"/>
              </c:ext>
            </c:extLst>
          </c:dPt>
          <c:dPt>
            <c:idx val="6"/>
            <c:invertIfNegative val="0"/>
            <c:bubble3D val="0"/>
            <c:spPr>
              <a:solidFill>
                <a:srgbClr val="001871"/>
              </a:solidFill>
              <a:ln>
                <a:noFill/>
              </a:ln>
              <a:effectLst/>
            </c:spPr>
            <c:extLst>
              <c:ext xmlns:c16="http://schemas.microsoft.com/office/drawing/2014/chart" uri="{C3380CC4-5D6E-409C-BE32-E72D297353CC}">
                <c16:uniqueId val="{00000011-D574-4A13-B873-B99EA554C53B}"/>
              </c:ext>
            </c:extLst>
          </c:dPt>
          <c:dPt>
            <c:idx val="7"/>
            <c:invertIfNegative val="0"/>
            <c:bubble3D val="0"/>
            <c:spPr>
              <a:solidFill>
                <a:srgbClr val="001871"/>
              </a:solidFill>
              <a:ln>
                <a:noFill/>
              </a:ln>
              <a:effectLst/>
            </c:spPr>
            <c:extLst>
              <c:ext xmlns:c16="http://schemas.microsoft.com/office/drawing/2014/chart" uri="{C3380CC4-5D6E-409C-BE32-E72D297353CC}">
                <c16:uniqueId val="{00000013-D574-4A13-B873-B99EA554C53B}"/>
              </c:ext>
            </c:extLst>
          </c:dPt>
          <c:dPt>
            <c:idx val="8"/>
            <c:invertIfNegative val="0"/>
            <c:bubble3D val="0"/>
            <c:spPr>
              <a:solidFill>
                <a:srgbClr val="001871"/>
              </a:solidFill>
              <a:ln>
                <a:noFill/>
              </a:ln>
              <a:effectLst/>
            </c:spPr>
            <c:extLst>
              <c:ext xmlns:c16="http://schemas.microsoft.com/office/drawing/2014/chart" uri="{C3380CC4-5D6E-409C-BE32-E72D297353CC}">
                <c16:uniqueId val="{00000012-D574-4A13-B873-B99EA554C53B}"/>
              </c:ext>
            </c:extLst>
          </c:dPt>
          <c:dPt>
            <c:idx val="9"/>
            <c:invertIfNegative val="0"/>
            <c:bubble3D val="0"/>
            <c:spPr>
              <a:solidFill>
                <a:srgbClr val="001871"/>
              </a:solidFill>
              <a:ln>
                <a:noFill/>
              </a:ln>
              <a:effectLst/>
            </c:spPr>
            <c:extLst>
              <c:ext xmlns:c16="http://schemas.microsoft.com/office/drawing/2014/chart" uri="{C3380CC4-5D6E-409C-BE32-E72D297353CC}">
                <c16:uniqueId val="{00000010-D574-4A13-B873-B99EA554C53B}"/>
              </c:ext>
            </c:extLst>
          </c:dPt>
          <c:dPt>
            <c:idx val="10"/>
            <c:invertIfNegative val="0"/>
            <c:bubble3D val="0"/>
            <c:spPr>
              <a:noFill/>
              <a:ln w="12700">
                <a:noFill/>
                <a:prstDash val="dash"/>
              </a:ln>
              <a:effectLst/>
            </c:spPr>
            <c:extLst>
              <c:ext xmlns:c16="http://schemas.microsoft.com/office/drawing/2014/chart" uri="{C3380CC4-5D6E-409C-BE32-E72D297353CC}">
                <c16:uniqueId val="{00000004-D58D-4FB2-B457-AC3E47E14617}"/>
              </c:ext>
            </c:extLst>
          </c:dPt>
          <c:dLbls>
            <c:dLbl>
              <c:idx val="0"/>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rgbClr val="001871"/>
                      </a:solidFill>
                      <a:latin typeface="+mn-lt"/>
                      <a:ea typeface="+mn-ea"/>
                      <a:cs typeface="+mn-cs"/>
                    </a:defRPr>
                  </a:pPr>
                  <a:endParaRPr lang="pl-PL"/>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4-24B2-4771-9B7A-DF5051DF9387}"/>
                </c:ext>
              </c:extLst>
            </c:dLbl>
            <c:dLbl>
              <c:idx val="1"/>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rgbClr val="001871"/>
                      </a:solidFill>
                      <a:latin typeface="+mn-lt"/>
                      <a:ea typeface="+mn-ea"/>
                      <a:cs typeface="+mn-cs"/>
                    </a:defRPr>
                  </a:pPr>
                  <a:endParaRPr lang="pl-PL"/>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24B2-4771-9B7A-DF5051DF9387}"/>
                </c:ext>
              </c:extLst>
            </c:dLbl>
            <c:dLbl>
              <c:idx val="2"/>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rgbClr val="001871"/>
                      </a:solidFill>
                      <a:latin typeface="+mn-lt"/>
                      <a:ea typeface="+mn-ea"/>
                      <a:cs typeface="+mn-cs"/>
                    </a:defRPr>
                  </a:pPr>
                  <a:endParaRPr lang="pl-PL"/>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6-24B2-4771-9B7A-DF5051DF9387}"/>
                </c:ext>
              </c:extLst>
            </c:dLbl>
            <c:dLbl>
              <c:idx val="3"/>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rgbClr val="001871"/>
                      </a:solidFill>
                      <a:latin typeface="+mn-lt"/>
                      <a:ea typeface="+mn-ea"/>
                      <a:cs typeface="+mn-cs"/>
                    </a:defRPr>
                  </a:pPr>
                  <a:endParaRPr lang="pl-PL"/>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7-24B2-4771-9B7A-DF5051DF9387}"/>
                </c:ext>
              </c:extLst>
            </c:dLbl>
            <c:dLbl>
              <c:idx val="4"/>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rgbClr val="001871"/>
                      </a:solidFill>
                      <a:latin typeface="+mn-lt"/>
                      <a:ea typeface="+mn-ea"/>
                      <a:cs typeface="+mn-cs"/>
                    </a:defRPr>
                  </a:pPr>
                  <a:endParaRPr lang="pl-PL"/>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8-24B2-4771-9B7A-DF5051DF9387}"/>
                </c:ext>
              </c:extLst>
            </c:dLbl>
            <c:dLbl>
              <c:idx val="5"/>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rgbClr val="001871"/>
                      </a:solidFill>
                      <a:latin typeface="+mn-lt"/>
                      <a:ea typeface="+mn-ea"/>
                      <a:cs typeface="+mn-cs"/>
                    </a:defRPr>
                  </a:pPr>
                  <a:endParaRPr lang="pl-PL"/>
                </a:p>
              </c:txPr>
              <c:showLegendKey val="0"/>
              <c:showVal val="0"/>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9-24B2-4771-9B7A-DF5051DF9387}"/>
                </c:ext>
              </c:extLst>
            </c:dLbl>
            <c:dLbl>
              <c:idx val="10"/>
              <c:delete val="1"/>
              <c:extLst>
                <c:ext xmlns:c15="http://schemas.microsoft.com/office/drawing/2012/chart" uri="{CE6537A1-D6FC-4f65-9D91-7224C49458BB}"/>
                <c:ext xmlns:c16="http://schemas.microsoft.com/office/drawing/2014/chart" uri="{C3380CC4-5D6E-409C-BE32-E72D297353CC}">
                  <c16:uniqueId val="{00000004-D58D-4FB2-B457-AC3E47E14617}"/>
                </c:ext>
              </c:extLst>
            </c:dLbl>
            <c:spPr>
              <a:noFill/>
              <a:ln>
                <a:noFill/>
              </a:ln>
              <a:effectLst/>
            </c:spPr>
            <c:txPr>
              <a:bodyPr rot="0" spcFirstLastPara="1" vertOverflow="clip" horzOverflow="clip" vert="horz" wrap="square" lIns="38100" tIns="19050" rIns="38100" bIns="19050" anchor="ctr" anchorCtr="1">
                <a:spAutoFit/>
              </a:bodyPr>
              <a:lstStyle/>
              <a:p>
                <a:pPr>
                  <a:defRPr sz="1050" b="0" i="0" u="none" strike="noStrike" kern="1200" baseline="0">
                    <a:ln>
                      <a:noFill/>
                    </a:ln>
                    <a:solidFill>
                      <a:schemeClr val="bg1">
                        <a:lumMod val="95000"/>
                      </a:schemeClr>
                    </a:solidFill>
                    <a:latin typeface="+mn-lt"/>
                    <a:ea typeface="+mn-ea"/>
                    <a:cs typeface="+mn-cs"/>
                  </a:defRPr>
                </a:pPr>
                <a:endParaRPr lang="pl-PL"/>
              </a:p>
            </c:txPr>
            <c:showLegendKey val="0"/>
            <c:showVal val="0"/>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'PST_2012-2028'!$B$4:$B$14</c:f>
              <c:strCache>
                <c:ptCount val="11"/>
                <c:pt idx="0">
                  <c:v>Kozienice</c:v>
                </c:pt>
                <c:pt idx="1">
                  <c:v>Żerań</c:v>
                </c:pt>
                <c:pt idx="2">
                  <c:v>Opole</c:v>
                </c:pt>
                <c:pt idx="3">
                  <c:v>Dolna Odra</c:v>
                </c:pt>
                <c:pt idx="4">
                  <c:v>Puławy</c:v>
                </c:pt>
                <c:pt idx="5">
                  <c:v>Czechnica</c:v>
                </c:pt>
                <c:pt idx="6">
                  <c:v>Rybnik</c:v>
                </c:pt>
                <c:pt idx="7">
                  <c:v>Kętrzyn</c:v>
                </c:pt>
                <c:pt idx="8">
                  <c:v>Baltica</c:v>
                </c:pt>
                <c:pt idx="9">
                  <c:v>Olefiny</c:v>
                </c:pt>
                <c:pt idx="10">
                  <c:v>Nowy Projekt</c:v>
                </c:pt>
              </c:strCache>
            </c:strRef>
          </c:cat>
          <c:val>
            <c:numRef>
              <c:f>'PST_2012-2028'!$D$4:$D$14</c:f>
              <c:numCache>
                <c:formatCode>#,##0.00</c:formatCode>
                <c:ptCount val="11"/>
                <c:pt idx="0">
                  <c:v>5.25</c:v>
                </c:pt>
                <c:pt idx="1">
                  <c:v>4.5</c:v>
                </c:pt>
                <c:pt idx="2">
                  <c:v>5.6666666666667425</c:v>
                </c:pt>
                <c:pt idx="3">
                  <c:v>4.75</c:v>
                </c:pt>
                <c:pt idx="4">
                  <c:v>5</c:v>
                </c:pt>
                <c:pt idx="5">
                  <c:v>3.9166666666667425</c:v>
                </c:pt>
                <c:pt idx="6">
                  <c:v>3.8333333333332575</c:v>
                </c:pt>
                <c:pt idx="7">
                  <c:v>3</c:v>
                </c:pt>
                <c:pt idx="8">
                  <c:v>3.9166666666665151</c:v>
                </c:pt>
                <c:pt idx="9">
                  <c:v>3.75</c:v>
                </c:pt>
                <c:pt idx="10">
                  <c:v>1.75</c:v>
                </c:pt>
              </c:numCache>
            </c:numRef>
          </c:val>
          <c:extLst>
            <c:ext xmlns:c16="http://schemas.microsoft.com/office/drawing/2014/chart" uri="{C3380CC4-5D6E-409C-BE32-E72D297353CC}">
              <c16:uniqueId val="{00000005-D58D-4FB2-B457-AC3E47E14617}"/>
            </c:ext>
          </c:extLst>
        </c:ser>
        <c:dLbls>
          <c:showLegendKey val="0"/>
          <c:showVal val="0"/>
          <c:showCatName val="0"/>
          <c:showSerName val="0"/>
          <c:showPercent val="0"/>
          <c:showBubbleSize val="0"/>
        </c:dLbls>
        <c:gapWidth val="28"/>
        <c:overlap val="100"/>
        <c:axId val="-107961040"/>
        <c:axId val="-107958864"/>
      </c:barChart>
      <c:catAx>
        <c:axId val="-107961040"/>
        <c:scaling>
          <c:orientation val="minMax"/>
        </c:scaling>
        <c:delete val="1"/>
        <c:axPos val="l"/>
        <c:numFmt formatCode="General" sourceLinked="1"/>
        <c:majorTickMark val="none"/>
        <c:minorTickMark val="none"/>
        <c:tickLblPos val="nextTo"/>
        <c:crossAx val="-107958864"/>
        <c:crosses val="autoZero"/>
        <c:auto val="1"/>
        <c:lblAlgn val="ctr"/>
        <c:lblOffset val="100"/>
        <c:noMultiLvlLbl val="0"/>
      </c:catAx>
      <c:valAx>
        <c:axId val="-107958864"/>
        <c:scaling>
          <c:orientation val="minMax"/>
          <c:max val="2028"/>
          <c:min val="2012"/>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132A76"/>
                </a:solidFill>
                <a:latin typeface="+mn-lt"/>
                <a:ea typeface="+mn-ea"/>
                <a:cs typeface="+mn-cs"/>
              </a:defRPr>
            </a:pPr>
            <a:endParaRPr lang="pl-PL"/>
          </a:p>
        </c:txPr>
        <c:crossAx val="-10796104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Slajd_17_GK!$C$6</c:f>
              <c:strCache>
                <c:ptCount val="1"/>
                <c:pt idx="0">
                  <c:v>3Q 2024</c:v>
                </c:pt>
              </c:strCache>
            </c:strRef>
          </c:tx>
          <c:spPr>
            <a:solidFill>
              <a:srgbClr val="6B89E7"/>
            </a:solidFill>
            <a:ln>
              <a:noFill/>
            </a:ln>
            <a:effectLst/>
          </c:spPr>
          <c:invertIfNegative val="0"/>
          <c:dLbls>
            <c:dLbl>
              <c:idx val="0"/>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extLst>
                <c:ext xmlns:c16="http://schemas.microsoft.com/office/drawing/2014/chart" uri="{C3380CC4-5D6E-409C-BE32-E72D297353CC}">
                  <c16:uniqueId val="{00000000-A97E-4FDB-AACF-6C2EEC6A9245}"/>
                </c:ext>
              </c:extLst>
            </c:dLbl>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PRZYCHODY OPERACYJNE</c:v>
                </c:pt>
              </c:strCache>
              <c:extLst/>
            </c:strRef>
          </c:cat>
          <c:val>
            <c:numRef>
              <c:f>Slajd_17_GK!$C$7:$C$11</c:f>
              <c:numCache>
                <c:formatCode>#,##0</c:formatCode>
                <c:ptCount val="1"/>
                <c:pt idx="0">
                  <c:v>1872.3786400482345</c:v>
                </c:pt>
              </c:numCache>
              <c:extLst/>
            </c:numRef>
          </c:val>
          <c:extLst>
            <c:ext xmlns:c16="http://schemas.microsoft.com/office/drawing/2014/chart" uri="{C3380CC4-5D6E-409C-BE32-E72D297353CC}">
              <c16:uniqueId val="{00000001-5C18-4FBB-A2BF-91E89CD6DD34}"/>
            </c:ext>
          </c:extLst>
        </c:ser>
        <c:ser>
          <c:idx val="1"/>
          <c:order val="1"/>
          <c:tx>
            <c:strRef>
              <c:f>Slajd_17_GK!$D$6</c:f>
              <c:strCache>
                <c:ptCount val="1"/>
                <c:pt idx="0">
                  <c:v>3Q 2025</c:v>
                </c:pt>
              </c:strCache>
            </c:strRef>
          </c:tx>
          <c:spPr>
            <a:solidFill>
              <a:srgbClr val="132A76"/>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PRZYCHODY OPERACYJNE</c:v>
                </c:pt>
              </c:strCache>
              <c:extLst/>
            </c:strRef>
          </c:cat>
          <c:val>
            <c:numRef>
              <c:f>Slajd_17_GK!$D$7:$D$11</c:f>
              <c:numCache>
                <c:formatCode>#,##0</c:formatCode>
                <c:ptCount val="1"/>
                <c:pt idx="0">
                  <c:v>3008.0314497031518</c:v>
                </c:pt>
              </c:numCache>
              <c:extLst/>
            </c:numRef>
          </c:val>
          <c:extLst>
            <c:ext xmlns:c16="http://schemas.microsoft.com/office/drawing/2014/chart" uri="{C3380CC4-5D6E-409C-BE32-E72D297353CC}">
              <c16:uniqueId val="{00000002-5C18-4FBB-A2BF-91E89CD6DD34}"/>
            </c:ext>
          </c:extLst>
        </c:ser>
        <c:dLbls>
          <c:showLegendKey val="0"/>
          <c:showVal val="0"/>
          <c:showCatName val="0"/>
          <c:showSerName val="0"/>
          <c:showPercent val="0"/>
          <c:showBubbleSize val="0"/>
        </c:dLbls>
        <c:gapWidth val="219"/>
        <c:overlap val="-27"/>
        <c:axId val="-107962128"/>
        <c:axId val="-107959952"/>
      </c:barChart>
      <c:catAx>
        <c:axId val="-10796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crossAx val="-107959952"/>
        <c:crosses val="autoZero"/>
        <c:auto val="1"/>
        <c:lblAlgn val="ctr"/>
        <c:lblOffset val="100"/>
        <c:noMultiLvlLbl val="0"/>
      </c:catAx>
      <c:valAx>
        <c:axId val="-107959952"/>
        <c:scaling>
          <c:orientation val="minMax"/>
          <c:min val="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07962128"/>
        <c:crosses val="autoZero"/>
        <c:crossBetween val="between"/>
      </c:valAx>
      <c:spPr>
        <a:noFill/>
        <a:ln>
          <a:noFill/>
        </a:ln>
        <a:effectLst/>
      </c:spPr>
    </c:plotArea>
    <c:legend>
      <c:legendPos val="b"/>
      <c:layout>
        <c:manualLayout>
          <c:xMode val="edge"/>
          <c:yMode val="edge"/>
          <c:x val="0.14625492741705565"/>
          <c:y val="0.91845982793817438"/>
          <c:w val="0.79127638067816342"/>
          <c:h val="7.6910542432195972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24636933222996496"/>
          <c:y val="5.0925925925925923E-2"/>
          <c:w val="0.54738066100330252"/>
          <c:h val="0.73622265966754152"/>
        </c:manualLayout>
      </c:layout>
      <c:barChart>
        <c:barDir val="col"/>
        <c:grouping val="clustered"/>
        <c:varyColors val="0"/>
        <c:ser>
          <c:idx val="0"/>
          <c:order val="0"/>
          <c:tx>
            <c:strRef>
              <c:f>Slajd_17_GK!$C$6</c:f>
              <c:strCache>
                <c:ptCount val="1"/>
                <c:pt idx="0">
                  <c:v>3Q 2024</c:v>
                </c:pt>
              </c:strCache>
            </c:strRef>
          </c:tx>
          <c:spPr>
            <a:solidFill>
              <a:srgbClr val="6B89E7"/>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WYNIK NA DZIAŁALNOŚCI OPERACYJNEJ </c:v>
                </c:pt>
              </c:strCache>
              <c:extLst/>
            </c:strRef>
          </c:cat>
          <c:val>
            <c:numRef>
              <c:f>Slajd_17_GK!$C$7:$C$11</c:f>
              <c:numCache>
                <c:formatCode>0</c:formatCode>
                <c:ptCount val="1"/>
                <c:pt idx="0">
                  <c:v>-342.41076441469096</c:v>
                </c:pt>
              </c:numCache>
              <c:extLst/>
            </c:numRef>
          </c:val>
          <c:extLst>
            <c:ext xmlns:c16="http://schemas.microsoft.com/office/drawing/2014/chart" uri="{C3380CC4-5D6E-409C-BE32-E72D297353CC}">
              <c16:uniqueId val="{00000000-D8FF-41E4-BC71-D81A762E58A7}"/>
            </c:ext>
          </c:extLst>
        </c:ser>
        <c:ser>
          <c:idx val="1"/>
          <c:order val="1"/>
          <c:tx>
            <c:strRef>
              <c:f>Slajd_17_GK!$D$6</c:f>
              <c:strCache>
                <c:ptCount val="1"/>
                <c:pt idx="0">
                  <c:v>3Q 2025</c:v>
                </c:pt>
              </c:strCache>
            </c:strRef>
          </c:tx>
          <c:spPr>
            <a:solidFill>
              <a:srgbClr val="132A76"/>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WYNIK NA DZIAŁALNOŚCI OPERACYJNEJ </c:v>
                </c:pt>
              </c:strCache>
              <c:extLst/>
            </c:strRef>
          </c:cat>
          <c:val>
            <c:numRef>
              <c:f>Slajd_17_GK!$D$7:$D$11</c:f>
              <c:numCache>
                <c:formatCode>0</c:formatCode>
                <c:ptCount val="1"/>
                <c:pt idx="0">
                  <c:v>148.66624476791969</c:v>
                </c:pt>
              </c:numCache>
              <c:extLst/>
            </c:numRef>
          </c:val>
          <c:extLst>
            <c:ext xmlns:c16="http://schemas.microsoft.com/office/drawing/2014/chart" uri="{C3380CC4-5D6E-409C-BE32-E72D297353CC}">
              <c16:uniqueId val="{00000001-D8FF-41E4-BC71-D81A762E58A7}"/>
            </c:ext>
          </c:extLst>
        </c:ser>
        <c:dLbls>
          <c:showLegendKey val="0"/>
          <c:showVal val="0"/>
          <c:showCatName val="0"/>
          <c:showSerName val="0"/>
          <c:showPercent val="0"/>
          <c:showBubbleSize val="0"/>
        </c:dLbls>
        <c:gapWidth val="219"/>
        <c:overlap val="-27"/>
        <c:axId val="-107960496"/>
        <c:axId val="-107959408"/>
      </c:barChart>
      <c:catAx>
        <c:axId val="-107960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crossAx val="-107959408"/>
        <c:crosses val="autoZero"/>
        <c:auto val="1"/>
        <c:lblAlgn val="ctr"/>
        <c:lblOffset val="100"/>
        <c:noMultiLvlLbl val="0"/>
      </c:catAx>
      <c:valAx>
        <c:axId val="-107959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07960496"/>
        <c:crosses val="autoZero"/>
        <c:crossBetween val="between"/>
      </c:valAx>
      <c:spPr>
        <a:noFill/>
        <a:ln>
          <a:noFill/>
        </a:ln>
        <a:effectLst/>
      </c:spPr>
    </c:plotArea>
    <c:legend>
      <c:legendPos val="b"/>
      <c:layout>
        <c:manualLayout>
          <c:xMode val="edge"/>
          <c:yMode val="edge"/>
          <c:x val="0.160340162740819"/>
          <c:y val="0.91845982793817438"/>
          <c:w val="0.67931931362596176"/>
          <c:h val="7.6910542432195972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490120081946432"/>
          <c:y val="5.0925925925925923E-2"/>
          <c:w val="0.66823214716198664"/>
          <c:h val="0.73622265966754152"/>
        </c:manualLayout>
      </c:layout>
      <c:barChart>
        <c:barDir val="col"/>
        <c:grouping val="clustered"/>
        <c:varyColors val="0"/>
        <c:ser>
          <c:idx val="0"/>
          <c:order val="0"/>
          <c:tx>
            <c:strRef>
              <c:f>Slajd_17_GK!$C$6</c:f>
              <c:strCache>
                <c:ptCount val="1"/>
                <c:pt idx="0">
                  <c:v>3Q 2024</c:v>
                </c:pt>
              </c:strCache>
            </c:strRef>
          </c:tx>
          <c:spPr>
            <a:solidFill>
              <a:srgbClr val="6B89E7"/>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EBITDA</c:v>
                </c:pt>
              </c:strCache>
              <c:extLst/>
            </c:strRef>
          </c:cat>
          <c:val>
            <c:numRef>
              <c:f>Slajd_17_GK!$C$7:$C$11</c:f>
              <c:numCache>
                <c:formatCode>#,##0</c:formatCode>
                <c:ptCount val="1"/>
                <c:pt idx="0">
                  <c:v>-307.63621890432205</c:v>
                </c:pt>
              </c:numCache>
              <c:extLst/>
            </c:numRef>
          </c:val>
          <c:extLst>
            <c:ext xmlns:c16="http://schemas.microsoft.com/office/drawing/2014/chart" uri="{C3380CC4-5D6E-409C-BE32-E72D297353CC}">
              <c16:uniqueId val="{00000000-CCC9-4182-930E-0A8562F6D1C2}"/>
            </c:ext>
          </c:extLst>
        </c:ser>
        <c:ser>
          <c:idx val="1"/>
          <c:order val="1"/>
          <c:tx>
            <c:strRef>
              <c:f>Slajd_17_GK!$D$6</c:f>
              <c:strCache>
                <c:ptCount val="1"/>
                <c:pt idx="0">
                  <c:v>3Q 2025</c:v>
                </c:pt>
              </c:strCache>
            </c:strRef>
          </c:tx>
          <c:spPr>
            <a:solidFill>
              <a:srgbClr val="132A76"/>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Slajd_17_GK!$B$7:$B$11</c:f>
              <c:strCache>
                <c:ptCount val="1"/>
                <c:pt idx="0">
                  <c:v>EBITDA</c:v>
                </c:pt>
              </c:strCache>
              <c:extLst/>
            </c:strRef>
          </c:cat>
          <c:val>
            <c:numRef>
              <c:f>Slajd_17_GK!$D$7:$D$11</c:f>
              <c:numCache>
                <c:formatCode>#,##0</c:formatCode>
                <c:ptCount val="1"/>
                <c:pt idx="0">
                  <c:v>187.51910536923845</c:v>
                </c:pt>
              </c:numCache>
              <c:extLst/>
            </c:numRef>
          </c:val>
          <c:extLst>
            <c:ext xmlns:c16="http://schemas.microsoft.com/office/drawing/2014/chart" uri="{C3380CC4-5D6E-409C-BE32-E72D297353CC}">
              <c16:uniqueId val="{00000001-CCC9-4182-930E-0A8562F6D1C2}"/>
            </c:ext>
          </c:extLst>
        </c:ser>
        <c:dLbls>
          <c:showLegendKey val="0"/>
          <c:showVal val="0"/>
          <c:showCatName val="0"/>
          <c:showSerName val="0"/>
          <c:showPercent val="0"/>
          <c:showBubbleSize val="0"/>
        </c:dLbls>
        <c:gapWidth val="219"/>
        <c:overlap val="-27"/>
        <c:axId val="-107957232"/>
        <c:axId val="-107956688"/>
      </c:barChart>
      <c:catAx>
        <c:axId val="-10795723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1F2970"/>
                </a:solidFill>
                <a:latin typeface="Century Gothic" panose="020B0502020202020204" pitchFamily="34" charset="0"/>
                <a:ea typeface="+mn-ea"/>
                <a:cs typeface="+mn-cs"/>
              </a:defRPr>
            </a:pPr>
            <a:endParaRPr lang="pl-PL"/>
          </a:p>
        </c:txPr>
        <c:crossAx val="-107956688"/>
        <c:crosses val="autoZero"/>
        <c:auto val="1"/>
        <c:lblAlgn val="ctr"/>
        <c:lblOffset val="100"/>
        <c:noMultiLvlLbl val="0"/>
      </c:catAx>
      <c:valAx>
        <c:axId val="-107956688"/>
        <c:scaling>
          <c:orientation val="minMax"/>
          <c:max val="200"/>
          <c:min val="-4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low"/>
        <c:spPr>
          <a:noFill/>
          <a:ln>
            <a:noFill/>
          </a:ln>
          <a:effectLst/>
        </c:spPr>
        <c:txPr>
          <a:bodyPr rot="-6000000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crossAx val="-107957232"/>
        <c:crosses val="autoZero"/>
        <c:crossBetween val="between"/>
      </c:valAx>
      <c:spPr>
        <a:noFill/>
        <a:ln>
          <a:noFill/>
        </a:ln>
        <a:effectLst/>
      </c:spPr>
    </c:plotArea>
    <c:legend>
      <c:legendPos val="b"/>
      <c:layout>
        <c:manualLayout>
          <c:xMode val="edge"/>
          <c:yMode val="edge"/>
          <c:x val="0.22260527741429295"/>
          <c:y val="0.91845982793817438"/>
          <c:w val="0.70165609718996336"/>
          <c:h val="7.6910542432195972E-2"/>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1F2970"/>
              </a:solidFill>
              <a:latin typeface="Century Gothic" panose="020B0502020202020204" pitchFamily="34" charset="0"/>
              <a:ea typeface="+mn-ea"/>
              <a:cs typeface="+mn-cs"/>
            </a:defRPr>
          </a:pPr>
          <a:endParaRPr lang="pl-P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2970"/>
          </a:solidFill>
          <a:latin typeface="Century Gothic" panose="020B0502020202020204" pitchFamily="34" charset="0"/>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8">
  <a:schemeClr val="accent5"/>
</cs:colorStyle>
</file>

<file path=ppt/charts/colors11.xml><?xml version="1.0" encoding="utf-8"?>
<cs:colorStyle xmlns:cs="http://schemas.microsoft.com/office/drawing/2012/chartStyle" xmlns:a="http://schemas.openxmlformats.org/drawingml/2006/main" meth="withinLinear" id="18">
  <a:schemeClr val="accent5"/>
</cs:colorStyle>
</file>

<file path=ppt/charts/colors12.xml><?xml version="1.0" encoding="utf-8"?>
<cs:colorStyle xmlns:cs="http://schemas.microsoft.com/office/drawing/2012/chartStyle" xmlns:a="http://schemas.openxmlformats.org/drawingml/2006/main" meth="withinLinear" id="18">
  <a:schemeClr val="accent5"/>
</cs:colorStyle>
</file>

<file path=ppt/charts/colors13.xml><?xml version="1.0" encoding="utf-8"?>
<cs:colorStyle xmlns:cs="http://schemas.microsoft.com/office/drawing/2012/chartStyle" xmlns:a="http://schemas.openxmlformats.org/drawingml/2006/main" meth="withinLinear" id="18">
  <a:schemeClr val="accent5"/>
</cs:colorStyle>
</file>

<file path=ppt/charts/colors14.xml><?xml version="1.0" encoding="utf-8"?>
<cs:colorStyle xmlns:cs="http://schemas.microsoft.com/office/drawing/2012/chartStyle" xmlns:a="http://schemas.openxmlformats.org/drawingml/2006/main" meth="withinLinear" id="18">
  <a:schemeClr val="accent5"/>
</cs:colorStyle>
</file>

<file path=ppt/charts/colors15.xml><?xml version="1.0" encoding="utf-8"?>
<cs:colorStyle xmlns:cs="http://schemas.microsoft.com/office/drawing/2012/chartStyle" xmlns:a="http://schemas.openxmlformats.org/drawingml/2006/main" meth="withinLinearReversed" id="25">
  <a:schemeClr val="accent5"/>
</cs:colorStyle>
</file>

<file path=ppt/charts/colors16.xml><?xml version="1.0" encoding="utf-8"?>
<cs:colorStyle xmlns:cs="http://schemas.microsoft.com/office/drawing/2012/chartStyle" xmlns:a="http://schemas.openxmlformats.org/drawingml/2006/main" meth="withinLinearReversed" id="25">
  <a:schemeClr val="accent5"/>
</cs:colorStyle>
</file>

<file path=ppt/charts/colors17.xml><?xml version="1.0" encoding="utf-8"?>
<cs:colorStyle xmlns:cs="http://schemas.microsoft.com/office/drawing/2012/chartStyle" xmlns:a="http://schemas.openxmlformats.org/drawingml/2006/main" meth="withinLinear" id="18">
  <a:schemeClr val="accent5"/>
</cs:colorStyle>
</file>

<file path=ppt/charts/colors18.xml><?xml version="1.0" encoding="utf-8"?>
<cs:colorStyle xmlns:cs="http://schemas.microsoft.com/office/drawing/2012/chartStyle" xmlns:a="http://schemas.openxmlformats.org/drawingml/2006/main" meth="withinLinear" id="18">
  <a:schemeClr val="accent5"/>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withinLinear" id="18">
  <a:schemeClr val="accent5"/>
</cs:colorStyle>
</file>

<file path=ppt/charts/colors9.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74_E4F65D0.xml><?xml version="1.0" encoding="utf-8"?>
<p188:cmLst xmlns:a="http://schemas.openxmlformats.org/drawingml/2006/main" xmlns:r="http://schemas.openxmlformats.org/officeDocument/2006/relationships" xmlns:p188="http://schemas.microsoft.com/office/powerpoint/2018/8/main">
  <p188:cm id="{54C34421-E672-4331-B315-57F1D7AED012}" authorId="{B46EB6AD-6286-9EB5-FCFC-9CD50D6F6FBC}" created="2025-11-12T17:33:13.089">
    <ac:deMkLst xmlns:ac="http://schemas.microsoft.com/office/drawing/2013/main/command">
      <pc:docMk xmlns:pc="http://schemas.microsoft.com/office/powerpoint/2013/main/command"/>
      <pc:sldMk xmlns:pc="http://schemas.microsoft.com/office/powerpoint/2013/main/command" cId="240084432" sldId="372"/>
      <ac:picMk id="19" creationId="{825C1B58-E4A7-7DD3-9E6D-0224971A85A9}"/>
    </ac:deMkLst>
    <p188:txBody>
      <a:bodyPr/>
      <a:lstStyle/>
      <a:p>
        <a:r>
          <a:rPr lang="pl-PL"/>
          <a:t>Czy może już usunąć Instal Lublin z naszej listy spółek? </a:t>
        </a:r>
      </a:p>
    </p188:txBody>
  </p188:cm>
</p188:cmLst>
</file>

<file path=ppt/comments/modernComment_8AE_2B08EB7C.xml><?xml version="1.0" encoding="utf-8"?>
<p188:cmLst xmlns:a="http://schemas.openxmlformats.org/drawingml/2006/main" xmlns:r="http://schemas.openxmlformats.org/officeDocument/2006/relationships" xmlns:p188="http://schemas.microsoft.com/office/powerpoint/2018/8/main">
  <p188:cm id="{E84422B6-6243-4784-9D9E-C4389AC3F6D7}" authorId="{91751F1A-6A97-1875-D12F-03026D2D112B}" created="2025-11-16T16:26:21.374">
    <ac:txMkLst xmlns:ac="http://schemas.microsoft.com/office/drawing/2013/main/command">
      <pc:docMk xmlns:pc="http://schemas.microsoft.com/office/powerpoint/2013/main/command"/>
      <pc:sldMk xmlns:pc="http://schemas.microsoft.com/office/powerpoint/2013/main/command" cId="722004860" sldId="2222"/>
      <ac:spMk id="10" creationId="{C21BB487-4226-156C-57EF-511EAA7E651C}"/>
      <ac:txMk cp="106" len="19">
        <ac:context len="127" hash="2846141617"/>
      </ac:txMk>
    </ac:txMkLst>
    <p188:pos x="2474618" y="811638"/>
    <p188:txBody>
      <a:bodyPr/>
      <a:lstStyle/>
      <a:p>
        <a:r>
          <a:rPr lang="pl-PL"/>
          <a:t>PXM: 3,964 mld PLN</a:t>
        </a:r>
      </a:p>
    </p188:txBody>
  </p188:cm>
  <p188:cm id="{AAEE3C12-8017-4F8B-9723-CBA5799DD32C}" authorId="{91751F1A-6A97-1875-D12F-03026D2D112B}" created="2025-11-16T16:26:49.200">
    <ac:txMkLst xmlns:ac="http://schemas.microsoft.com/office/drawing/2013/main/command">
      <pc:docMk xmlns:pc="http://schemas.microsoft.com/office/powerpoint/2013/main/command"/>
      <pc:sldMk xmlns:pc="http://schemas.microsoft.com/office/powerpoint/2013/main/command" cId="722004860" sldId="2222"/>
      <ac:spMk id="21" creationId="{5EFD110E-811A-24ED-68E9-276CB6A68718}"/>
      <ac:txMk cp="112" len="17">
        <ac:context len="131" hash="2853187970"/>
      </ac:txMk>
    </ac:txMkLst>
    <p188:pos x="2408469" y="810470"/>
    <p188:txBody>
      <a:bodyPr/>
      <a:lstStyle/>
      <a:p>
        <a:r>
          <a:rPr lang="pl-PL"/>
          <a:t>PXM: 0,532 mln PLN</a:t>
        </a:r>
      </a:p>
    </p188:txBody>
  </p188:cm>
</p188:cmLst>
</file>

<file path=ppt/drawings/drawing1.xml><?xml version="1.0" encoding="utf-8"?>
<c:userShapes xmlns:c="http://schemas.openxmlformats.org/drawingml/2006/chart">
  <cdr:relSizeAnchor xmlns:cdr="http://schemas.openxmlformats.org/drawingml/2006/chartDrawing">
    <cdr:from>
      <cdr:x>0.29841</cdr:x>
      <cdr:y>0.40929</cdr:y>
    </cdr:from>
    <cdr:to>
      <cdr:x>0.70159</cdr:x>
      <cdr:y>0.59071</cdr:y>
    </cdr:to>
    <cdr:sp macro="" textlink="">
      <cdr:nvSpPr>
        <cdr:cNvPr id="2" name="pole tekstowe 1">
          <a:extLst xmlns:a="http://schemas.openxmlformats.org/drawingml/2006/main">
            <a:ext uri="{FF2B5EF4-FFF2-40B4-BE49-F238E27FC236}">
              <a16:creationId xmlns:a16="http://schemas.microsoft.com/office/drawing/2014/main" id="{5D16FCDF-3B08-FE6A-20E7-15DCE22874FF}"/>
            </a:ext>
          </a:extLst>
        </cdr:cNvPr>
        <cdr:cNvSpPr txBox="1"/>
      </cdr:nvSpPr>
      <cdr:spPr>
        <a:xfrm xmlns:a="http://schemas.openxmlformats.org/drawingml/2006/main">
          <a:off x="676800" y="2062800"/>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kern="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9C933B-06A6-4E31-B4C9-8FF63898E28B}" type="datetimeFigureOut">
              <a:rPr lang="pl-PL" smtClean="0"/>
              <a:t>17.11.2025</a:t>
            </a:fld>
            <a:endParaRPr lang="pl-PL"/>
          </a:p>
        </p:txBody>
      </p:sp>
      <p:sp>
        <p:nvSpPr>
          <p:cNvPr id="4" name="Symbol zastępczy obrazu slajd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610C0-0CCE-40DA-A159-F751F3E3BAE9}" type="slidenum">
              <a:rPr lang="pl-PL" smtClean="0"/>
              <a:t>‹#›</a:t>
            </a:fld>
            <a:endParaRPr lang="pl-PL"/>
          </a:p>
        </p:txBody>
      </p:sp>
    </p:spTree>
    <p:extLst>
      <p:ext uri="{BB962C8B-B14F-4D97-AF65-F5344CB8AC3E}">
        <p14:creationId xmlns:p14="http://schemas.microsoft.com/office/powerpoint/2010/main" val="2327098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997610C0-0CCE-40DA-A159-F751F3E3BAE9}" type="slidenum">
              <a:rPr lang="pl-PL" smtClean="0"/>
              <a:t>12</a:t>
            </a:fld>
            <a:endParaRPr lang="pl-PL"/>
          </a:p>
        </p:txBody>
      </p:sp>
    </p:spTree>
    <p:extLst>
      <p:ext uri="{BB962C8B-B14F-4D97-AF65-F5344CB8AC3E}">
        <p14:creationId xmlns:p14="http://schemas.microsoft.com/office/powerpoint/2010/main" val="3049061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8006D-DA68-FC4D-C6D4-60BA297E9434}"/>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9EC2299-EAC7-9E02-2BB5-2E7D6E7B2AD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2678E23E-B77E-81E1-73FF-9F496331A978}"/>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4B4D9EC1-7B3D-7F04-76E1-EA6253F5AC12}"/>
              </a:ext>
            </a:extLst>
          </p:cNvPr>
          <p:cNvSpPr>
            <a:spLocks noGrp="1"/>
          </p:cNvSpPr>
          <p:nvPr>
            <p:ph type="sldNum" sz="quarter" idx="5"/>
          </p:nvPr>
        </p:nvSpPr>
        <p:spPr/>
        <p:txBody>
          <a:bodyPr/>
          <a:lstStyle/>
          <a:p>
            <a:fld id="{997610C0-0CCE-40DA-A159-F751F3E3BAE9}" type="slidenum">
              <a:rPr lang="pl-PL" smtClean="0"/>
              <a:t>20</a:t>
            </a:fld>
            <a:endParaRPr lang="pl-PL"/>
          </a:p>
        </p:txBody>
      </p:sp>
    </p:spTree>
    <p:extLst>
      <p:ext uri="{BB962C8B-B14F-4D97-AF65-F5344CB8AC3E}">
        <p14:creationId xmlns:p14="http://schemas.microsoft.com/office/powerpoint/2010/main" val="2751803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B12BC-E148-629F-EC2A-CE3656D4491D}"/>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B523824C-06A0-D8A1-8B84-0E8E6F2F516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CC0F701-5264-81B2-4EDE-970342DA8CB6}"/>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DBA5D3D8-B4E6-703B-50EF-185198116A8E}"/>
              </a:ext>
            </a:extLst>
          </p:cNvPr>
          <p:cNvSpPr>
            <a:spLocks noGrp="1"/>
          </p:cNvSpPr>
          <p:nvPr>
            <p:ph type="sldNum" sz="quarter" idx="5"/>
          </p:nvPr>
        </p:nvSpPr>
        <p:spPr/>
        <p:txBody>
          <a:bodyPr/>
          <a:lstStyle/>
          <a:p>
            <a:fld id="{997610C0-0CCE-40DA-A159-F751F3E3BAE9}" type="slidenum">
              <a:rPr lang="pl-PL" smtClean="0"/>
              <a:t>21</a:t>
            </a:fld>
            <a:endParaRPr lang="pl-PL"/>
          </a:p>
        </p:txBody>
      </p:sp>
    </p:spTree>
    <p:extLst>
      <p:ext uri="{BB962C8B-B14F-4D97-AF65-F5344CB8AC3E}">
        <p14:creationId xmlns:p14="http://schemas.microsoft.com/office/powerpoint/2010/main" val="2299467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50850" y="808038"/>
            <a:ext cx="5835650" cy="4041775"/>
          </a:xfrm>
        </p:spPr>
      </p:sp>
      <p:sp>
        <p:nvSpPr>
          <p:cNvPr id="3" name="Symbol zastępczy notatek 2"/>
          <p:cNvSpPr>
            <a:spLocks noGrp="1"/>
          </p:cNvSpPr>
          <p:nvPr>
            <p:ph type="body" idx="1"/>
          </p:nvPr>
        </p:nvSpPr>
        <p:spPr>
          <a:xfrm>
            <a:off x="679768" y="5207000"/>
            <a:ext cx="5438140" cy="3478808"/>
          </a:xfrm>
        </p:spPr>
        <p:txBody>
          <a:bodyPr/>
          <a:lstStyle/>
          <a:p>
            <a:pPr marL="0" indent="0">
              <a:buNone/>
            </a:pPr>
            <a:r>
              <a:rPr lang="pl-PL" sz="1400">
                <a:solidFill>
                  <a:srgbClr val="001871"/>
                </a:solidFill>
              </a:rPr>
              <a:t>Tyle mamy w ofertacji kontraktów  </a:t>
            </a:r>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922C1-4C66-476C-82F2-C0E6313789AF}" type="slidenum">
              <a:rPr kumimoji="0" lang="pl-P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pl-P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700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pic>
        <p:nvPicPr>
          <p:cNvPr id="12" name="Obraz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9621" r="7105" b="16905"/>
          <a:stretch/>
        </p:blipFill>
        <p:spPr>
          <a:xfrm>
            <a:off x="2" y="23447"/>
            <a:ext cx="9870829" cy="6860135"/>
          </a:xfrm>
          <a:prstGeom prst="rect">
            <a:avLst/>
          </a:prstGeom>
        </p:spPr>
      </p:pic>
      <p:sp>
        <p:nvSpPr>
          <p:cNvPr id="9" name="Prostokąt 8">
            <a:extLst>
              <a:ext uri="{FF2B5EF4-FFF2-40B4-BE49-F238E27FC236}">
                <a16:creationId xmlns:a16="http://schemas.microsoft.com/office/drawing/2014/main" id="{B3CC0333-DD6E-716C-A343-6D2EE66F6521}"/>
              </a:ext>
            </a:extLst>
          </p:cNvPr>
          <p:cNvSpPr/>
          <p:nvPr userDrawn="1"/>
        </p:nvSpPr>
        <p:spPr>
          <a:xfrm>
            <a:off x="1" y="546539"/>
            <a:ext cx="9906000" cy="6324600"/>
          </a:xfrm>
          <a:prstGeom prst="rect">
            <a:avLst/>
          </a:prstGeom>
          <a:gradFill flip="none" rotWithShape="1">
            <a:gsLst>
              <a:gs pos="13000">
                <a:srgbClr val="001871">
                  <a:alpha val="30000"/>
                </a:srgbClr>
              </a:gs>
              <a:gs pos="34000">
                <a:srgbClr val="001871">
                  <a:alpha val="20000"/>
                </a:srgbClr>
              </a:gs>
              <a:gs pos="87000">
                <a:srgbClr val="001871">
                  <a:alpha val="0"/>
                </a:srgbClr>
              </a:gs>
              <a:gs pos="70000">
                <a:srgbClr val="001871">
                  <a:alpha val="1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Date Placeholder 3"/>
          <p:cNvSpPr>
            <a:spLocks noGrp="1"/>
          </p:cNvSpPr>
          <p:nvPr>
            <p:ph type="dt" sz="half" idx="10"/>
          </p:nvPr>
        </p:nvSpPr>
        <p:spPr/>
        <p:txBody>
          <a:bodyPr/>
          <a:lstStyle/>
          <a:p>
            <a:endParaRPr lang="pl-PL"/>
          </a:p>
        </p:txBody>
      </p:sp>
      <p:sp>
        <p:nvSpPr>
          <p:cNvPr id="7" name="Rectangle 7">
            <a:extLst>
              <a:ext uri="{FF2B5EF4-FFF2-40B4-BE49-F238E27FC236}">
                <a16:creationId xmlns:a16="http://schemas.microsoft.com/office/drawing/2014/main" id="{292127D8-9227-FC63-CB32-21688B2EFC9F}"/>
              </a:ext>
            </a:extLst>
          </p:cNvPr>
          <p:cNvSpPr/>
          <p:nvPr userDrawn="1"/>
        </p:nvSpPr>
        <p:spPr>
          <a:xfrm>
            <a:off x="447675" y="1"/>
            <a:ext cx="4716508" cy="6858000"/>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TextBox 42">
            <a:extLst>
              <a:ext uri="{FF2B5EF4-FFF2-40B4-BE49-F238E27FC236}">
                <a16:creationId xmlns:a16="http://schemas.microsoft.com/office/drawing/2014/main" id="{A96AAF19-972E-8A25-905F-83A84B2B9A3F}"/>
              </a:ext>
            </a:extLst>
          </p:cNvPr>
          <p:cNvSpPr txBox="1"/>
          <p:nvPr userDrawn="1"/>
        </p:nvSpPr>
        <p:spPr>
          <a:xfrm>
            <a:off x="720000" y="4237959"/>
            <a:ext cx="4233000" cy="1200329"/>
          </a:xfrm>
          <a:prstGeom prst="rect">
            <a:avLst/>
          </a:prstGeom>
          <a:noFill/>
        </p:spPr>
        <p:txBody>
          <a:bodyPr wrap="square">
            <a:spAutoFit/>
          </a:bodyPr>
          <a:lstStyle/>
          <a:p>
            <a:pPr>
              <a:lnSpc>
                <a:spcPct val="150000"/>
              </a:lnSpc>
            </a:pPr>
            <a:r>
              <a:rPr lang="pl-PL" sz="1200" i="1">
                <a:solidFill>
                  <a:schemeClr val="bg1"/>
                </a:solidFill>
                <a:effectLst/>
                <a:latin typeface="Arial Nova Cond" panose="020B0506020202020204" pitchFamily="34" charset="0"/>
                <a:ea typeface="Roboto" panose="02000000000000000000" pitchFamily="2" charset="0"/>
              </a:rPr>
              <a:t>Grupa Kapitałowa Polimex Mostostal od ponad 80 lat zalicza się do grona największych polskich grup inżynieryjno-budowlanych w Europie. Wspieramy bezpieczeństwo energetyczne i rozwój gospodarczy kraju.</a:t>
            </a:r>
          </a:p>
        </p:txBody>
      </p:sp>
      <p:sp>
        <p:nvSpPr>
          <p:cNvPr id="11" name="TextBox 47">
            <a:extLst>
              <a:ext uri="{FF2B5EF4-FFF2-40B4-BE49-F238E27FC236}">
                <a16:creationId xmlns:a16="http://schemas.microsoft.com/office/drawing/2014/main" id="{66EDEA6D-A53E-BA27-8D01-C2CD02E74489}"/>
              </a:ext>
            </a:extLst>
          </p:cNvPr>
          <p:cNvSpPr txBox="1"/>
          <p:nvPr userDrawn="1"/>
        </p:nvSpPr>
        <p:spPr>
          <a:xfrm>
            <a:off x="720000" y="5839902"/>
            <a:ext cx="3876358" cy="400110"/>
          </a:xfrm>
          <a:prstGeom prst="rect">
            <a:avLst/>
          </a:prstGeom>
          <a:noFill/>
        </p:spPr>
        <p:txBody>
          <a:bodyPr wrap="square">
            <a:spAutoFit/>
          </a:bodyPr>
          <a:lstStyle/>
          <a:p>
            <a:r>
              <a:rPr lang="id-ID" sz="2000" b="1" kern="1200">
                <a:solidFill>
                  <a:schemeClr val="bg1"/>
                </a:solidFill>
                <a:latin typeface="Century Gothic" panose="020B0502020202020204" pitchFamily="34" charset="0"/>
                <a:ea typeface="Open Sans" panose="020B0606030504020204" pitchFamily="34" charset="0"/>
                <a:cs typeface="Open Sans" panose="020B0606030504020204" pitchFamily="34" charset="0"/>
              </a:rPr>
              <a:t>WWW.</a:t>
            </a:r>
            <a:r>
              <a:rPr lang="pl-PL" sz="2000" b="1" kern="1200">
                <a:solidFill>
                  <a:schemeClr val="bg1"/>
                </a:solidFill>
                <a:latin typeface="Century Gothic" panose="020B0502020202020204" pitchFamily="34" charset="0"/>
                <a:ea typeface="Open Sans" panose="020B0606030504020204" pitchFamily="34" charset="0"/>
                <a:cs typeface="Open Sans" panose="020B0606030504020204" pitchFamily="34" charset="0"/>
              </a:rPr>
              <a:t>POLIMEX-MOSTOSTAL.PL</a:t>
            </a:r>
            <a:endParaRPr lang="en-ID" sz="2000" b="1" kern="1200">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2152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327612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pl-PL"/>
              <a:t>Kliknij, aby edytować styl</a:t>
            </a:r>
            <a:endParaRPr lang="en-US"/>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endParaRPr lang="pl-PL"/>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p>
            <a:endParaRPr lang="pl-PL"/>
          </a:p>
        </p:txBody>
      </p:sp>
      <p:sp>
        <p:nvSpPr>
          <p:cNvPr id="6" name="Slide Number Placeholder 5"/>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171265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6" name="Slide Number Placeholder 5"/>
          <p:cNvSpPr>
            <a:spLocks noGrp="1"/>
          </p:cNvSpPr>
          <p:nvPr>
            <p:ph type="sldNum" sz="quarter" idx="12"/>
          </p:nvPr>
        </p:nvSpPr>
        <p:spPr>
          <a:xfrm>
            <a:off x="7180939" y="6488797"/>
            <a:ext cx="2228850" cy="365125"/>
          </a:xfrm>
        </p:spPr>
        <p:txBody>
          <a:bodyPr/>
          <a:lstStyle>
            <a:lvl1pPr>
              <a:defRPr lang="pl-PL" sz="1100" b="0" kern="1200" smtClean="0">
                <a:solidFill>
                  <a:srgbClr val="22317F"/>
                </a:solidFill>
                <a:latin typeface="Century Gothic" panose="020B0502020202020204" pitchFamily="34" charset="0"/>
                <a:ea typeface="Open Sans" panose="020B0606030504020204" pitchFamily="34" charset="0"/>
                <a:cs typeface="Open Sans" panose="020B0606030504020204" pitchFamily="34" charset="0"/>
              </a:defRPr>
            </a:lvl1pPr>
          </a:lstStyle>
          <a:p>
            <a:fld id="{28261DB4-AFE6-4905-8FD8-30B9DF7248C0}" type="slidenum">
              <a:rPr lang="pl-PL" smtClean="0"/>
              <a:pPr/>
              <a:t>‹#›</a:t>
            </a:fld>
            <a:endParaRPr lang="pl-PL"/>
          </a:p>
        </p:txBody>
      </p:sp>
    </p:spTree>
    <p:extLst>
      <p:ext uri="{BB962C8B-B14F-4D97-AF65-F5344CB8AC3E}">
        <p14:creationId xmlns:p14="http://schemas.microsoft.com/office/powerpoint/2010/main" val="1912247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pl-PL"/>
              <a:t>Kliknij, aby edytować styl</a:t>
            </a:r>
            <a:endParaRPr lang="en-US"/>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rgbClr val="00187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lvl1pPr>
              <a:defRPr>
                <a:solidFill>
                  <a:srgbClr val="001871"/>
                </a:solidFill>
              </a:defRPr>
            </a:lvl1pPr>
          </a:lstStyle>
          <a:p>
            <a:endParaRPr lang="pl-PL"/>
          </a:p>
        </p:txBody>
      </p:sp>
      <p:sp>
        <p:nvSpPr>
          <p:cNvPr id="5" name="Footer Placeholder 4"/>
          <p:cNvSpPr>
            <a:spLocks noGrp="1"/>
          </p:cNvSpPr>
          <p:nvPr>
            <p:ph type="ftr" sz="quarter" idx="11"/>
          </p:nvPr>
        </p:nvSpPr>
        <p:spPr>
          <a:xfrm>
            <a:off x="3281363" y="6356352"/>
            <a:ext cx="3343275" cy="365125"/>
          </a:xfrm>
          <a:prstGeom prst="rect">
            <a:avLst/>
          </a:prstGeom>
        </p:spPr>
        <p:txBody>
          <a:bodyPr/>
          <a:lstStyle>
            <a:lvl1pPr>
              <a:defRPr>
                <a:solidFill>
                  <a:srgbClr val="001871"/>
                </a:solidFill>
              </a:defRPr>
            </a:lvl1pPr>
          </a:lstStyle>
          <a:p>
            <a:endParaRPr lang="pl-PL"/>
          </a:p>
        </p:txBody>
      </p:sp>
      <p:sp>
        <p:nvSpPr>
          <p:cNvPr id="6" name="Slide Number Placeholder 5"/>
          <p:cNvSpPr>
            <a:spLocks noGrp="1"/>
          </p:cNvSpPr>
          <p:nvPr>
            <p:ph type="sldNum" sz="quarter" idx="12"/>
          </p:nvPr>
        </p:nvSpPr>
        <p:spPr>
          <a:xfrm>
            <a:off x="7278215" y="6356352"/>
            <a:ext cx="2228850" cy="365125"/>
          </a:xfrm>
        </p:spPr>
        <p:txBody>
          <a:bodyPr/>
          <a:lstStyle>
            <a:lvl1pPr>
              <a:defRPr>
                <a:solidFill>
                  <a:srgbClr val="001871"/>
                </a:solidFill>
              </a:defRPr>
            </a:lvl1pPr>
          </a:lstStyle>
          <a:p>
            <a:fld id="{28261DB4-AFE6-4905-8FD8-30B9DF7248C0}" type="slidenum">
              <a:rPr lang="pl-PL" smtClean="0"/>
              <a:pPr/>
              <a:t>‹#›</a:t>
            </a:fld>
            <a:endParaRPr lang="pl-PL"/>
          </a:p>
        </p:txBody>
      </p:sp>
    </p:spTree>
    <p:extLst>
      <p:ext uri="{BB962C8B-B14F-4D97-AF65-F5344CB8AC3E}">
        <p14:creationId xmlns:p14="http://schemas.microsoft.com/office/powerpoint/2010/main" val="22409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681038" y="1825625"/>
            <a:ext cx="421005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5014913" y="1825625"/>
            <a:ext cx="421005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pl-PL"/>
          </a:p>
        </p:txBody>
      </p:sp>
      <p:sp>
        <p:nvSpPr>
          <p:cNvPr id="7" name="Slide Number Placeholder 6"/>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1242518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pl-PL"/>
              <a:t>Kliknij, aby edytować styl</a:t>
            </a:r>
            <a:endParaRPr lang="en-US"/>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82329" y="2505075"/>
            <a:ext cx="4190702"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14913" y="2505075"/>
            <a:ext cx="4211340"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7" name="Date Placeholder 6"/>
          <p:cNvSpPr>
            <a:spLocks noGrp="1"/>
          </p:cNvSpPr>
          <p:nvPr>
            <p:ph type="dt" sz="half" idx="10"/>
          </p:nvPr>
        </p:nvSpPr>
        <p:spPr/>
        <p:txBody>
          <a:bodyPr/>
          <a:lstStyle/>
          <a:p>
            <a:endParaRPr lang="pl-PL"/>
          </a:p>
        </p:txBody>
      </p:sp>
      <p:sp>
        <p:nvSpPr>
          <p:cNvPr id="8" name="Footer Placeholder 7"/>
          <p:cNvSpPr>
            <a:spLocks noGrp="1"/>
          </p:cNvSpPr>
          <p:nvPr>
            <p:ph type="ftr" sz="quarter" idx="11"/>
          </p:nvPr>
        </p:nvSpPr>
        <p:spPr>
          <a:xfrm>
            <a:off x="3281363" y="6356352"/>
            <a:ext cx="3343275" cy="365125"/>
          </a:xfrm>
          <a:prstGeom prst="rect">
            <a:avLst/>
          </a:prstGeom>
        </p:spPr>
        <p:txBody>
          <a:bodyPr/>
          <a:lstStyle/>
          <a:p>
            <a:endParaRPr lang="pl-PL"/>
          </a:p>
        </p:txBody>
      </p:sp>
      <p:sp>
        <p:nvSpPr>
          <p:cNvPr id="9" name="Slide Number Placeholder 8"/>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1864591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endParaRPr lang="pl-PL"/>
          </a:p>
        </p:txBody>
      </p:sp>
      <p:sp>
        <p:nvSpPr>
          <p:cNvPr id="4" name="Footer Placeholder 3"/>
          <p:cNvSpPr>
            <a:spLocks noGrp="1"/>
          </p:cNvSpPr>
          <p:nvPr>
            <p:ph type="ftr" sz="quarter" idx="11"/>
          </p:nvPr>
        </p:nvSpPr>
        <p:spPr>
          <a:xfrm>
            <a:off x="3281363" y="6356352"/>
            <a:ext cx="3343275" cy="365125"/>
          </a:xfrm>
          <a:prstGeom prst="rect">
            <a:avLst/>
          </a:prstGeom>
        </p:spPr>
        <p:txBody>
          <a:bodyPr/>
          <a:lstStyle/>
          <a:p>
            <a:endParaRPr lang="pl-PL"/>
          </a:p>
        </p:txBody>
      </p:sp>
      <p:sp>
        <p:nvSpPr>
          <p:cNvPr id="5" name="Slide Number Placeholder 4"/>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12729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pl-PL"/>
          </a:p>
        </p:txBody>
      </p:sp>
      <p:sp>
        <p:nvSpPr>
          <p:cNvPr id="3" name="Footer Placeholder 2"/>
          <p:cNvSpPr>
            <a:spLocks noGrp="1"/>
          </p:cNvSpPr>
          <p:nvPr>
            <p:ph type="ftr" sz="quarter" idx="11"/>
          </p:nvPr>
        </p:nvSpPr>
        <p:spPr>
          <a:xfrm>
            <a:off x="3281363" y="6356352"/>
            <a:ext cx="3343275" cy="365125"/>
          </a:xfrm>
          <a:prstGeom prst="rect">
            <a:avLst/>
          </a:prstGeom>
        </p:spPr>
        <p:txBody>
          <a:bodyPr/>
          <a:lstStyle/>
          <a:p>
            <a:endParaRPr lang="pl-PL"/>
          </a:p>
        </p:txBody>
      </p:sp>
      <p:sp>
        <p:nvSpPr>
          <p:cNvPr id="4" name="Slide Number Placeholder 3"/>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406986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pl-PL"/>
              <a:t>Kliknij, aby edytować styl</a:t>
            </a:r>
            <a:endParaRPr lang="en-US"/>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pl-PL"/>
          </a:p>
        </p:txBody>
      </p:sp>
      <p:sp>
        <p:nvSpPr>
          <p:cNvPr id="7" name="Slide Number Placeholder 6"/>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354368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pl-PL"/>
              <a:t>Kliknij, aby edytować styl</a:t>
            </a:r>
            <a:endParaRPr lang="en-US"/>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endParaRPr lang="pl-PL"/>
          </a:p>
        </p:txBody>
      </p:sp>
      <p:sp>
        <p:nvSpPr>
          <p:cNvPr id="6" name="Footer Placeholder 5"/>
          <p:cNvSpPr>
            <a:spLocks noGrp="1"/>
          </p:cNvSpPr>
          <p:nvPr>
            <p:ph type="ftr" sz="quarter" idx="11"/>
          </p:nvPr>
        </p:nvSpPr>
        <p:spPr>
          <a:xfrm>
            <a:off x="3281363" y="6356352"/>
            <a:ext cx="3343275" cy="365125"/>
          </a:xfrm>
          <a:prstGeom prst="rect">
            <a:avLst/>
          </a:prstGeom>
        </p:spPr>
        <p:txBody>
          <a:bodyPr/>
          <a:lstStyle/>
          <a:p>
            <a:endParaRPr lang="pl-PL"/>
          </a:p>
        </p:txBody>
      </p:sp>
      <p:sp>
        <p:nvSpPr>
          <p:cNvPr id="7" name="Slide Number Placeholder 6"/>
          <p:cNvSpPr>
            <a:spLocks noGrp="1"/>
          </p:cNvSpPr>
          <p:nvPr>
            <p:ph type="sldNum" sz="quarter" idx="12"/>
          </p:nvPr>
        </p:nvSpPr>
        <p:spPr/>
        <p:txBody>
          <a:bodyPr/>
          <a:lstStyle/>
          <a:p>
            <a:fld id="{28261DB4-AFE6-4905-8FD8-30B9DF7248C0}" type="slidenum">
              <a:rPr lang="pl-PL" smtClean="0"/>
              <a:t>‹#›</a:t>
            </a:fld>
            <a:endParaRPr lang="pl-PL"/>
          </a:p>
        </p:txBody>
      </p:sp>
    </p:spTree>
    <p:extLst>
      <p:ext uri="{BB962C8B-B14F-4D97-AF65-F5344CB8AC3E}">
        <p14:creationId xmlns:p14="http://schemas.microsoft.com/office/powerpoint/2010/main" val="425024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rgbClr val="001871"/>
                </a:solidFill>
              </a:defRPr>
            </a:lvl1pPr>
          </a:lstStyle>
          <a:p>
            <a:endParaRPr lang="pl-PL"/>
          </a:p>
        </p:txBody>
      </p:sp>
      <p:sp>
        <p:nvSpPr>
          <p:cNvPr id="6" name="Slide Number Placeholder 5"/>
          <p:cNvSpPr>
            <a:spLocks noGrp="1"/>
          </p:cNvSpPr>
          <p:nvPr>
            <p:ph type="sldNum" sz="quarter" idx="4"/>
          </p:nvPr>
        </p:nvSpPr>
        <p:spPr>
          <a:xfrm>
            <a:off x="7404674" y="6341087"/>
            <a:ext cx="2228850" cy="365125"/>
          </a:xfrm>
          <a:prstGeom prst="rect">
            <a:avLst/>
          </a:prstGeom>
        </p:spPr>
        <p:txBody>
          <a:bodyPr vert="horz" lIns="91440" tIns="45720" rIns="91440" bIns="45720" rtlCol="0" anchor="ctr"/>
          <a:lstStyle>
            <a:lvl1pPr algn="r">
              <a:defRPr sz="1200">
                <a:solidFill>
                  <a:srgbClr val="001871"/>
                </a:solidFill>
              </a:defRPr>
            </a:lvl1pPr>
          </a:lstStyle>
          <a:p>
            <a:fld id="{28261DB4-AFE6-4905-8FD8-30B9DF7248C0}" type="slidenum">
              <a:rPr lang="pl-PL" smtClean="0"/>
              <a:pPr/>
              <a:t>‹#›</a:t>
            </a:fld>
            <a:endParaRPr lang="pl-PL"/>
          </a:p>
        </p:txBody>
      </p:sp>
      <p:pic>
        <p:nvPicPr>
          <p:cNvPr id="9" name="Obraz 8" descr="Obraz zawierający Czcionka, Grafika, tekst, projekt graficzny&#10;&#10;Opis wygenerowany automatycznie">
            <a:extLst>
              <a:ext uri="{FF2B5EF4-FFF2-40B4-BE49-F238E27FC236}">
                <a16:creationId xmlns:a16="http://schemas.microsoft.com/office/drawing/2014/main" id="{89BBF846-179E-4E47-0A73-054C938F734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804000" y="360000"/>
            <a:ext cx="2598312" cy="684000"/>
          </a:xfrm>
          <a:prstGeom prst="rect">
            <a:avLst/>
          </a:prstGeom>
        </p:spPr>
      </p:pic>
    </p:spTree>
    <p:extLst>
      <p:ext uri="{BB962C8B-B14F-4D97-AF65-F5344CB8AC3E}">
        <p14:creationId xmlns:p14="http://schemas.microsoft.com/office/powerpoint/2010/main" val="3477066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kern="1200">
          <a:solidFill>
            <a:srgbClr val="00187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187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187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18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18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18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microsoft.com/office/2018/10/relationships/comments" Target="../comments/modernComment_174_E4F65D0.xml"/><Relationship Id="rId16" Type="http://schemas.openxmlformats.org/officeDocument/2006/relationships/image" Target="../media/image39.sv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png"/><Relationship Id="rId2" Type="http://schemas.microsoft.com/office/2018/10/relationships/comments" Target="../comments/modernComment_8AE_2B08EB7C.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image" Target="../media/image65.jpe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73.jpe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8.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80.jpeg"/><Relationship Id="rId7" Type="http://schemas.openxmlformats.org/officeDocument/2006/relationships/image" Target="../media/image60.sv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9.jpeg"/><Relationship Id="rId7" Type="http://schemas.openxmlformats.org/officeDocument/2006/relationships/image" Target="../media/image4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90.jpeg"/><Relationship Id="rId4" Type="http://schemas.openxmlformats.org/officeDocument/2006/relationships/image" Target="../media/image44.png"/><Relationship Id="rId9"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2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chart" Target="../charts/chart19.xml"/></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sv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chart" Target="../charts/chart5.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25.png"/><Relationship Id="rId4" Type="http://schemas.openxmlformats.org/officeDocument/2006/relationships/chart" Target="../charts/chart2.xml"/><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zcionka, tekst, Grafika, logo&#10;&#10;Opis wygenerowany automatycznie">
            <a:extLst>
              <a:ext uri="{FF2B5EF4-FFF2-40B4-BE49-F238E27FC236}">
                <a16:creationId xmlns:a16="http://schemas.microsoft.com/office/drawing/2014/main" id="{B6A52349-84C2-F783-FD0E-47F7D2B11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24" y="552450"/>
            <a:ext cx="3835359" cy="1009650"/>
          </a:xfrm>
          <a:prstGeom prst="rect">
            <a:avLst/>
          </a:prstGeom>
        </p:spPr>
      </p:pic>
      <p:sp>
        <p:nvSpPr>
          <p:cNvPr id="4" name="pole tekstowe 3">
            <a:extLst>
              <a:ext uri="{FF2B5EF4-FFF2-40B4-BE49-F238E27FC236}">
                <a16:creationId xmlns:a16="http://schemas.microsoft.com/office/drawing/2014/main" id="{4E9C611E-04CD-C5BE-70E6-15CCFD6DF46B}"/>
              </a:ext>
            </a:extLst>
          </p:cNvPr>
          <p:cNvSpPr txBox="1"/>
          <p:nvPr/>
        </p:nvSpPr>
        <p:spPr>
          <a:xfrm>
            <a:off x="745694" y="3013501"/>
            <a:ext cx="3836307" cy="830997"/>
          </a:xfrm>
          <a:prstGeom prst="rect">
            <a:avLst/>
          </a:prstGeom>
          <a:noFill/>
        </p:spPr>
        <p:txBody>
          <a:bodyPr wrap="none" rtlCol="0">
            <a:spAutoFit/>
          </a:bodyPr>
          <a:lstStyle/>
          <a:p>
            <a:r>
              <a:rPr lang="pl-PL" sz="2800" b="1">
                <a:solidFill>
                  <a:schemeClr val="bg1"/>
                </a:solidFill>
              </a:rPr>
              <a:t>WYNIKI FINANSOWE </a:t>
            </a:r>
            <a:br>
              <a:rPr lang="pl-PL" sz="2000" b="1">
                <a:solidFill>
                  <a:schemeClr val="bg1"/>
                </a:solidFill>
              </a:rPr>
            </a:br>
            <a:r>
              <a:rPr lang="pl-PL" sz="2000" b="1">
                <a:solidFill>
                  <a:schemeClr val="bg1"/>
                </a:solidFill>
              </a:rPr>
              <a:t>ZA 3 KWARTAŁY 2025 ROKU</a:t>
            </a:r>
          </a:p>
        </p:txBody>
      </p:sp>
      <p:sp>
        <p:nvSpPr>
          <p:cNvPr id="2" name="Strzałka: w górę 1">
            <a:extLst>
              <a:ext uri="{FF2B5EF4-FFF2-40B4-BE49-F238E27FC236}">
                <a16:creationId xmlns:a16="http://schemas.microsoft.com/office/drawing/2014/main" id="{DEDC54DC-2F65-352F-862C-25B544B838D1}"/>
              </a:ext>
            </a:extLst>
          </p:cNvPr>
          <p:cNvSpPr/>
          <p:nvPr/>
        </p:nvSpPr>
        <p:spPr>
          <a:xfrm>
            <a:off x="8762999" y="1562100"/>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Strzałka: w górę 5">
            <a:extLst>
              <a:ext uri="{FF2B5EF4-FFF2-40B4-BE49-F238E27FC236}">
                <a16:creationId xmlns:a16="http://schemas.microsoft.com/office/drawing/2014/main" id="{0DFB5ECC-F5E7-7353-DE4D-DC5656D1A0E4}"/>
              </a:ext>
            </a:extLst>
          </p:cNvPr>
          <p:cNvSpPr/>
          <p:nvPr/>
        </p:nvSpPr>
        <p:spPr>
          <a:xfrm>
            <a:off x="8286749" y="2019300"/>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trzałka: w górę 6">
            <a:extLst>
              <a:ext uri="{FF2B5EF4-FFF2-40B4-BE49-F238E27FC236}">
                <a16:creationId xmlns:a16="http://schemas.microsoft.com/office/drawing/2014/main" id="{44523533-3149-3123-16EB-DC5F2CE2E08D}"/>
              </a:ext>
            </a:extLst>
          </p:cNvPr>
          <p:cNvSpPr/>
          <p:nvPr/>
        </p:nvSpPr>
        <p:spPr>
          <a:xfrm>
            <a:off x="7777274" y="2499151"/>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trzałka: w górę 7">
            <a:extLst>
              <a:ext uri="{FF2B5EF4-FFF2-40B4-BE49-F238E27FC236}">
                <a16:creationId xmlns:a16="http://schemas.microsoft.com/office/drawing/2014/main" id="{83100F7E-3CC5-89A7-E8F8-37CAE6E2D5C5}"/>
              </a:ext>
            </a:extLst>
          </p:cNvPr>
          <p:cNvSpPr/>
          <p:nvPr/>
        </p:nvSpPr>
        <p:spPr>
          <a:xfrm>
            <a:off x="7279536" y="2261026"/>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górę 8">
            <a:extLst>
              <a:ext uri="{FF2B5EF4-FFF2-40B4-BE49-F238E27FC236}">
                <a16:creationId xmlns:a16="http://schemas.microsoft.com/office/drawing/2014/main" id="{4859C46F-9F2B-5456-9E27-9A1F6699AFD2}"/>
              </a:ext>
            </a:extLst>
          </p:cNvPr>
          <p:cNvSpPr/>
          <p:nvPr/>
        </p:nvSpPr>
        <p:spPr>
          <a:xfrm>
            <a:off x="6248399" y="3267634"/>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górę 9">
            <a:extLst>
              <a:ext uri="{FF2B5EF4-FFF2-40B4-BE49-F238E27FC236}">
                <a16:creationId xmlns:a16="http://schemas.microsoft.com/office/drawing/2014/main" id="{EA477F54-DDE9-C637-5769-F9DDC3CAE74E}"/>
              </a:ext>
            </a:extLst>
          </p:cNvPr>
          <p:cNvSpPr/>
          <p:nvPr/>
        </p:nvSpPr>
        <p:spPr>
          <a:xfrm>
            <a:off x="6781799" y="3553384"/>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trzałka: w górę 10">
            <a:extLst>
              <a:ext uri="{FF2B5EF4-FFF2-40B4-BE49-F238E27FC236}">
                <a16:creationId xmlns:a16="http://schemas.microsoft.com/office/drawing/2014/main" id="{AB5ECFD0-8DD3-25BE-6DE3-C56678B285EE}"/>
              </a:ext>
            </a:extLst>
          </p:cNvPr>
          <p:cNvSpPr/>
          <p:nvPr/>
        </p:nvSpPr>
        <p:spPr>
          <a:xfrm>
            <a:off x="5755899" y="3733800"/>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górę 11">
            <a:extLst>
              <a:ext uri="{FF2B5EF4-FFF2-40B4-BE49-F238E27FC236}">
                <a16:creationId xmlns:a16="http://schemas.microsoft.com/office/drawing/2014/main" id="{79C41A18-34DA-5D8D-80F8-A7568CD7FFC9}"/>
              </a:ext>
            </a:extLst>
          </p:cNvPr>
          <p:cNvSpPr/>
          <p:nvPr/>
        </p:nvSpPr>
        <p:spPr>
          <a:xfrm>
            <a:off x="5211124" y="4162984"/>
            <a:ext cx="243001" cy="571500"/>
          </a:xfrm>
          <a:prstGeom prst="upArrow">
            <a:avLst/>
          </a:prstGeom>
          <a:noFill/>
          <a:ln>
            <a:solidFill>
              <a:srgbClr val="B8CCEA"/>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ole tekstowe 2">
            <a:extLst>
              <a:ext uri="{FF2B5EF4-FFF2-40B4-BE49-F238E27FC236}">
                <a16:creationId xmlns:a16="http://schemas.microsoft.com/office/drawing/2014/main" id="{007F534C-1D26-FC00-5C37-872B23255B55}"/>
              </a:ext>
            </a:extLst>
          </p:cNvPr>
          <p:cNvSpPr txBox="1"/>
          <p:nvPr/>
        </p:nvSpPr>
        <p:spPr>
          <a:xfrm>
            <a:off x="5324001" y="3267634"/>
            <a:ext cx="4372449" cy="2923877"/>
          </a:xfrm>
          <a:prstGeom prst="rect">
            <a:avLst/>
          </a:prstGeom>
          <a:noFill/>
        </p:spPr>
        <p:txBody>
          <a:bodyPr wrap="square" rtlCol="0">
            <a:spAutoFit/>
          </a:bodyPr>
          <a:lstStyle/>
          <a:p>
            <a:pPr>
              <a:spcAft>
                <a:spcPts val="600"/>
              </a:spcAft>
            </a:pPr>
            <a:r>
              <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t>ENERGETYKA</a:t>
            </a:r>
          </a:p>
          <a:p>
            <a:pPr>
              <a:spcAft>
                <a:spcPts val="600"/>
              </a:spcAft>
            </a:pPr>
            <a:r>
              <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t>NAFTA, GAZ, CHEMIA</a:t>
            </a:r>
          </a:p>
          <a:p>
            <a:pPr>
              <a:spcAft>
                <a:spcPts val="600"/>
              </a:spcAft>
            </a:pPr>
            <a:r>
              <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t>BUDOWNICTWO </a:t>
            </a:r>
            <a:br>
              <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br>
            <a:r>
              <a:rPr lang="pl-PL" sz="24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t>PRZEMYSŁOWE I OGÓLNE</a:t>
            </a:r>
            <a:endPar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endParaRPr>
          </a:p>
          <a:p>
            <a:pPr>
              <a:spcAft>
                <a:spcPts val="600"/>
              </a:spcAft>
            </a:pPr>
            <a:r>
              <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t>INFRASTRUKTURA</a:t>
            </a:r>
          </a:p>
          <a:p>
            <a:pPr>
              <a:spcAft>
                <a:spcPts val="600"/>
              </a:spcAft>
            </a:pPr>
            <a:r>
              <a:rPr lang="pl-PL" sz="2800" b="1">
                <a:solidFill>
                  <a:schemeClr val="bg1"/>
                </a:solidFill>
                <a:effectLst>
                  <a:glow rad="63500">
                    <a:schemeClr val="accent1">
                      <a:satMod val="175000"/>
                      <a:alpha val="40000"/>
                    </a:schemeClr>
                  </a:glow>
                  <a:outerShdw blurRad="38100" dist="38100" dir="2700000" algn="tl">
                    <a:srgbClr val="000000">
                      <a:alpha val="43137"/>
                    </a:srgbClr>
                  </a:outerShdw>
                </a:effectLst>
                <a:latin typeface="Century Gothic" panose="020B0502020202020204" pitchFamily="34" charset="0"/>
              </a:rPr>
              <a:t>PRODUKCJA</a:t>
            </a:r>
          </a:p>
        </p:txBody>
      </p:sp>
    </p:spTree>
    <p:extLst>
      <p:ext uri="{BB962C8B-B14F-4D97-AF65-F5344CB8AC3E}">
        <p14:creationId xmlns:p14="http://schemas.microsoft.com/office/powerpoint/2010/main" val="4023018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2CFA483-0644-7ABA-7B1C-3664CD978DEE}"/>
              </a:ext>
            </a:extLst>
          </p:cNvPr>
          <p:cNvSpPr txBox="1">
            <a:spLocks/>
          </p:cNvSpPr>
          <p:nvPr/>
        </p:nvSpPr>
        <p:spPr>
          <a:xfrm>
            <a:off x="540000" y="360000"/>
            <a:ext cx="6045634" cy="756000"/>
          </a:xfrm>
          <a:prstGeom prst="rect">
            <a:avLst/>
          </a:prstGeom>
        </p:spPr>
        <p:txBody>
          <a:bodyPr vert="horz" lIns="0" tIns="27679" rIns="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sz="1300">
                <a:solidFill>
                  <a:srgbClr val="001871"/>
                </a:solidFill>
              </a:rPr>
              <a:t>Raport 3 kwartały 2025 roku</a:t>
            </a:r>
          </a:p>
          <a:p>
            <a:r>
              <a:rPr lang="pl-PL" sz="1800">
                <a:solidFill>
                  <a:srgbClr val="001871"/>
                </a:solidFill>
              </a:rPr>
              <a:t>Zatrudnienie w Grupie Kapitałowej</a:t>
            </a:r>
          </a:p>
        </p:txBody>
      </p:sp>
      <p:pic>
        <p:nvPicPr>
          <p:cNvPr id="8" name="Obraz 7" descr="Obraz zawierający mapa&#10;&#10;Zawartość wygenerowana przez sztuczną inteligencję może być niepoprawna.">
            <a:extLst>
              <a:ext uri="{FF2B5EF4-FFF2-40B4-BE49-F238E27FC236}">
                <a16:creationId xmlns:a16="http://schemas.microsoft.com/office/drawing/2014/main" id="{B41DAE00-C2E2-27EE-3698-87808253521D}"/>
              </a:ext>
            </a:extLst>
          </p:cNvPr>
          <p:cNvPicPr>
            <a:picLocks noChangeAspect="1"/>
          </p:cNvPicPr>
          <p:nvPr/>
        </p:nvPicPr>
        <p:blipFill>
          <a:blip r:embed="rId3" cstate="print">
            <a:alphaModFix amt="30000"/>
            <a:extLst>
              <a:ext uri="{28A0092B-C50C-407E-A947-70E740481C1C}">
                <a14:useLocalDpi xmlns:a14="http://schemas.microsoft.com/office/drawing/2010/main" val="0"/>
              </a:ext>
            </a:extLst>
          </a:blip>
          <a:srcRect t="18562" b="8759"/>
          <a:stretch/>
        </p:blipFill>
        <p:spPr>
          <a:xfrm>
            <a:off x="663042" y="1916736"/>
            <a:ext cx="8481608" cy="4443377"/>
          </a:xfrm>
          <a:prstGeom prst="rect">
            <a:avLst/>
          </a:prstGeom>
        </p:spPr>
      </p:pic>
      <p:sp>
        <p:nvSpPr>
          <p:cNvPr id="9" name="pole tekstowe 8">
            <a:extLst>
              <a:ext uri="{FF2B5EF4-FFF2-40B4-BE49-F238E27FC236}">
                <a16:creationId xmlns:a16="http://schemas.microsoft.com/office/drawing/2014/main" id="{2A78ED69-0EF1-6804-7577-C80C9514B80B}"/>
              </a:ext>
            </a:extLst>
          </p:cNvPr>
          <p:cNvSpPr txBox="1"/>
          <p:nvPr/>
        </p:nvSpPr>
        <p:spPr>
          <a:xfrm>
            <a:off x="540000" y="2358148"/>
            <a:ext cx="6107762" cy="584775"/>
          </a:xfrm>
          <a:prstGeom prst="rect">
            <a:avLst/>
          </a:prstGeom>
          <a:noFill/>
        </p:spPr>
        <p:txBody>
          <a:bodyPr wrap="none" rtlCol="0">
            <a:spAutoFit/>
          </a:bodyPr>
          <a:lstStyle/>
          <a:p>
            <a:r>
              <a:rPr lang="pl-PL" sz="3200" b="1">
                <a:solidFill>
                  <a:srgbClr val="001871"/>
                </a:solidFill>
              </a:rPr>
              <a:t>PRAWIE 5 000 PRACOWNIKÓW</a:t>
            </a:r>
          </a:p>
        </p:txBody>
      </p:sp>
      <p:pic>
        <p:nvPicPr>
          <p:cNvPr id="10" name="Obraz 24" descr="Obraz zawierający rysunek&#10;&#10;Opis wygenerowany automatycznie">
            <a:extLst>
              <a:ext uri="{FF2B5EF4-FFF2-40B4-BE49-F238E27FC236}">
                <a16:creationId xmlns:a16="http://schemas.microsoft.com/office/drawing/2014/main" id="{8F23AA24-A8CA-127F-48F5-FA379D67DBE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92938" y="6417706"/>
            <a:ext cx="871165" cy="2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39" descr="Obraz zawierający obiekt, zegar, znak&#10;&#10;Opis wygenerowany automatycznie">
            <a:extLst>
              <a:ext uri="{FF2B5EF4-FFF2-40B4-BE49-F238E27FC236}">
                <a16:creationId xmlns:a16="http://schemas.microsoft.com/office/drawing/2014/main" id="{8FF6D546-404E-94D0-8A14-81E837E7F55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112734" y="6446531"/>
            <a:ext cx="642467" cy="21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az 40" descr="Obraz zawierający obiekt, zegar, czytanie, ulica&#10;&#10;Opis wygenerowany automatycznie">
            <a:extLst>
              <a:ext uri="{FF2B5EF4-FFF2-40B4-BE49-F238E27FC236}">
                <a16:creationId xmlns:a16="http://schemas.microsoft.com/office/drawing/2014/main" id="{E26A9497-5B48-20E1-5BBD-F2402056D87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03992" y="6447693"/>
            <a:ext cx="797873" cy="2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az 41" descr="Obraz zawierający zegar, znak, miasto&#10;&#10;Opis wygenerowany automatycznie">
            <a:extLst>
              <a:ext uri="{FF2B5EF4-FFF2-40B4-BE49-F238E27FC236}">
                <a16:creationId xmlns:a16="http://schemas.microsoft.com/office/drawing/2014/main" id="{0E0C721A-463A-1A1F-2F54-3B2173A76F5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36219" y="6453762"/>
            <a:ext cx="642467" cy="21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Obraz 42" descr="Obraz zawierający zegar, znak&#10;&#10;Opis wygenerowany automatycznie">
            <a:extLst>
              <a:ext uri="{FF2B5EF4-FFF2-40B4-BE49-F238E27FC236}">
                <a16:creationId xmlns:a16="http://schemas.microsoft.com/office/drawing/2014/main" id="{4D8E9088-F31A-4865-2252-AFD6607F467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963281" y="6448956"/>
            <a:ext cx="648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Obraz 43" descr="Obraz zawierający zegar, znak&#10;&#10;Opis wygenerowany automatycznie">
            <a:extLst>
              <a:ext uri="{FF2B5EF4-FFF2-40B4-BE49-F238E27FC236}">
                <a16:creationId xmlns:a16="http://schemas.microsoft.com/office/drawing/2014/main" id="{B84A3426-C2D0-4A4B-BFC4-CDCC832A03E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04203" y="6454029"/>
            <a:ext cx="645337" cy="2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44" descr="Obraz zawierający rysunek&#10;&#10;Opis wygenerowany automatycznie">
            <a:extLst>
              <a:ext uri="{FF2B5EF4-FFF2-40B4-BE49-F238E27FC236}">
                <a16:creationId xmlns:a16="http://schemas.microsoft.com/office/drawing/2014/main" id="{DEF51751-013B-8024-B9DE-DD720ACD199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524059" y="6367991"/>
            <a:ext cx="104307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az 45" descr="Obraz zawierający tekst, zegar&#10;&#10;Opis wygenerowany automatycznie">
            <a:extLst>
              <a:ext uri="{FF2B5EF4-FFF2-40B4-BE49-F238E27FC236}">
                <a16:creationId xmlns:a16="http://schemas.microsoft.com/office/drawing/2014/main" id="{ED1DC000-5F6B-2FF7-59D0-29CB4BC8EEB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9073018" y="6459312"/>
            <a:ext cx="663724" cy="188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Obraz 47">
            <a:extLst>
              <a:ext uri="{FF2B5EF4-FFF2-40B4-BE49-F238E27FC236}">
                <a16:creationId xmlns:a16="http://schemas.microsoft.com/office/drawing/2014/main" id="{213DA69B-37B6-897C-4116-E9317A850EA2}"/>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8176891" y="6456309"/>
            <a:ext cx="863514" cy="24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928C7C54-0619-FEE3-BE49-8D0AA53746E6}"/>
              </a:ext>
            </a:extLst>
          </p:cNvPr>
          <p:cNvSpPr txBox="1"/>
          <p:nvPr/>
        </p:nvSpPr>
        <p:spPr>
          <a:xfrm>
            <a:off x="540000" y="1320887"/>
            <a:ext cx="8892624" cy="830997"/>
          </a:xfrm>
          <a:prstGeom prst="rect">
            <a:avLst/>
          </a:prstGeom>
          <a:noFill/>
        </p:spPr>
        <p:txBody>
          <a:bodyPr wrap="square">
            <a:spAutoFit/>
          </a:bodyPr>
          <a:lstStyle/>
          <a:p>
            <a:r>
              <a:rPr lang="pl-PL" sz="1600">
                <a:solidFill>
                  <a:srgbClr val="22317F"/>
                </a:solidFill>
              </a:rPr>
              <a:t>Grupa Kapitałowa Polimex Mostostal zatrudnia szeroką gamę specjalistów </a:t>
            </a:r>
            <a:br>
              <a:rPr lang="pl-PL" sz="1600">
                <a:solidFill>
                  <a:srgbClr val="22317F"/>
                </a:solidFill>
              </a:rPr>
            </a:br>
            <a:r>
              <a:rPr lang="pl-PL" sz="1600">
                <a:solidFill>
                  <a:srgbClr val="22317F"/>
                </a:solidFill>
              </a:rPr>
              <a:t>- zarówno wysoko wykwalifikowanych inżynierów, kierowników projektów, jak również techników oraz pracowników fizycznych w różnych dziedzinach budownictwa co daje:</a:t>
            </a:r>
          </a:p>
        </p:txBody>
      </p:sp>
      <p:sp>
        <p:nvSpPr>
          <p:cNvPr id="6" name="pole tekstowe 5">
            <a:extLst>
              <a:ext uri="{FF2B5EF4-FFF2-40B4-BE49-F238E27FC236}">
                <a16:creationId xmlns:a16="http://schemas.microsoft.com/office/drawing/2014/main" id="{1C889528-AEA6-EFAC-33D5-7F4C403E4B13}"/>
              </a:ext>
            </a:extLst>
          </p:cNvPr>
          <p:cNvSpPr txBox="1"/>
          <p:nvPr/>
        </p:nvSpPr>
        <p:spPr>
          <a:xfrm>
            <a:off x="540000" y="3429000"/>
            <a:ext cx="5989878" cy="369332"/>
          </a:xfrm>
          <a:prstGeom prst="rect">
            <a:avLst/>
          </a:prstGeom>
          <a:noFill/>
        </p:spPr>
        <p:txBody>
          <a:bodyPr wrap="square">
            <a:spAutoFit/>
          </a:bodyPr>
          <a:lstStyle/>
          <a:p>
            <a:pPr marL="285750" indent="-285750">
              <a:buFont typeface="Wingdings" panose="05000000000000000000" pitchFamily="2" charset="2"/>
              <a:buChar char="§"/>
            </a:pPr>
            <a:r>
              <a:rPr lang="pl-PL">
                <a:solidFill>
                  <a:srgbClr val="22317F"/>
                </a:solidFill>
              </a:rPr>
              <a:t>Inżynierowie, projektanci i kadra techniczna</a:t>
            </a:r>
          </a:p>
        </p:txBody>
      </p:sp>
      <p:sp>
        <p:nvSpPr>
          <p:cNvPr id="29" name="pole tekstowe 28">
            <a:extLst>
              <a:ext uri="{FF2B5EF4-FFF2-40B4-BE49-F238E27FC236}">
                <a16:creationId xmlns:a16="http://schemas.microsoft.com/office/drawing/2014/main" id="{5D44C0E9-3B70-9133-2D11-BF9546449DD1}"/>
              </a:ext>
            </a:extLst>
          </p:cNvPr>
          <p:cNvSpPr txBox="1"/>
          <p:nvPr/>
        </p:nvSpPr>
        <p:spPr>
          <a:xfrm>
            <a:off x="540000" y="3860296"/>
            <a:ext cx="4953000" cy="369332"/>
          </a:xfrm>
          <a:prstGeom prst="rect">
            <a:avLst/>
          </a:prstGeom>
          <a:noFill/>
        </p:spPr>
        <p:txBody>
          <a:bodyPr wrap="square">
            <a:spAutoFit/>
          </a:bodyPr>
          <a:lstStyle/>
          <a:p>
            <a:pPr marL="285750" indent="-285750">
              <a:buFont typeface="Wingdings" panose="05000000000000000000" pitchFamily="2" charset="2"/>
              <a:buChar char="§"/>
            </a:pPr>
            <a:r>
              <a:rPr lang="pl-PL">
                <a:solidFill>
                  <a:srgbClr val="22317F"/>
                </a:solidFill>
              </a:rPr>
              <a:t>Zarządzający projektami - nadzór</a:t>
            </a:r>
          </a:p>
        </p:txBody>
      </p:sp>
      <p:sp>
        <p:nvSpPr>
          <p:cNvPr id="32" name="pole tekstowe 31">
            <a:extLst>
              <a:ext uri="{FF2B5EF4-FFF2-40B4-BE49-F238E27FC236}">
                <a16:creationId xmlns:a16="http://schemas.microsoft.com/office/drawing/2014/main" id="{4867E11B-286E-F9AB-9675-19E11BF96566}"/>
              </a:ext>
            </a:extLst>
          </p:cNvPr>
          <p:cNvSpPr txBox="1"/>
          <p:nvPr/>
        </p:nvSpPr>
        <p:spPr>
          <a:xfrm>
            <a:off x="540000" y="4286873"/>
            <a:ext cx="4953000" cy="369332"/>
          </a:xfrm>
          <a:prstGeom prst="rect">
            <a:avLst/>
          </a:prstGeom>
          <a:noFill/>
        </p:spPr>
        <p:txBody>
          <a:bodyPr wrap="square">
            <a:spAutoFit/>
          </a:bodyPr>
          <a:lstStyle/>
          <a:p>
            <a:pPr marL="285750" indent="-285750">
              <a:buFont typeface="Wingdings" panose="05000000000000000000" pitchFamily="2" charset="2"/>
              <a:buChar char="§"/>
            </a:pPr>
            <a:r>
              <a:rPr lang="pl-PL">
                <a:solidFill>
                  <a:srgbClr val="22317F"/>
                </a:solidFill>
              </a:rPr>
              <a:t>Specjaliści techniczni i produkcyjni</a:t>
            </a:r>
          </a:p>
        </p:txBody>
      </p:sp>
      <p:sp>
        <p:nvSpPr>
          <p:cNvPr id="34" name="pole tekstowe 33">
            <a:extLst>
              <a:ext uri="{FF2B5EF4-FFF2-40B4-BE49-F238E27FC236}">
                <a16:creationId xmlns:a16="http://schemas.microsoft.com/office/drawing/2014/main" id="{15D1187C-C3C3-3FAD-5F2E-AABC52A09FB3}"/>
              </a:ext>
            </a:extLst>
          </p:cNvPr>
          <p:cNvSpPr txBox="1"/>
          <p:nvPr/>
        </p:nvSpPr>
        <p:spPr>
          <a:xfrm>
            <a:off x="540000" y="4760096"/>
            <a:ext cx="4953000" cy="369332"/>
          </a:xfrm>
          <a:prstGeom prst="rect">
            <a:avLst/>
          </a:prstGeom>
          <a:noFill/>
        </p:spPr>
        <p:txBody>
          <a:bodyPr wrap="square">
            <a:spAutoFit/>
          </a:bodyPr>
          <a:lstStyle/>
          <a:p>
            <a:pPr marL="285750" indent="-285750">
              <a:buFont typeface="Wingdings" panose="05000000000000000000" pitchFamily="2" charset="2"/>
              <a:buChar char="§"/>
            </a:pPr>
            <a:r>
              <a:rPr lang="pl-PL">
                <a:solidFill>
                  <a:srgbClr val="22317F"/>
                </a:solidFill>
              </a:rPr>
              <a:t>Pracownicy biur wsparcia i administracji</a:t>
            </a:r>
          </a:p>
        </p:txBody>
      </p:sp>
      <p:grpSp>
        <p:nvGrpSpPr>
          <p:cNvPr id="37" name="Group 28">
            <a:extLst>
              <a:ext uri="{FF2B5EF4-FFF2-40B4-BE49-F238E27FC236}">
                <a16:creationId xmlns:a16="http://schemas.microsoft.com/office/drawing/2014/main" id="{F6DC46E6-17D2-BD37-9A94-4376E8FBEF5A}"/>
              </a:ext>
            </a:extLst>
          </p:cNvPr>
          <p:cNvGrpSpPr>
            <a:grpSpLocks/>
          </p:cNvGrpSpPr>
          <p:nvPr/>
        </p:nvGrpSpPr>
        <p:grpSpPr bwMode="auto">
          <a:xfrm flipH="1">
            <a:off x="8006526" y="3200436"/>
            <a:ext cx="726261" cy="2784920"/>
            <a:chOff x="0" y="0"/>
            <a:chExt cx="1562101" cy="6413501"/>
          </a:xfrm>
          <a:solidFill>
            <a:srgbClr val="001871"/>
          </a:solidFill>
        </p:grpSpPr>
        <p:sp>
          <p:nvSpPr>
            <p:cNvPr id="38" name="AutoShape 29">
              <a:extLst>
                <a:ext uri="{FF2B5EF4-FFF2-40B4-BE49-F238E27FC236}">
                  <a16:creationId xmlns:a16="http://schemas.microsoft.com/office/drawing/2014/main" id="{454DD93D-475F-8430-3DFC-A82DB4D07E0F}"/>
                </a:ext>
              </a:extLst>
            </p:cNvPr>
            <p:cNvSpPr>
              <a:spLocks/>
            </p:cNvSpPr>
            <p:nvPr/>
          </p:nvSpPr>
          <p:spPr bwMode="auto">
            <a:xfrm>
              <a:off x="0" y="0"/>
              <a:ext cx="1562101" cy="6413501"/>
            </a:xfrm>
            <a:custGeom>
              <a:avLst/>
              <a:gdLst>
                <a:gd name="T0" fmla="+- 0 10776 103"/>
                <a:gd name="T1" fmla="*/ T0 w 21346"/>
                <a:gd name="T2" fmla="*/ 10800 h 21600"/>
                <a:gd name="T3" fmla="+- 0 10776 103"/>
                <a:gd name="T4" fmla="*/ T3 w 21346"/>
                <a:gd name="T5" fmla="*/ 10800 h 21600"/>
                <a:gd name="T6" fmla="+- 0 10776 103"/>
                <a:gd name="T7" fmla="*/ T6 w 21346"/>
                <a:gd name="T8" fmla="*/ 10800 h 21600"/>
                <a:gd name="T9" fmla="+- 0 10776 103"/>
                <a:gd name="T10" fmla="*/ T9 w 21346"/>
                <a:gd name="T11" fmla="*/ 10800 h 21600"/>
              </a:gdLst>
              <a:ahLst/>
              <a:cxnLst>
                <a:cxn ang="0">
                  <a:pos x="T1" y="T2"/>
                </a:cxn>
                <a:cxn ang="0">
                  <a:pos x="T4" y="T5"/>
                </a:cxn>
                <a:cxn ang="0">
                  <a:pos x="T7" y="T8"/>
                </a:cxn>
                <a:cxn ang="0">
                  <a:pos x="T10" y="T11"/>
                </a:cxn>
              </a:cxnLst>
              <a:rect l="0" t="0" r="r" b="b"/>
              <a:pathLst>
                <a:path w="21346" h="21600">
                  <a:moveTo>
                    <a:pt x="10269" y="0"/>
                  </a:moveTo>
                  <a:cubicBezTo>
                    <a:pt x="12100" y="0"/>
                    <a:pt x="13808" y="422"/>
                    <a:pt x="14174" y="844"/>
                  </a:cubicBezTo>
                  <a:cubicBezTo>
                    <a:pt x="14541" y="1267"/>
                    <a:pt x="14785" y="1236"/>
                    <a:pt x="14785" y="1478"/>
                  </a:cubicBezTo>
                  <a:cubicBezTo>
                    <a:pt x="14785" y="1689"/>
                    <a:pt x="15151" y="1960"/>
                    <a:pt x="15395" y="2322"/>
                  </a:cubicBezTo>
                  <a:cubicBezTo>
                    <a:pt x="15639" y="2684"/>
                    <a:pt x="15761" y="2926"/>
                    <a:pt x="16493" y="3167"/>
                  </a:cubicBezTo>
                  <a:cubicBezTo>
                    <a:pt x="17225" y="3378"/>
                    <a:pt x="17103" y="3589"/>
                    <a:pt x="17103" y="3589"/>
                  </a:cubicBezTo>
                  <a:cubicBezTo>
                    <a:pt x="17103" y="3589"/>
                    <a:pt x="19544" y="3620"/>
                    <a:pt x="20276" y="4042"/>
                  </a:cubicBezTo>
                  <a:cubicBezTo>
                    <a:pt x="20886" y="4464"/>
                    <a:pt x="21008" y="5188"/>
                    <a:pt x="21252" y="5641"/>
                  </a:cubicBezTo>
                  <a:cubicBezTo>
                    <a:pt x="21497" y="6124"/>
                    <a:pt x="21252" y="6697"/>
                    <a:pt x="20642" y="7059"/>
                  </a:cubicBezTo>
                  <a:cubicBezTo>
                    <a:pt x="19910" y="7421"/>
                    <a:pt x="18446" y="7451"/>
                    <a:pt x="18446" y="7451"/>
                  </a:cubicBezTo>
                  <a:cubicBezTo>
                    <a:pt x="18446" y="7451"/>
                    <a:pt x="18202" y="8205"/>
                    <a:pt x="19056" y="8839"/>
                  </a:cubicBezTo>
                  <a:cubicBezTo>
                    <a:pt x="19910" y="9502"/>
                    <a:pt x="20520" y="9834"/>
                    <a:pt x="19788" y="9864"/>
                  </a:cubicBezTo>
                  <a:cubicBezTo>
                    <a:pt x="19056" y="9894"/>
                    <a:pt x="18690" y="9925"/>
                    <a:pt x="18690" y="9925"/>
                  </a:cubicBezTo>
                  <a:cubicBezTo>
                    <a:pt x="18690" y="9925"/>
                    <a:pt x="18690" y="10769"/>
                    <a:pt x="18202" y="11312"/>
                  </a:cubicBezTo>
                  <a:cubicBezTo>
                    <a:pt x="17713" y="11855"/>
                    <a:pt x="16493" y="13243"/>
                    <a:pt x="16493" y="13605"/>
                  </a:cubicBezTo>
                  <a:cubicBezTo>
                    <a:pt x="16493" y="13937"/>
                    <a:pt x="16493" y="13877"/>
                    <a:pt x="15883" y="13877"/>
                  </a:cubicBezTo>
                  <a:cubicBezTo>
                    <a:pt x="15395" y="13877"/>
                    <a:pt x="15029" y="13877"/>
                    <a:pt x="15029" y="13877"/>
                  </a:cubicBezTo>
                  <a:cubicBezTo>
                    <a:pt x="15029" y="13877"/>
                    <a:pt x="15151" y="14420"/>
                    <a:pt x="14907" y="14570"/>
                  </a:cubicBezTo>
                  <a:cubicBezTo>
                    <a:pt x="14663" y="14691"/>
                    <a:pt x="15029" y="15325"/>
                    <a:pt x="14297" y="15988"/>
                  </a:cubicBezTo>
                  <a:cubicBezTo>
                    <a:pt x="13442" y="16652"/>
                    <a:pt x="11856" y="17738"/>
                    <a:pt x="11856" y="18221"/>
                  </a:cubicBezTo>
                  <a:cubicBezTo>
                    <a:pt x="11856" y="18703"/>
                    <a:pt x="12588" y="19277"/>
                    <a:pt x="13564" y="19518"/>
                  </a:cubicBezTo>
                  <a:cubicBezTo>
                    <a:pt x="14419" y="19729"/>
                    <a:pt x="15639" y="20212"/>
                    <a:pt x="15029" y="20332"/>
                  </a:cubicBezTo>
                  <a:cubicBezTo>
                    <a:pt x="14297" y="20453"/>
                    <a:pt x="13442" y="20423"/>
                    <a:pt x="12710" y="20393"/>
                  </a:cubicBezTo>
                  <a:cubicBezTo>
                    <a:pt x="12100" y="20332"/>
                    <a:pt x="11734" y="20182"/>
                    <a:pt x="11734" y="20182"/>
                  </a:cubicBezTo>
                  <a:cubicBezTo>
                    <a:pt x="11734" y="20182"/>
                    <a:pt x="11734" y="20423"/>
                    <a:pt x="11978" y="20604"/>
                  </a:cubicBezTo>
                  <a:cubicBezTo>
                    <a:pt x="12344" y="20815"/>
                    <a:pt x="11978" y="21599"/>
                    <a:pt x="10758" y="21599"/>
                  </a:cubicBezTo>
                  <a:cubicBezTo>
                    <a:pt x="10513" y="21599"/>
                    <a:pt x="10391" y="21599"/>
                    <a:pt x="10269" y="21599"/>
                  </a:cubicBezTo>
                  <a:cubicBezTo>
                    <a:pt x="10269" y="15174"/>
                    <a:pt x="10269" y="15174"/>
                    <a:pt x="10269" y="15174"/>
                  </a:cubicBezTo>
                  <a:cubicBezTo>
                    <a:pt x="10269" y="15053"/>
                    <a:pt x="10391" y="14902"/>
                    <a:pt x="10513" y="14812"/>
                  </a:cubicBezTo>
                  <a:cubicBezTo>
                    <a:pt x="10758" y="14661"/>
                    <a:pt x="10513" y="14329"/>
                    <a:pt x="10513" y="13846"/>
                  </a:cubicBezTo>
                  <a:cubicBezTo>
                    <a:pt x="10513" y="13846"/>
                    <a:pt x="10391" y="14027"/>
                    <a:pt x="10269" y="14208"/>
                  </a:cubicBezTo>
                  <a:lnTo>
                    <a:pt x="10269" y="0"/>
                  </a:lnTo>
                  <a:close/>
                  <a:moveTo>
                    <a:pt x="10147" y="0"/>
                  </a:moveTo>
                  <a:cubicBezTo>
                    <a:pt x="10269" y="0"/>
                    <a:pt x="10269" y="0"/>
                    <a:pt x="10269" y="0"/>
                  </a:cubicBezTo>
                  <a:cubicBezTo>
                    <a:pt x="10269" y="14208"/>
                    <a:pt x="10269" y="14208"/>
                    <a:pt x="10269" y="14208"/>
                  </a:cubicBezTo>
                  <a:cubicBezTo>
                    <a:pt x="10147" y="14359"/>
                    <a:pt x="10025" y="14510"/>
                    <a:pt x="9903" y="14601"/>
                  </a:cubicBezTo>
                  <a:cubicBezTo>
                    <a:pt x="9781" y="14782"/>
                    <a:pt x="10025" y="14932"/>
                    <a:pt x="10025" y="15053"/>
                  </a:cubicBezTo>
                  <a:cubicBezTo>
                    <a:pt x="10025" y="15204"/>
                    <a:pt x="10147" y="15385"/>
                    <a:pt x="10147" y="15385"/>
                  </a:cubicBezTo>
                  <a:cubicBezTo>
                    <a:pt x="10147" y="15385"/>
                    <a:pt x="10147" y="15294"/>
                    <a:pt x="10269" y="15174"/>
                  </a:cubicBezTo>
                  <a:cubicBezTo>
                    <a:pt x="10269" y="21599"/>
                    <a:pt x="10269" y="21599"/>
                    <a:pt x="10269" y="21599"/>
                  </a:cubicBezTo>
                  <a:cubicBezTo>
                    <a:pt x="9171" y="21509"/>
                    <a:pt x="8439" y="21177"/>
                    <a:pt x="8439" y="20725"/>
                  </a:cubicBezTo>
                  <a:cubicBezTo>
                    <a:pt x="8561" y="20212"/>
                    <a:pt x="8073" y="20121"/>
                    <a:pt x="8439" y="19820"/>
                  </a:cubicBezTo>
                  <a:cubicBezTo>
                    <a:pt x="8805" y="19518"/>
                    <a:pt x="8317" y="19307"/>
                    <a:pt x="7707" y="18824"/>
                  </a:cubicBezTo>
                  <a:cubicBezTo>
                    <a:pt x="7097" y="18372"/>
                    <a:pt x="4778" y="16320"/>
                    <a:pt x="4900" y="15807"/>
                  </a:cubicBezTo>
                  <a:cubicBezTo>
                    <a:pt x="5022" y="15264"/>
                    <a:pt x="5266" y="14812"/>
                    <a:pt x="5022" y="14480"/>
                  </a:cubicBezTo>
                  <a:cubicBezTo>
                    <a:pt x="4900" y="14118"/>
                    <a:pt x="4778" y="13816"/>
                    <a:pt x="4778" y="13816"/>
                  </a:cubicBezTo>
                  <a:cubicBezTo>
                    <a:pt x="4778" y="13816"/>
                    <a:pt x="3191" y="13967"/>
                    <a:pt x="3191" y="13484"/>
                  </a:cubicBezTo>
                  <a:cubicBezTo>
                    <a:pt x="3191" y="12972"/>
                    <a:pt x="2947" y="11524"/>
                    <a:pt x="2703" y="11071"/>
                  </a:cubicBezTo>
                  <a:cubicBezTo>
                    <a:pt x="2581" y="10649"/>
                    <a:pt x="2947" y="9774"/>
                    <a:pt x="2947" y="9774"/>
                  </a:cubicBezTo>
                  <a:cubicBezTo>
                    <a:pt x="2947" y="9774"/>
                    <a:pt x="1483" y="9744"/>
                    <a:pt x="995" y="9713"/>
                  </a:cubicBezTo>
                  <a:cubicBezTo>
                    <a:pt x="507" y="9653"/>
                    <a:pt x="2215" y="8899"/>
                    <a:pt x="2581" y="8597"/>
                  </a:cubicBezTo>
                  <a:cubicBezTo>
                    <a:pt x="2947" y="8296"/>
                    <a:pt x="2825" y="7753"/>
                    <a:pt x="2825" y="7753"/>
                  </a:cubicBezTo>
                  <a:cubicBezTo>
                    <a:pt x="2825" y="7753"/>
                    <a:pt x="263" y="7722"/>
                    <a:pt x="141" y="7179"/>
                  </a:cubicBezTo>
                  <a:cubicBezTo>
                    <a:pt x="19" y="6667"/>
                    <a:pt x="-103" y="5882"/>
                    <a:pt x="141" y="5550"/>
                  </a:cubicBezTo>
                  <a:cubicBezTo>
                    <a:pt x="263" y="5249"/>
                    <a:pt x="385" y="5279"/>
                    <a:pt x="629" y="4856"/>
                  </a:cubicBezTo>
                  <a:cubicBezTo>
                    <a:pt x="751" y="4434"/>
                    <a:pt x="1605" y="3680"/>
                    <a:pt x="2581" y="3650"/>
                  </a:cubicBezTo>
                  <a:cubicBezTo>
                    <a:pt x="3435" y="3620"/>
                    <a:pt x="4534" y="3439"/>
                    <a:pt x="4534" y="3439"/>
                  </a:cubicBezTo>
                  <a:cubicBezTo>
                    <a:pt x="4534" y="3439"/>
                    <a:pt x="3680" y="3197"/>
                    <a:pt x="4778" y="2986"/>
                  </a:cubicBezTo>
                  <a:cubicBezTo>
                    <a:pt x="5876" y="2775"/>
                    <a:pt x="6486" y="2684"/>
                    <a:pt x="5998" y="2383"/>
                  </a:cubicBezTo>
                  <a:cubicBezTo>
                    <a:pt x="5510" y="2111"/>
                    <a:pt x="5876" y="1900"/>
                    <a:pt x="6120" y="1508"/>
                  </a:cubicBezTo>
                  <a:cubicBezTo>
                    <a:pt x="6364" y="1146"/>
                    <a:pt x="7097" y="0"/>
                    <a:pt x="10147" y="0"/>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sp>
          <p:nvSpPr>
            <p:cNvPr id="39" name="AutoShape 30">
              <a:extLst>
                <a:ext uri="{FF2B5EF4-FFF2-40B4-BE49-F238E27FC236}">
                  <a16:creationId xmlns:a16="http://schemas.microsoft.com/office/drawing/2014/main" id="{4EFDE711-B81F-DE90-213A-8B6F14E4485A}"/>
                </a:ext>
              </a:extLst>
            </p:cNvPr>
            <p:cNvSpPr>
              <a:spLocks/>
            </p:cNvSpPr>
            <p:nvPr/>
          </p:nvSpPr>
          <p:spPr bwMode="auto">
            <a:xfrm>
              <a:off x="638175" y="903287"/>
              <a:ext cx="368300" cy="696913"/>
            </a:xfrm>
            <a:custGeom>
              <a:avLst/>
              <a:gdLst>
                <a:gd name="T0" fmla="*/ 10657 w 21314"/>
                <a:gd name="T1" fmla="*/ 10364 h 20729"/>
                <a:gd name="T2" fmla="*/ 10657 w 21314"/>
                <a:gd name="T3" fmla="*/ 10364 h 20729"/>
                <a:gd name="T4" fmla="*/ 10657 w 21314"/>
                <a:gd name="T5" fmla="*/ 10364 h 20729"/>
                <a:gd name="T6" fmla="*/ 10657 w 21314"/>
                <a:gd name="T7" fmla="*/ 10364 h 20729"/>
              </a:gdLst>
              <a:ahLst/>
              <a:cxnLst>
                <a:cxn ang="0">
                  <a:pos x="T0" y="T1"/>
                </a:cxn>
                <a:cxn ang="0">
                  <a:pos x="T2" y="T3"/>
                </a:cxn>
                <a:cxn ang="0">
                  <a:pos x="T4" y="T5"/>
                </a:cxn>
                <a:cxn ang="0">
                  <a:pos x="T6" y="T7"/>
                </a:cxn>
              </a:cxnLst>
              <a:rect l="0" t="0" r="r" b="b"/>
              <a:pathLst>
                <a:path w="21314" h="20729">
                  <a:moveTo>
                    <a:pt x="0" y="533"/>
                  </a:moveTo>
                  <a:cubicBezTo>
                    <a:pt x="0" y="533"/>
                    <a:pt x="5657" y="2933"/>
                    <a:pt x="5657" y="4799"/>
                  </a:cubicBezTo>
                  <a:cubicBezTo>
                    <a:pt x="5657" y="6933"/>
                    <a:pt x="8228" y="13333"/>
                    <a:pt x="9257" y="15199"/>
                  </a:cubicBezTo>
                  <a:cubicBezTo>
                    <a:pt x="10800" y="17066"/>
                    <a:pt x="11314" y="12800"/>
                    <a:pt x="13371" y="10933"/>
                  </a:cubicBezTo>
                  <a:cubicBezTo>
                    <a:pt x="15428" y="9066"/>
                    <a:pt x="15942" y="7199"/>
                    <a:pt x="14914" y="5866"/>
                  </a:cubicBezTo>
                  <a:cubicBezTo>
                    <a:pt x="13885" y="4266"/>
                    <a:pt x="18000" y="3733"/>
                    <a:pt x="21085" y="0"/>
                  </a:cubicBezTo>
                  <a:cubicBezTo>
                    <a:pt x="21600" y="1333"/>
                    <a:pt x="21085" y="2399"/>
                    <a:pt x="21085" y="3999"/>
                  </a:cubicBezTo>
                  <a:cubicBezTo>
                    <a:pt x="21085" y="5333"/>
                    <a:pt x="16457" y="12266"/>
                    <a:pt x="14914" y="13599"/>
                  </a:cubicBezTo>
                  <a:cubicBezTo>
                    <a:pt x="13885" y="14933"/>
                    <a:pt x="10285" y="19200"/>
                    <a:pt x="10285" y="20533"/>
                  </a:cubicBezTo>
                  <a:cubicBezTo>
                    <a:pt x="9771" y="21600"/>
                    <a:pt x="6685" y="18133"/>
                    <a:pt x="4628" y="14133"/>
                  </a:cubicBezTo>
                  <a:cubicBezTo>
                    <a:pt x="3085" y="10133"/>
                    <a:pt x="0" y="4266"/>
                    <a:pt x="0" y="533"/>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sp>
          <p:nvSpPr>
            <p:cNvPr id="40" name="AutoShape 31">
              <a:extLst>
                <a:ext uri="{FF2B5EF4-FFF2-40B4-BE49-F238E27FC236}">
                  <a16:creationId xmlns:a16="http://schemas.microsoft.com/office/drawing/2014/main" id="{8633F9E8-F848-4D04-BF3C-B5EA6421B3F5}"/>
                </a:ext>
              </a:extLst>
            </p:cNvPr>
            <p:cNvSpPr>
              <a:spLocks/>
            </p:cNvSpPr>
            <p:nvPr/>
          </p:nvSpPr>
          <p:spPr bwMode="auto">
            <a:xfrm>
              <a:off x="965201" y="2230437"/>
              <a:ext cx="84138" cy="142875"/>
            </a:xfrm>
            <a:custGeom>
              <a:avLst/>
              <a:gdLst>
                <a:gd name="T0" fmla="*/ 10800 w 21600"/>
                <a:gd name="T1" fmla="*/ 9466 h 18933"/>
                <a:gd name="T2" fmla="*/ 10800 w 21600"/>
                <a:gd name="T3" fmla="*/ 9466 h 18933"/>
                <a:gd name="T4" fmla="*/ 10800 w 21600"/>
                <a:gd name="T5" fmla="*/ 9466 h 18933"/>
                <a:gd name="T6" fmla="*/ 10800 w 21600"/>
                <a:gd name="T7" fmla="*/ 9466 h 18933"/>
              </a:gdLst>
              <a:ahLst/>
              <a:cxnLst>
                <a:cxn ang="0">
                  <a:pos x="T0" y="T1"/>
                </a:cxn>
                <a:cxn ang="0">
                  <a:pos x="T2" y="T3"/>
                </a:cxn>
                <a:cxn ang="0">
                  <a:pos x="T4" y="T5"/>
                </a:cxn>
                <a:cxn ang="0">
                  <a:pos x="T6" y="T7"/>
                </a:cxn>
              </a:cxnLst>
              <a:rect l="0" t="0" r="r" b="b"/>
              <a:pathLst>
                <a:path w="21600" h="18933">
                  <a:moveTo>
                    <a:pt x="4799" y="0"/>
                  </a:moveTo>
                  <a:cubicBezTo>
                    <a:pt x="4799" y="0"/>
                    <a:pt x="2399" y="13200"/>
                    <a:pt x="0" y="16799"/>
                  </a:cubicBezTo>
                  <a:cubicBezTo>
                    <a:pt x="0" y="21600"/>
                    <a:pt x="21600" y="16799"/>
                    <a:pt x="21600" y="16799"/>
                  </a:cubicBezTo>
                  <a:cubicBezTo>
                    <a:pt x="21600" y="0"/>
                    <a:pt x="21600" y="0"/>
                    <a:pt x="21600" y="0"/>
                  </a:cubicBezTo>
                  <a:lnTo>
                    <a:pt x="4799" y="0"/>
                  </a:ln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grpSp>
      <p:grpSp>
        <p:nvGrpSpPr>
          <p:cNvPr id="41" name="Group 32">
            <a:extLst>
              <a:ext uri="{FF2B5EF4-FFF2-40B4-BE49-F238E27FC236}">
                <a16:creationId xmlns:a16="http://schemas.microsoft.com/office/drawing/2014/main" id="{2105EFD4-6FF0-5892-F70E-869FB8F1B355}"/>
              </a:ext>
            </a:extLst>
          </p:cNvPr>
          <p:cNvGrpSpPr>
            <a:grpSpLocks/>
          </p:cNvGrpSpPr>
          <p:nvPr/>
        </p:nvGrpSpPr>
        <p:grpSpPr bwMode="auto">
          <a:xfrm flipH="1">
            <a:off x="6837868" y="3112892"/>
            <a:ext cx="867907" cy="2872464"/>
            <a:chOff x="0" y="0"/>
            <a:chExt cx="1892301" cy="6705603"/>
          </a:xfrm>
          <a:solidFill>
            <a:srgbClr val="001871"/>
          </a:solidFill>
        </p:grpSpPr>
        <p:sp>
          <p:nvSpPr>
            <p:cNvPr id="42" name="AutoShape 33">
              <a:extLst>
                <a:ext uri="{FF2B5EF4-FFF2-40B4-BE49-F238E27FC236}">
                  <a16:creationId xmlns:a16="http://schemas.microsoft.com/office/drawing/2014/main" id="{1B1D07E7-5D4F-0706-9528-78F16E9036F9}"/>
                </a:ext>
              </a:extLst>
            </p:cNvPr>
            <p:cNvSpPr>
              <a:spLocks/>
            </p:cNvSpPr>
            <p:nvPr/>
          </p:nvSpPr>
          <p:spPr bwMode="auto">
            <a:xfrm>
              <a:off x="0" y="0"/>
              <a:ext cx="1892301" cy="6705603"/>
            </a:xfrm>
            <a:custGeom>
              <a:avLst/>
              <a:gdLst>
                <a:gd name="T0" fmla="+- 0 10749 266"/>
                <a:gd name="T1" fmla="*/ T0 w 20967"/>
                <a:gd name="T2" fmla="*/ 10800 h 21600"/>
                <a:gd name="T3" fmla="+- 0 10749 266"/>
                <a:gd name="T4" fmla="*/ T3 w 20967"/>
                <a:gd name="T5" fmla="*/ 10800 h 21600"/>
                <a:gd name="T6" fmla="+- 0 10749 266"/>
                <a:gd name="T7" fmla="*/ T6 w 20967"/>
                <a:gd name="T8" fmla="*/ 10800 h 21600"/>
                <a:gd name="T9" fmla="+- 0 10749 266"/>
                <a:gd name="T10" fmla="*/ T9 w 20967"/>
                <a:gd name="T11" fmla="*/ 10800 h 21600"/>
              </a:gdLst>
              <a:ahLst/>
              <a:cxnLst>
                <a:cxn ang="0">
                  <a:pos x="T1" y="T2"/>
                </a:cxn>
                <a:cxn ang="0">
                  <a:pos x="T4" y="T5"/>
                </a:cxn>
                <a:cxn ang="0">
                  <a:pos x="T7" y="T8"/>
                </a:cxn>
                <a:cxn ang="0">
                  <a:pos x="T10" y="T11"/>
                </a:cxn>
              </a:cxnLst>
              <a:rect l="0" t="0" r="r" b="b"/>
              <a:pathLst>
                <a:path w="20967" h="21600">
                  <a:moveTo>
                    <a:pt x="12347" y="0"/>
                  </a:moveTo>
                  <a:cubicBezTo>
                    <a:pt x="10928" y="0"/>
                    <a:pt x="8720" y="414"/>
                    <a:pt x="8720" y="1059"/>
                  </a:cubicBezTo>
                  <a:cubicBezTo>
                    <a:pt x="8720" y="1704"/>
                    <a:pt x="8878" y="1980"/>
                    <a:pt x="9036" y="2210"/>
                  </a:cubicBezTo>
                  <a:cubicBezTo>
                    <a:pt x="9193" y="2394"/>
                    <a:pt x="9509" y="2394"/>
                    <a:pt x="9509" y="2394"/>
                  </a:cubicBezTo>
                  <a:cubicBezTo>
                    <a:pt x="9509" y="2394"/>
                    <a:pt x="9351" y="2809"/>
                    <a:pt x="9824" y="2901"/>
                  </a:cubicBezTo>
                  <a:cubicBezTo>
                    <a:pt x="10297" y="3039"/>
                    <a:pt x="10455" y="3039"/>
                    <a:pt x="10455" y="3177"/>
                  </a:cubicBezTo>
                  <a:cubicBezTo>
                    <a:pt x="10455" y="3315"/>
                    <a:pt x="10139" y="3454"/>
                    <a:pt x="9666" y="3592"/>
                  </a:cubicBezTo>
                  <a:cubicBezTo>
                    <a:pt x="9351" y="3730"/>
                    <a:pt x="7617" y="3868"/>
                    <a:pt x="6671" y="3960"/>
                  </a:cubicBezTo>
                  <a:cubicBezTo>
                    <a:pt x="5567" y="4098"/>
                    <a:pt x="4936" y="4237"/>
                    <a:pt x="4306" y="4605"/>
                  </a:cubicBezTo>
                  <a:cubicBezTo>
                    <a:pt x="3833" y="4927"/>
                    <a:pt x="3044" y="5388"/>
                    <a:pt x="1941" y="5664"/>
                  </a:cubicBezTo>
                  <a:cubicBezTo>
                    <a:pt x="995" y="5987"/>
                    <a:pt x="-266" y="6447"/>
                    <a:pt x="49" y="6908"/>
                  </a:cubicBezTo>
                  <a:cubicBezTo>
                    <a:pt x="522" y="7322"/>
                    <a:pt x="2571" y="7691"/>
                    <a:pt x="3833" y="7507"/>
                  </a:cubicBezTo>
                  <a:cubicBezTo>
                    <a:pt x="4936" y="7322"/>
                    <a:pt x="5409" y="7276"/>
                    <a:pt x="5409" y="7276"/>
                  </a:cubicBezTo>
                  <a:cubicBezTo>
                    <a:pt x="5409" y="7276"/>
                    <a:pt x="4621" y="8289"/>
                    <a:pt x="4306" y="9257"/>
                  </a:cubicBezTo>
                  <a:cubicBezTo>
                    <a:pt x="3990" y="10270"/>
                    <a:pt x="3044" y="11237"/>
                    <a:pt x="3517" y="11283"/>
                  </a:cubicBezTo>
                  <a:cubicBezTo>
                    <a:pt x="4148" y="11375"/>
                    <a:pt x="4936" y="11513"/>
                    <a:pt x="4936" y="11513"/>
                  </a:cubicBezTo>
                  <a:cubicBezTo>
                    <a:pt x="4936" y="11513"/>
                    <a:pt x="5094" y="12895"/>
                    <a:pt x="5882" y="14092"/>
                  </a:cubicBezTo>
                  <a:cubicBezTo>
                    <a:pt x="6671" y="15290"/>
                    <a:pt x="6986" y="15843"/>
                    <a:pt x="7144" y="16579"/>
                  </a:cubicBezTo>
                  <a:cubicBezTo>
                    <a:pt x="7301" y="17316"/>
                    <a:pt x="7459" y="17823"/>
                    <a:pt x="7301" y="18145"/>
                  </a:cubicBezTo>
                  <a:cubicBezTo>
                    <a:pt x="7144" y="18422"/>
                    <a:pt x="5725" y="19020"/>
                    <a:pt x="4779" y="19159"/>
                  </a:cubicBezTo>
                  <a:cubicBezTo>
                    <a:pt x="3990" y="19251"/>
                    <a:pt x="2571" y="19251"/>
                    <a:pt x="1941" y="19343"/>
                  </a:cubicBezTo>
                  <a:cubicBezTo>
                    <a:pt x="1310" y="19389"/>
                    <a:pt x="837" y="19619"/>
                    <a:pt x="2256" y="19711"/>
                  </a:cubicBezTo>
                  <a:cubicBezTo>
                    <a:pt x="3675" y="19757"/>
                    <a:pt x="6198" y="19665"/>
                    <a:pt x="6828" y="19573"/>
                  </a:cubicBezTo>
                  <a:cubicBezTo>
                    <a:pt x="7459" y="19527"/>
                    <a:pt x="8563" y="19389"/>
                    <a:pt x="8563" y="19389"/>
                  </a:cubicBezTo>
                  <a:cubicBezTo>
                    <a:pt x="8563" y="19389"/>
                    <a:pt x="8247" y="19619"/>
                    <a:pt x="9666" y="19619"/>
                  </a:cubicBezTo>
                  <a:cubicBezTo>
                    <a:pt x="11243" y="19619"/>
                    <a:pt x="11401" y="19573"/>
                    <a:pt x="11558" y="19297"/>
                  </a:cubicBezTo>
                  <a:cubicBezTo>
                    <a:pt x="11558" y="19020"/>
                    <a:pt x="11558" y="18652"/>
                    <a:pt x="11716" y="18468"/>
                  </a:cubicBezTo>
                  <a:cubicBezTo>
                    <a:pt x="12031" y="18284"/>
                    <a:pt x="10928" y="17777"/>
                    <a:pt x="11401" y="17501"/>
                  </a:cubicBezTo>
                  <a:cubicBezTo>
                    <a:pt x="12031" y="17270"/>
                    <a:pt x="12504" y="16533"/>
                    <a:pt x="12031" y="16119"/>
                  </a:cubicBezTo>
                  <a:cubicBezTo>
                    <a:pt x="11558" y="15704"/>
                    <a:pt x="12189" y="15290"/>
                    <a:pt x="12031" y="15014"/>
                  </a:cubicBezTo>
                  <a:cubicBezTo>
                    <a:pt x="11874" y="14737"/>
                    <a:pt x="11716" y="14369"/>
                    <a:pt x="11716" y="13954"/>
                  </a:cubicBezTo>
                  <a:cubicBezTo>
                    <a:pt x="11716" y="13540"/>
                    <a:pt x="11716" y="13263"/>
                    <a:pt x="11716" y="13263"/>
                  </a:cubicBezTo>
                  <a:cubicBezTo>
                    <a:pt x="11716" y="13263"/>
                    <a:pt x="12662" y="14829"/>
                    <a:pt x="12977" y="15244"/>
                  </a:cubicBezTo>
                  <a:cubicBezTo>
                    <a:pt x="13293" y="15658"/>
                    <a:pt x="13766" y="17132"/>
                    <a:pt x="13766" y="17593"/>
                  </a:cubicBezTo>
                  <a:cubicBezTo>
                    <a:pt x="13766" y="18053"/>
                    <a:pt x="14869" y="18652"/>
                    <a:pt x="14869" y="19020"/>
                  </a:cubicBezTo>
                  <a:cubicBezTo>
                    <a:pt x="15027" y="19435"/>
                    <a:pt x="15027" y="19665"/>
                    <a:pt x="15342" y="19665"/>
                  </a:cubicBezTo>
                  <a:cubicBezTo>
                    <a:pt x="15815" y="19665"/>
                    <a:pt x="15027" y="20126"/>
                    <a:pt x="14712" y="20494"/>
                  </a:cubicBezTo>
                  <a:cubicBezTo>
                    <a:pt x="14554" y="20817"/>
                    <a:pt x="13608" y="21599"/>
                    <a:pt x="15185" y="21599"/>
                  </a:cubicBezTo>
                  <a:cubicBezTo>
                    <a:pt x="16919" y="21599"/>
                    <a:pt x="18653" y="21415"/>
                    <a:pt x="18653" y="20909"/>
                  </a:cubicBezTo>
                  <a:cubicBezTo>
                    <a:pt x="18811" y="20448"/>
                    <a:pt x="18496" y="19988"/>
                    <a:pt x="18969" y="19803"/>
                  </a:cubicBezTo>
                  <a:cubicBezTo>
                    <a:pt x="19442" y="19619"/>
                    <a:pt x="19442" y="19205"/>
                    <a:pt x="19442" y="18928"/>
                  </a:cubicBezTo>
                  <a:cubicBezTo>
                    <a:pt x="19284" y="18698"/>
                    <a:pt x="19599" y="18237"/>
                    <a:pt x="19442" y="17731"/>
                  </a:cubicBezTo>
                  <a:cubicBezTo>
                    <a:pt x="19126" y="17178"/>
                    <a:pt x="19126" y="16257"/>
                    <a:pt x="18811" y="15566"/>
                  </a:cubicBezTo>
                  <a:cubicBezTo>
                    <a:pt x="18338" y="14875"/>
                    <a:pt x="18180" y="13816"/>
                    <a:pt x="18023" y="12987"/>
                  </a:cubicBezTo>
                  <a:cubicBezTo>
                    <a:pt x="17707" y="12158"/>
                    <a:pt x="17550" y="11744"/>
                    <a:pt x="17865" y="11605"/>
                  </a:cubicBezTo>
                  <a:cubicBezTo>
                    <a:pt x="18180" y="11513"/>
                    <a:pt x="19757" y="11375"/>
                    <a:pt x="20230" y="11329"/>
                  </a:cubicBezTo>
                  <a:cubicBezTo>
                    <a:pt x="20703" y="11329"/>
                    <a:pt x="19757" y="10454"/>
                    <a:pt x="19284" y="9717"/>
                  </a:cubicBezTo>
                  <a:cubicBezTo>
                    <a:pt x="18969" y="9026"/>
                    <a:pt x="18496" y="8566"/>
                    <a:pt x="18180" y="8059"/>
                  </a:cubicBezTo>
                  <a:cubicBezTo>
                    <a:pt x="17707" y="7553"/>
                    <a:pt x="17707" y="7322"/>
                    <a:pt x="18496" y="6954"/>
                  </a:cubicBezTo>
                  <a:cubicBezTo>
                    <a:pt x="19126" y="6585"/>
                    <a:pt x="20072" y="6355"/>
                    <a:pt x="20388" y="5526"/>
                  </a:cubicBezTo>
                  <a:cubicBezTo>
                    <a:pt x="20860" y="4697"/>
                    <a:pt x="21334" y="4144"/>
                    <a:pt x="20545" y="3914"/>
                  </a:cubicBezTo>
                  <a:cubicBezTo>
                    <a:pt x="19757" y="3730"/>
                    <a:pt x="18338" y="3822"/>
                    <a:pt x="17234" y="3592"/>
                  </a:cubicBezTo>
                  <a:cubicBezTo>
                    <a:pt x="16131" y="3315"/>
                    <a:pt x="15973" y="3039"/>
                    <a:pt x="15500" y="2993"/>
                  </a:cubicBezTo>
                  <a:cubicBezTo>
                    <a:pt x="15027" y="2947"/>
                    <a:pt x="14869" y="2947"/>
                    <a:pt x="14869" y="2763"/>
                  </a:cubicBezTo>
                  <a:cubicBezTo>
                    <a:pt x="14869" y="2579"/>
                    <a:pt x="15027" y="2394"/>
                    <a:pt x="15027" y="2394"/>
                  </a:cubicBezTo>
                  <a:cubicBezTo>
                    <a:pt x="15027" y="2394"/>
                    <a:pt x="15815" y="2256"/>
                    <a:pt x="15973" y="2026"/>
                  </a:cubicBezTo>
                  <a:cubicBezTo>
                    <a:pt x="16131" y="1796"/>
                    <a:pt x="16288" y="1243"/>
                    <a:pt x="16131" y="875"/>
                  </a:cubicBezTo>
                  <a:cubicBezTo>
                    <a:pt x="15815" y="506"/>
                    <a:pt x="14712" y="0"/>
                    <a:pt x="12347" y="0"/>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sp>
          <p:nvSpPr>
            <p:cNvPr id="43" name="AutoShape 34">
              <a:extLst>
                <a:ext uri="{FF2B5EF4-FFF2-40B4-BE49-F238E27FC236}">
                  <a16:creationId xmlns:a16="http://schemas.microsoft.com/office/drawing/2014/main" id="{698EF2D9-84CA-C9A1-15CA-8925FB057212}"/>
                </a:ext>
              </a:extLst>
            </p:cNvPr>
            <p:cNvSpPr>
              <a:spLocks/>
            </p:cNvSpPr>
            <p:nvPr/>
          </p:nvSpPr>
          <p:spPr bwMode="auto">
            <a:xfrm>
              <a:off x="903287" y="874713"/>
              <a:ext cx="481013" cy="36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0" y="9969"/>
                  </a:moveTo>
                  <a:cubicBezTo>
                    <a:pt x="635" y="10800"/>
                    <a:pt x="635" y="11630"/>
                    <a:pt x="0" y="12461"/>
                  </a:cubicBezTo>
                  <a:cubicBezTo>
                    <a:pt x="635" y="15784"/>
                    <a:pt x="635" y="19107"/>
                    <a:pt x="635" y="21600"/>
                  </a:cubicBezTo>
                  <a:cubicBezTo>
                    <a:pt x="4447" y="19107"/>
                    <a:pt x="2541" y="13292"/>
                    <a:pt x="5082" y="12461"/>
                  </a:cubicBezTo>
                  <a:cubicBezTo>
                    <a:pt x="8258" y="12461"/>
                    <a:pt x="8258" y="14123"/>
                    <a:pt x="8894" y="16615"/>
                  </a:cubicBezTo>
                  <a:cubicBezTo>
                    <a:pt x="9529" y="18276"/>
                    <a:pt x="9529" y="20769"/>
                    <a:pt x="9529" y="20769"/>
                  </a:cubicBezTo>
                  <a:cubicBezTo>
                    <a:pt x="9529" y="20769"/>
                    <a:pt x="19058" y="7476"/>
                    <a:pt x="21600" y="3323"/>
                  </a:cubicBezTo>
                  <a:cubicBezTo>
                    <a:pt x="20329" y="2492"/>
                    <a:pt x="19694" y="1661"/>
                    <a:pt x="19694" y="0"/>
                  </a:cubicBezTo>
                  <a:cubicBezTo>
                    <a:pt x="16517" y="4153"/>
                    <a:pt x="9529" y="11630"/>
                    <a:pt x="5717" y="11630"/>
                  </a:cubicBezTo>
                  <a:cubicBezTo>
                    <a:pt x="3811" y="11630"/>
                    <a:pt x="2541" y="10800"/>
                    <a:pt x="1270" y="996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sp>
          <p:nvSpPr>
            <p:cNvPr id="44" name="AutoShape 35">
              <a:extLst>
                <a:ext uri="{FF2B5EF4-FFF2-40B4-BE49-F238E27FC236}">
                  <a16:creationId xmlns:a16="http://schemas.microsoft.com/office/drawing/2014/main" id="{805DC410-2870-0256-6D51-2B4270E26CDA}"/>
                </a:ext>
              </a:extLst>
            </p:cNvPr>
            <p:cNvSpPr>
              <a:spLocks/>
            </p:cNvSpPr>
            <p:nvPr/>
          </p:nvSpPr>
          <p:spPr bwMode="auto">
            <a:xfrm>
              <a:off x="671512" y="1876426"/>
              <a:ext cx="201613" cy="284163"/>
            </a:xfrm>
            <a:custGeom>
              <a:avLst/>
              <a:gdLst>
                <a:gd name="T0" fmla="+- 0 11600 1600"/>
                <a:gd name="T1" fmla="*/ T0 w 20000"/>
                <a:gd name="T2" fmla="*/ 10800 h 21600"/>
                <a:gd name="T3" fmla="+- 0 11600 1600"/>
                <a:gd name="T4" fmla="*/ T3 w 20000"/>
                <a:gd name="T5" fmla="*/ 10800 h 21600"/>
                <a:gd name="T6" fmla="+- 0 11600 1600"/>
                <a:gd name="T7" fmla="*/ T6 w 20000"/>
                <a:gd name="T8" fmla="*/ 10800 h 21600"/>
                <a:gd name="T9" fmla="+- 0 11600 1600"/>
                <a:gd name="T10" fmla="*/ T9 w 20000"/>
                <a:gd name="T11" fmla="*/ 10800 h 21600"/>
              </a:gdLst>
              <a:ahLst/>
              <a:cxnLst>
                <a:cxn ang="0">
                  <a:pos x="T1" y="T2"/>
                </a:cxn>
                <a:cxn ang="0">
                  <a:pos x="T4" y="T5"/>
                </a:cxn>
                <a:cxn ang="0">
                  <a:pos x="T7" y="T8"/>
                </a:cxn>
                <a:cxn ang="0">
                  <a:pos x="T10" y="T11"/>
                </a:cxn>
              </a:cxnLst>
              <a:rect l="0" t="0" r="r" b="b"/>
              <a:pathLst>
                <a:path w="20000" h="21600">
                  <a:moveTo>
                    <a:pt x="8480" y="1079"/>
                  </a:moveTo>
                  <a:cubicBezTo>
                    <a:pt x="19999" y="0"/>
                    <a:pt x="19999" y="0"/>
                    <a:pt x="19999" y="0"/>
                  </a:cubicBezTo>
                  <a:cubicBezTo>
                    <a:pt x="19999" y="0"/>
                    <a:pt x="9920" y="5400"/>
                    <a:pt x="9920" y="11879"/>
                  </a:cubicBezTo>
                  <a:cubicBezTo>
                    <a:pt x="9920" y="17279"/>
                    <a:pt x="9920" y="19440"/>
                    <a:pt x="9920" y="19440"/>
                  </a:cubicBezTo>
                  <a:cubicBezTo>
                    <a:pt x="1280" y="21599"/>
                    <a:pt x="1280" y="21599"/>
                    <a:pt x="1280" y="21599"/>
                  </a:cubicBezTo>
                  <a:cubicBezTo>
                    <a:pt x="1280" y="21599"/>
                    <a:pt x="-1600" y="15119"/>
                    <a:pt x="1280" y="9720"/>
                  </a:cubicBezTo>
                  <a:cubicBezTo>
                    <a:pt x="4159" y="4319"/>
                    <a:pt x="7039" y="2159"/>
                    <a:pt x="8480" y="1079"/>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sp>
          <p:nvSpPr>
            <p:cNvPr id="45" name="AutoShape 36">
              <a:extLst>
                <a:ext uri="{FF2B5EF4-FFF2-40B4-BE49-F238E27FC236}">
                  <a16:creationId xmlns:a16="http://schemas.microsoft.com/office/drawing/2014/main" id="{8A32102A-57D6-345C-1EF8-1B1F5A910547}"/>
                </a:ext>
              </a:extLst>
            </p:cNvPr>
            <p:cNvSpPr>
              <a:spLocks/>
            </p:cNvSpPr>
            <p:nvPr/>
          </p:nvSpPr>
          <p:spPr bwMode="auto">
            <a:xfrm>
              <a:off x="674687" y="2559051"/>
              <a:ext cx="84138" cy="247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99" y="0"/>
                  </a:moveTo>
                  <a:cubicBezTo>
                    <a:pt x="14399" y="0"/>
                    <a:pt x="18000" y="11435"/>
                    <a:pt x="18000" y="16517"/>
                  </a:cubicBezTo>
                  <a:cubicBezTo>
                    <a:pt x="21600" y="20329"/>
                    <a:pt x="21600" y="21599"/>
                    <a:pt x="21600" y="21599"/>
                  </a:cubicBezTo>
                  <a:cubicBezTo>
                    <a:pt x="0" y="20329"/>
                    <a:pt x="0" y="20329"/>
                    <a:pt x="0" y="20329"/>
                  </a:cubicBezTo>
                  <a:cubicBezTo>
                    <a:pt x="0" y="20329"/>
                    <a:pt x="3599" y="10164"/>
                    <a:pt x="14399" y="0"/>
                  </a:cubicBezTo>
                  <a:close/>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9" tIns="45719" rIns="45719" bIns="45719"/>
            <a:lstStyle/>
            <a:p>
              <a:pPr defTabSz="914400">
                <a:defRPr/>
              </a:pPr>
              <a:endParaRPr lang="es-ES" sz="1800">
                <a:latin typeface="Calibri" charset="0"/>
                <a:cs typeface="Calibri" charset="0"/>
                <a:sym typeface="Calibri" charset="0"/>
              </a:endParaRPr>
            </a:p>
          </p:txBody>
        </p:sp>
      </p:grpSp>
      <p:sp>
        <p:nvSpPr>
          <p:cNvPr id="2" name="pole tekstowe 1">
            <a:extLst>
              <a:ext uri="{FF2B5EF4-FFF2-40B4-BE49-F238E27FC236}">
                <a16:creationId xmlns:a16="http://schemas.microsoft.com/office/drawing/2014/main" id="{E6B66E83-6E7A-997E-FE07-610E71AD3BEE}"/>
              </a:ext>
            </a:extLst>
          </p:cNvPr>
          <p:cNvSpPr txBox="1"/>
          <p:nvPr/>
        </p:nvSpPr>
        <p:spPr>
          <a:xfrm>
            <a:off x="934916" y="5346515"/>
            <a:ext cx="4018084" cy="338554"/>
          </a:xfrm>
          <a:prstGeom prst="rect">
            <a:avLst/>
          </a:prstGeom>
          <a:noFill/>
        </p:spPr>
        <p:txBody>
          <a:bodyPr wrap="square" rtlCol="0">
            <a:spAutoFit/>
          </a:bodyPr>
          <a:lstStyle/>
          <a:p>
            <a:pPr>
              <a:buSzPct val="143000"/>
            </a:pPr>
            <a:r>
              <a:rPr lang="pl-PL" sz="1600">
                <a:solidFill>
                  <a:srgbClr val="22317F"/>
                </a:solidFill>
              </a:rPr>
              <a:t>stanowiska robotnicze 62%</a:t>
            </a:r>
          </a:p>
        </p:txBody>
      </p:sp>
      <p:sp>
        <p:nvSpPr>
          <p:cNvPr id="5" name="pole tekstowe 4">
            <a:extLst>
              <a:ext uri="{FF2B5EF4-FFF2-40B4-BE49-F238E27FC236}">
                <a16:creationId xmlns:a16="http://schemas.microsoft.com/office/drawing/2014/main" id="{E8AF6D6F-3F76-CB06-FBA2-FEBB3F9973A6}"/>
              </a:ext>
            </a:extLst>
          </p:cNvPr>
          <p:cNvSpPr txBox="1"/>
          <p:nvPr/>
        </p:nvSpPr>
        <p:spPr>
          <a:xfrm>
            <a:off x="934916" y="5845161"/>
            <a:ext cx="3150118" cy="338554"/>
          </a:xfrm>
          <a:prstGeom prst="rect">
            <a:avLst/>
          </a:prstGeom>
          <a:noFill/>
        </p:spPr>
        <p:txBody>
          <a:bodyPr wrap="square" rtlCol="0">
            <a:spAutoFit/>
          </a:bodyPr>
          <a:lstStyle/>
          <a:p>
            <a:r>
              <a:rPr lang="pl-PL" sz="1600">
                <a:solidFill>
                  <a:srgbClr val="22317F"/>
                </a:solidFill>
              </a:rPr>
              <a:t>stanowiska nierobotnicze 38%</a:t>
            </a:r>
          </a:p>
        </p:txBody>
      </p:sp>
      <p:sp>
        <p:nvSpPr>
          <p:cNvPr id="7" name="pole tekstowe 6">
            <a:extLst>
              <a:ext uri="{FF2B5EF4-FFF2-40B4-BE49-F238E27FC236}">
                <a16:creationId xmlns:a16="http://schemas.microsoft.com/office/drawing/2014/main" id="{FCD64174-5393-583F-49CA-210B5E772384}"/>
              </a:ext>
            </a:extLst>
          </p:cNvPr>
          <p:cNvSpPr txBox="1"/>
          <p:nvPr/>
        </p:nvSpPr>
        <p:spPr>
          <a:xfrm>
            <a:off x="8038220" y="3770074"/>
            <a:ext cx="671979" cy="307777"/>
          </a:xfrm>
          <a:prstGeom prst="rect">
            <a:avLst/>
          </a:prstGeom>
          <a:noFill/>
        </p:spPr>
        <p:txBody>
          <a:bodyPr wrap="none" rtlCol="0">
            <a:spAutoFit/>
          </a:bodyPr>
          <a:lstStyle/>
          <a:p>
            <a:r>
              <a:rPr lang="pl-PL" sz="1400">
                <a:solidFill>
                  <a:schemeClr val="bg1"/>
                </a:solidFill>
              </a:rPr>
              <a:t>15,5%</a:t>
            </a:r>
          </a:p>
        </p:txBody>
      </p:sp>
      <p:sp>
        <p:nvSpPr>
          <p:cNvPr id="21" name="pole tekstowe 20">
            <a:extLst>
              <a:ext uri="{FF2B5EF4-FFF2-40B4-BE49-F238E27FC236}">
                <a16:creationId xmlns:a16="http://schemas.microsoft.com/office/drawing/2014/main" id="{49166707-49AF-FCC8-F021-7B5592A3B2AB}"/>
              </a:ext>
            </a:extLst>
          </p:cNvPr>
          <p:cNvSpPr txBox="1"/>
          <p:nvPr/>
        </p:nvSpPr>
        <p:spPr>
          <a:xfrm>
            <a:off x="6922955" y="3770721"/>
            <a:ext cx="671979" cy="307777"/>
          </a:xfrm>
          <a:prstGeom prst="rect">
            <a:avLst/>
          </a:prstGeom>
          <a:noFill/>
        </p:spPr>
        <p:txBody>
          <a:bodyPr wrap="none" rtlCol="0">
            <a:spAutoFit/>
          </a:bodyPr>
          <a:lstStyle/>
          <a:p>
            <a:r>
              <a:rPr lang="pl-PL" sz="1400">
                <a:solidFill>
                  <a:schemeClr val="bg1"/>
                </a:solidFill>
              </a:rPr>
              <a:t>84,5%</a:t>
            </a:r>
          </a:p>
        </p:txBody>
      </p:sp>
      <p:pic>
        <p:nvPicPr>
          <p:cNvPr id="23" name="Grafika 22" descr="Pracownik biurowy z wypełnieniem pełnym">
            <a:extLst>
              <a:ext uri="{FF2B5EF4-FFF2-40B4-BE49-F238E27FC236}">
                <a16:creationId xmlns:a16="http://schemas.microsoft.com/office/drawing/2014/main" id="{24F5139B-E249-FBA4-5C25-CDFBCDCE0BB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4654" y="5808941"/>
            <a:ext cx="460262" cy="460262"/>
          </a:xfrm>
          <a:prstGeom prst="rect">
            <a:avLst/>
          </a:prstGeom>
        </p:spPr>
      </p:pic>
      <p:pic>
        <p:nvPicPr>
          <p:cNvPr id="25" name="Grafika 24" descr="Pracownik budowlany z wypełnieniem pełnym">
            <a:extLst>
              <a:ext uri="{FF2B5EF4-FFF2-40B4-BE49-F238E27FC236}">
                <a16:creationId xmlns:a16="http://schemas.microsoft.com/office/drawing/2014/main" id="{903E0DCD-8D76-D565-E565-44A2CCADFCC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74655" y="5316804"/>
            <a:ext cx="460262" cy="460262"/>
          </a:xfrm>
          <a:prstGeom prst="rect">
            <a:avLst/>
          </a:prstGeom>
        </p:spPr>
      </p:pic>
      <p:pic>
        <p:nvPicPr>
          <p:cNvPr id="24" name="Obraz 23" descr="Obraz zawierający Czcionka, tekst, Grafika, projekt graficzny&#10;&#10;Zawartość wygenerowana przez sztuczną inteligencję może być niepoprawna.">
            <a:extLst>
              <a:ext uri="{FF2B5EF4-FFF2-40B4-BE49-F238E27FC236}">
                <a16:creationId xmlns:a16="http://schemas.microsoft.com/office/drawing/2014/main" id="{6999EC1D-9E03-160D-5CEE-46B4E28083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62018" y="6417358"/>
            <a:ext cx="1040824" cy="314910"/>
          </a:xfrm>
          <a:prstGeom prst="rect">
            <a:avLst/>
          </a:prstGeom>
        </p:spPr>
      </p:pic>
      <p:pic>
        <p:nvPicPr>
          <p:cNvPr id="33" name="Obraz 32" descr="Obraz zawierający tekst, Czcionka, zrzut ekranu, Grafika&#10;&#10;Zawartość wygenerowana przez sztuczną inteligencję może być niepoprawna.">
            <a:extLst>
              <a:ext uri="{FF2B5EF4-FFF2-40B4-BE49-F238E27FC236}">
                <a16:creationId xmlns:a16="http://schemas.microsoft.com/office/drawing/2014/main" id="{34E87C26-4B5E-E84A-46B0-92BDB14FB7F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80482" y="6344848"/>
            <a:ext cx="1115948" cy="432000"/>
          </a:xfrm>
          <a:prstGeom prst="rect">
            <a:avLst/>
          </a:prstGeom>
        </p:spPr>
      </p:pic>
    </p:spTree>
    <p:extLst>
      <p:ext uri="{BB962C8B-B14F-4D97-AF65-F5344CB8AC3E}">
        <p14:creationId xmlns:p14="http://schemas.microsoft.com/office/powerpoint/2010/main" val="240084432"/>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ubrania, osoba, niebo, Ludzka twarz&#10;&#10;Zawartość wygenerowana przez sztuczną inteligencję może być niepoprawna.">
            <a:extLst>
              <a:ext uri="{FF2B5EF4-FFF2-40B4-BE49-F238E27FC236}">
                <a16:creationId xmlns:a16="http://schemas.microsoft.com/office/drawing/2014/main" id="{C65F6D8C-CC76-9E08-3B28-5CBF57F2C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30"/>
            <a:ext cx="9906000" cy="6876330"/>
          </a:xfrm>
          <a:prstGeom prst="rect">
            <a:avLst/>
          </a:prstGeom>
        </p:spPr>
      </p:pic>
      <p:sp>
        <p:nvSpPr>
          <p:cNvPr id="9" name="Prostokąt 8">
            <a:extLst>
              <a:ext uri="{FF2B5EF4-FFF2-40B4-BE49-F238E27FC236}">
                <a16:creationId xmlns:a16="http://schemas.microsoft.com/office/drawing/2014/main" id="{969FCC87-475C-B01A-E679-ED1089A3ABB3}"/>
              </a:ext>
            </a:extLst>
          </p:cNvPr>
          <p:cNvSpPr/>
          <p:nvPr/>
        </p:nvSpPr>
        <p:spPr>
          <a:xfrm flipV="1">
            <a:off x="0" y="-18330"/>
            <a:ext cx="9906000" cy="6856476"/>
          </a:xfrm>
          <a:prstGeom prst="rect">
            <a:avLst/>
          </a:prstGeom>
          <a:gradFill flip="none" rotWithShape="1">
            <a:gsLst>
              <a:gs pos="28000">
                <a:srgbClr val="202D82">
                  <a:alpha val="57000"/>
                </a:srgbClr>
              </a:gs>
              <a:gs pos="16000">
                <a:srgbClr val="17215F">
                  <a:alpha val="83000"/>
                </a:srgbClr>
              </a:gs>
              <a:gs pos="58000">
                <a:schemeClr val="accent4">
                  <a:lumMod val="97000"/>
                  <a:lumOff val="3000"/>
                  <a:alpha val="26000"/>
                </a:schemeClr>
              </a:gs>
              <a:gs pos="81000">
                <a:schemeClr val="accent4">
                  <a:lumMod val="60000"/>
                  <a:lumOff val="40000"/>
                  <a:alpha val="0"/>
                </a:schemeClr>
              </a:gs>
            </a:gsLst>
            <a:lin ang="16200000" scaled="1"/>
            <a:tileRect/>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GB" sz="1400">
              <a:solidFill>
                <a:schemeClr val="tx1">
                  <a:lumMod val="100000"/>
                </a:schemeClr>
              </a:solidFill>
              <a:latin typeface="Century Gothic" panose="020B0502020202020204" pitchFamily="34" charset="0"/>
            </a:endParaRPr>
          </a:p>
        </p:txBody>
      </p:sp>
      <p:sp>
        <p:nvSpPr>
          <p:cNvPr id="2" name="Title 12">
            <a:extLst>
              <a:ext uri="{FF2B5EF4-FFF2-40B4-BE49-F238E27FC236}">
                <a16:creationId xmlns:a16="http://schemas.microsoft.com/office/drawing/2014/main" id="{64F57D28-BC8E-7CD7-1855-45A2304C958F}"/>
              </a:ext>
            </a:extLst>
          </p:cNvPr>
          <p:cNvSpPr txBox="1">
            <a:spLocks/>
          </p:cNvSpPr>
          <p:nvPr/>
        </p:nvSpPr>
        <p:spPr>
          <a:xfrm>
            <a:off x="0" y="2358128"/>
            <a:ext cx="9906000" cy="604148"/>
          </a:xfrm>
          <a:prstGeom prst="rect">
            <a:avLst/>
          </a:prstGeom>
        </p:spPr>
        <p:txBody>
          <a:bodyPr/>
          <a:lstStyle>
            <a:lvl1pPr algn="l" defTabSz="914400" rtl="0" eaLnBrk="1" latinLnBrk="0" hangingPunct="1">
              <a:spcBef>
                <a:spcPct val="0"/>
              </a:spcBef>
              <a:buNone/>
              <a:defRPr sz="2400" b="1" kern="1200">
                <a:solidFill>
                  <a:srgbClr val="FFFFFF"/>
                </a:solidFill>
                <a:latin typeface="+mj-lt"/>
                <a:ea typeface="+mj-ea"/>
                <a:cs typeface="+mj-cs"/>
              </a:defRPr>
            </a:lvl1pPr>
          </a:lstStyle>
          <a:p>
            <a:pPr lvl="0" algn="ctr">
              <a:defRPr/>
            </a:pPr>
            <a:r>
              <a:rPr lang="pl-PL" sz="3200">
                <a:solidFill>
                  <a:schemeClr val="bg1"/>
                </a:solidFill>
                <a:effectLst>
                  <a:outerShdw blurRad="38100" dist="38100" dir="2700000" algn="tl">
                    <a:srgbClr val="000000">
                      <a:alpha val="43137"/>
                    </a:srgbClr>
                  </a:outerShdw>
                </a:effectLst>
                <a:latin typeface="Century Gothic" panose="020F0302020204030204"/>
              </a:rPr>
              <a:t>Segmenty działalności i wybrane </a:t>
            </a:r>
            <a:br>
              <a:rPr lang="pl-PL" sz="3200">
                <a:solidFill>
                  <a:schemeClr val="bg1"/>
                </a:solidFill>
                <a:effectLst>
                  <a:outerShdw blurRad="38100" dist="38100" dir="2700000" algn="tl">
                    <a:srgbClr val="000000">
                      <a:alpha val="43137"/>
                    </a:srgbClr>
                  </a:outerShdw>
                </a:effectLst>
                <a:latin typeface="Century Gothic" panose="020F0302020204030204"/>
              </a:rPr>
            </a:br>
            <a:r>
              <a:rPr lang="pl-PL" sz="3200">
                <a:solidFill>
                  <a:schemeClr val="bg1"/>
                </a:solidFill>
                <a:effectLst>
                  <a:outerShdw blurRad="38100" dist="38100" dir="2700000" algn="tl">
                    <a:srgbClr val="000000">
                      <a:alpha val="43137"/>
                    </a:srgbClr>
                  </a:outerShdw>
                </a:effectLst>
                <a:latin typeface="Century Gothic" panose="020F0302020204030204"/>
              </a:rPr>
              <a:t>aktualnie </a:t>
            </a:r>
            <a:r>
              <a:rPr kumimoji="0" lang="pl-PL"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entury Gothic" panose="020F0302020204030204"/>
                <a:ea typeface="+mj-ea"/>
                <a:cs typeface="+mj-cs"/>
              </a:rPr>
              <a:t>realizowane projekty</a:t>
            </a:r>
            <a:endParaRPr kumimoji="0" lang="en-US" sz="32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Century Gothic" panose="020F0302020204030204"/>
              <a:ea typeface="+mj-ea"/>
              <a:cs typeface="+mj-cs"/>
            </a:endParaRPr>
          </a:p>
        </p:txBody>
      </p:sp>
      <p:pic>
        <p:nvPicPr>
          <p:cNvPr id="8" name="Obraz 7" descr="Obraz zawierający Czcionka, tekst, Grafika, logo&#10;&#10;Zawartość wygenerowana przez sztuczną inteligencję może być niepoprawna.">
            <a:extLst>
              <a:ext uri="{FF2B5EF4-FFF2-40B4-BE49-F238E27FC236}">
                <a16:creationId xmlns:a16="http://schemas.microsoft.com/office/drawing/2014/main" id="{1F556345-30A0-ACEE-E6E7-8B6F2B6BC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49" y="407515"/>
            <a:ext cx="2598313" cy="684000"/>
          </a:xfrm>
          <a:prstGeom prst="rect">
            <a:avLst/>
          </a:prstGeom>
        </p:spPr>
      </p:pic>
      <p:sp>
        <p:nvSpPr>
          <p:cNvPr id="10" name="Symbol zastępczy numeru slajdu 1">
            <a:extLst>
              <a:ext uri="{FF2B5EF4-FFF2-40B4-BE49-F238E27FC236}">
                <a16:creationId xmlns:a16="http://schemas.microsoft.com/office/drawing/2014/main" id="{66841700-F67D-3FFF-0CAC-BCBD97084B5C}"/>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11</a:t>
            </a:fld>
            <a:endParaRPr lang="pl-PL"/>
          </a:p>
        </p:txBody>
      </p:sp>
    </p:spTree>
    <p:extLst>
      <p:ext uri="{BB962C8B-B14F-4D97-AF65-F5344CB8AC3E}">
        <p14:creationId xmlns:p14="http://schemas.microsoft.com/office/powerpoint/2010/main" val="225710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Obraz 31">
            <a:extLst>
              <a:ext uri="{FF2B5EF4-FFF2-40B4-BE49-F238E27FC236}">
                <a16:creationId xmlns:a16="http://schemas.microsoft.com/office/drawing/2014/main" id="{C837D99C-790C-9C81-7C6B-3E748B4EA20D}"/>
              </a:ext>
            </a:extLst>
          </p:cNvPr>
          <p:cNvPicPr preferRelativeResize="0">
            <a:picLocks/>
          </p:cNvPicPr>
          <p:nvPr/>
        </p:nvPicPr>
        <p:blipFill rotWithShape="1">
          <a:blip r:embed="rId3"/>
          <a:srcRect l="14646" r="6846"/>
          <a:stretch/>
        </p:blipFill>
        <p:spPr>
          <a:xfrm>
            <a:off x="6677025" y="4698000"/>
            <a:ext cx="3240000" cy="2160000"/>
          </a:xfrm>
          <a:prstGeom prst="rect">
            <a:avLst/>
          </a:prstGeom>
        </p:spPr>
      </p:pic>
      <p:sp>
        <p:nvSpPr>
          <p:cNvPr id="4" name="Rectangle 13">
            <a:extLst>
              <a:ext uri="{FF2B5EF4-FFF2-40B4-BE49-F238E27FC236}">
                <a16:creationId xmlns:a16="http://schemas.microsoft.com/office/drawing/2014/main" id="{D1952F2C-DE06-F778-CFDC-B4EB7D2F5CB9}"/>
              </a:ext>
            </a:extLst>
          </p:cNvPr>
          <p:cNvSpPr/>
          <p:nvPr/>
        </p:nvSpPr>
        <p:spPr>
          <a:xfrm>
            <a:off x="0" y="0"/>
            <a:ext cx="5940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14">
            <a:extLst>
              <a:ext uri="{FF2B5EF4-FFF2-40B4-BE49-F238E27FC236}">
                <a16:creationId xmlns:a16="http://schemas.microsoft.com/office/drawing/2014/main" id="{4B9148D2-006C-890C-516C-EC536E0A6E65}"/>
              </a:ext>
            </a:extLst>
          </p:cNvPr>
          <p:cNvSpPr txBox="1"/>
          <p:nvPr/>
        </p:nvSpPr>
        <p:spPr>
          <a:xfrm>
            <a:off x="742427" y="4476640"/>
            <a:ext cx="2592444" cy="986360"/>
          </a:xfrm>
          <a:prstGeom prst="rect">
            <a:avLst/>
          </a:prstGeom>
          <a:noFill/>
        </p:spPr>
        <p:txBody>
          <a:bodyPr wrap="square">
            <a:spAutoFit/>
          </a:bodyPr>
          <a:lstStyle/>
          <a:p>
            <a:pPr>
              <a:lnSpc>
                <a:spcPct val="150000"/>
              </a:lnSpc>
            </a:pPr>
            <a:r>
              <a:rPr lang="pl-PL" sz="1000" i="1">
                <a:solidFill>
                  <a:srgbClr val="001871"/>
                </a:solidFill>
                <a:effectLst/>
                <a:ea typeface="Roboto" panose="02000000000000000000" pitchFamily="2" charset="0"/>
              </a:rPr>
              <a:t>doświadczona kadra pracowników, która od wielu lat realizuje szereg ważnych inwestycji energetycznych </a:t>
            </a:r>
            <a:br>
              <a:rPr lang="pl-PL" sz="1000" i="1">
                <a:solidFill>
                  <a:srgbClr val="001871"/>
                </a:solidFill>
                <a:effectLst/>
                <a:ea typeface="Roboto" panose="02000000000000000000" pitchFamily="2" charset="0"/>
              </a:rPr>
            </a:br>
            <a:r>
              <a:rPr lang="pl-PL" sz="1000" i="1">
                <a:solidFill>
                  <a:srgbClr val="001871"/>
                </a:solidFill>
                <a:effectLst/>
                <a:ea typeface="Roboto" panose="02000000000000000000" pitchFamily="2" charset="0"/>
              </a:rPr>
              <a:t>w kraju i za granicą.</a:t>
            </a:r>
            <a:endParaRPr lang="en-ID" sz="1000" i="1">
              <a:solidFill>
                <a:srgbClr val="001871"/>
              </a:solidFill>
              <a:ea typeface="Roboto" panose="02000000000000000000" pitchFamily="2" charset="0"/>
            </a:endParaRPr>
          </a:p>
        </p:txBody>
      </p:sp>
      <p:sp>
        <p:nvSpPr>
          <p:cNvPr id="6" name="TextBox 15">
            <a:extLst>
              <a:ext uri="{FF2B5EF4-FFF2-40B4-BE49-F238E27FC236}">
                <a16:creationId xmlns:a16="http://schemas.microsoft.com/office/drawing/2014/main" id="{D83B0461-D3D7-4858-DB0A-D40EBF5F9C22}"/>
              </a:ext>
            </a:extLst>
          </p:cNvPr>
          <p:cNvSpPr txBox="1"/>
          <p:nvPr/>
        </p:nvSpPr>
        <p:spPr>
          <a:xfrm>
            <a:off x="742426" y="3020665"/>
            <a:ext cx="2562835" cy="1077218"/>
          </a:xfrm>
          <a:prstGeom prst="rect">
            <a:avLst/>
          </a:prstGeom>
          <a:noFill/>
        </p:spPr>
        <p:txBody>
          <a:bodyPr wrap="square">
            <a:spAutoFit/>
          </a:bodyPr>
          <a:lstStyle/>
          <a:p>
            <a:r>
              <a:rPr lang="pl-PL" sz="1600">
                <a:solidFill>
                  <a:srgbClr val="001871"/>
                </a:solidFill>
                <a:ea typeface="Open Sans" panose="020B0606030504020204" pitchFamily="34" charset="0"/>
                <a:cs typeface="Open Sans" panose="020B0606030504020204" pitchFamily="34" charset="0"/>
              </a:rPr>
              <a:t>DOŚWIADCZENIE</a:t>
            </a:r>
          </a:p>
          <a:p>
            <a:r>
              <a:rPr lang="pl-PL" sz="1600">
                <a:solidFill>
                  <a:srgbClr val="001871"/>
                </a:solidFill>
                <a:ea typeface="Open Sans" panose="020B0606030504020204" pitchFamily="34" charset="0"/>
                <a:cs typeface="Open Sans" panose="020B0606030504020204" pitchFamily="34" charset="0"/>
              </a:rPr>
              <a:t>PROFESJONALIZM</a:t>
            </a:r>
            <a:r>
              <a:rPr lang="id-ID" sz="1600">
                <a:solidFill>
                  <a:srgbClr val="001871"/>
                </a:solidFill>
                <a:ea typeface="Open Sans" panose="020B0606030504020204" pitchFamily="34" charset="0"/>
                <a:cs typeface="Open Sans" panose="020B0606030504020204" pitchFamily="34" charset="0"/>
              </a:rPr>
              <a:t> </a:t>
            </a:r>
            <a:r>
              <a:rPr lang="pl-PL" sz="1600">
                <a:solidFill>
                  <a:srgbClr val="001871"/>
                </a:solidFill>
                <a:ea typeface="Open Sans" panose="020B0606030504020204" pitchFamily="34" charset="0"/>
                <a:cs typeface="Open Sans" panose="020B0606030504020204" pitchFamily="34" charset="0"/>
              </a:rPr>
              <a:t>KOMPLEKSOWE ROZWIĄZANIA </a:t>
            </a:r>
            <a:endParaRPr lang="en-ID" sz="1600">
              <a:solidFill>
                <a:srgbClr val="001871"/>
              </a:solidFill>
              <a:ea typeface="Open Sans" panose="020B0606030504020204" pitchFamily="34" charset="0"/>
              <a:cs typeface="Open Sans" panose="020B0606030504020204" pitchFamily="34" charset="0"/>
            </a:endParaRPr>
          </a:p>
        </p:txBody>
      </p:sp>
      <p:sp>
        <p:nvSpPr>
          <p:cNvPr id="7" name="TextBox 16">
            <a:extLst>
              <a:ext uri="{FF2B5EF4-FFF2-40B4-BE49-F238E27FC236}">
                <a16:creationId xmlns:a16="http://schemas.microsoft.com/office/drawing/2014/main" id="{323ED5F7-6F9C-7F70-D128-F43D1B6166FE}"/>
              </a:ext>
            </a:extLst>
          </p:cNvPr>
          <p:cNvSpPr txBox="1"/>
          <p:nvPr/>
        </p:nvSpPr>
        <p:spPr>
          <a:xfrm>
            <a:off x="742426" y="6189956"/>
            <a:ext cx="3456349" cy="338554"/>
          </a:xfrm>
          <a:prstGeom prst="rect">
            <a:avLst/>
          </a:prstGeom>
          <a:noFill/>
        </p:spPr>
        <p:txBody>
          <a:bodyPr wrap="square">
            <a:spAutoFit/>
          </a:bodyPr>
          <a:lstStyle/>
          <a:p>
            <a:r>
              <a:rPr lang="id-ID" sz="1600" b="1">
                <a:solidFill>
                  <a:srgbClr val="001871"/>
                </a:solidFill>
                <a:ea typeface="Open Sans" panose="020B0606030504020204" pitchFamily="34" charset="0"/>
                <a:cs typeface="Open Sans" panose="020B0606030504020204" pitchFamily="34" charset="0"/>
              </a:rPr>
              <a:t>WWW.POLIMEX-MOSTOSTAL.PL</a:t>
            </a:r>
          </a:p>
        </p:txBody>
      </p:sp>
      <p:pic>
        <p:nvPicPr>
          <p:cNvPr id="8" name="Graphic 18" descr="Badge New with solid fill">
            <a:extLst>
              <a:ext uri="{FF2B5EF4-FFF2-40B4-BE49-F238E27FC236}">
                <a16:creationId xmlns:a16="http://schemas.microsoft.com/office/drawing/2014/main" id="{7E7EE4BF-CF9F-A976-8085-AC7BD43CC5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439" y="1074725"/>
            <a:ext cx="638591" cy="638591"/>
          </a:xfrm>
          <a:prstGeom prst="rect">
            <a:avLst/>
          </a:prstGeom>
        </p:spPr>
      </p:pic>
      <p:sp>
        <p:nvSpPr>
          <p:cNvPr id="9" name="TextBox 19">
            <a:extLst>
              <a:ext uri="{FF2B5EF4-FFF2-40B4-BE49-F238E27FC236}">
                <a16:creationId xmlns:a16="http://schemas.microsoft.com/office/drawing/2014/main" id="{10E47CEF-A4E2-2C89-4887-7139EA3A947B}"/>
              </a:ext>
            </a:extLst>
          </p:cNvPr>
          <p:cNvSpPr txBox="1"/>
          <p:nvPr/>
        </p:nvSpPr>
        <p:spPr>
          <a:xfrm>
            <a:off x="4351244" y="1013627"/>
            <a:ext cx="1471019" cy="986360"/>
          </a:xfrm>
          <a:prstGeom prst="rect">
            <a:avLst/>
          </a:prstGeom>
          <a:noFill/>
        </p:spPr>
        <p:txBody>
          <a:bodyPr wrap="square">
            <a:spAutoFit/>
          </a:bodyPr>
          <a:lstStyle/>
          <a:p>
            <a:pPr>
              <a:lnSpc>
                <a:spcPct val="150000"/>
              </a:lnSpc>
            </a:pPr>
            <a:r>
              <a:rPr lang="pl-PL" sz="1000" i="0">
                <a:solidFill>
                  <a:srgbClr val="001871"/>
                </a:solidFill>
                <a:effectLst/>
              </a:rPr>
              <a:t>obiekty energetyczne </a:t>
            </a:r>
            <a:br>
              <a:rPr lang="pl-PL" sz="1000" i="0">
                <a:solidFill>
                  <a:srgbClr val="001871"/>
                </a:solidFill>
                <a:effectLst/>
              </a:rPr>
            </a:br>
            <a:r>
              <a:rPr lang="pl-PL" sz="1000" i="0">
                <a:solidFill>
                  <a:srgbClr val="001871"/>
                </a:solidFill>
                <a:effectLst/>
              </a:rPr>
              <a:t>w formule </a:t>
            </a:r>
            <a:br>
              <a:rPr lang="pl-PL" sz="1000" i="0">
                <a:solidFill>
                  <a:srgbClr val="001871"/>
                </a:solidFill>
                <a:effectLst/>
              </a:rPr>
            </a:br>
            <a:r>
              <a:rPr lang="pl-PL" sz="1000" i="0">
                <a:solidFill>
                  <a:srgbClr val="001871"/>
                </a:solidFill>
                <a:effectLst/>
              </a:rPr>
              <a:t>„pod klucz”</a:t>
            </a:r>
            <a:endParaRPr lang="en-ID" sz="1000">
              <a:solidFill>
                <a:srgbClr val="001871"/>
              </a:solidFill>
            </a:endParaRPr>
          </a:p>
        </p:txBody>
      </p:sp>
      <p:pic>
        <p:nvPicPr>
          <p:cNvPr id="10" name="Graphic 20" descr="Shuffle with solid fill">
            <a:extLst>
              <a:ext uri="{FF2B5EF4-FFF2-40B4-BE49-F238E27FC236}">
                <a16:creationId xmlns:a16="http://schemas.microsoft.com/office/drawing/2014/main" id="{BEA27B92-73D1-C2D8-1542-D6951C8C62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31871" y="2752803"/>
            <a:ext cx="638591" cy="638591"/>
          </a:xfrm>
          <a:prstGeom prst="rect">
            <a:avLst/>
          </a:prstGeom>
        </p:spPr>
      </p:pic>
      <p:sp>
        <p:nvSpPr>
          <p:cNvPr id="11" name="TextBox 21">
            <a:extLst>
              <a:ext uri="{FF2B5EF4-FFF2-40B4-BE49-F238E27FC236}">
                <a16:creationId xmlns:a16="http://schemas.microsoft.com/office/drawing/2014/main" id="{92F74A9E-20B6-37C9-7845-73BE88751DD8}"/>
              </a:ext>
            </a:extLst>
          </p:cNvPr>
          <p:cNvSpPr txBox="1"/>
          <p:nvPr/>
        </p:nvSpPr>
        <p:spPr>
          <a:xfrm>
            <a:off x="4351245" y="2744756"/>
            <a:ext cx="1471019" cy="524695"/>
          </a:xfrm>
          <a:prstGeom prst="rect">
            <a:avLst/>
          </a:prstGeom>
          <a:noFill/>
        </p:spPr>
        <p:txBody>
          <a:bodyPr wrap="square">
            <a:spAutoFit/>
          </a:bodyPr>
          <a:lstStyle/>
          <a:p>
            <a:pPr>
              <a:lnSpc>
                <a:spcPct val="150000"/>
              </a:lnSpc>
            </a:pPr>
            <a:r>
              <a:rPr lang="en-US" sz="1000" i="0">
                <a:solidFill>
                  <a:srgbClr val="001871"/>
                </a:solidFill>
                <a:effectLst/>
              </a:rPr>
              <a:t>prac</a:t>
            </a:r>
            <a:r>
              <a:rPr lang="pl-PL" sz="1000" i="0">
                <a:solidFill>
                  <a:srgbClr val="001871"/>
                </a:solidFill>
                <a:effectLst/>
              </a:rPr>
              <a:t>e</a:t>
            </a:r>
            <a:r>
              <a:rPr lang="en-US" sz="1000" i="0">
                <a:solidFill>
                  <a:srgbClr val="001871"/>
                </a:solidFill>
                <a:effectLst/>
              </a:rPr>
              <a:t> remontow</a:t>
            </a:r>
            <a:r>
              <a:rPr lang="pl-PL" sz="1000" i="0">
                <a:solidFill>
                  <a:srgbClr val="001871"/>
                </a:solidFill>
                <a:effectLst/>
              </a:rPr>
              <a:t>e</a:t>
            </a:r>
            <a:br>
              <a:rPr lang="pl-PL" sz="1000" i="0">
                <a:solidFill>
                  <a:srgbClr val="001871"/>
                </a:solidFill>
                <a:effectLst/>
              </a:rPr>
            </a:br>
            <a:r>
              <a:rPr lang="en-US" sz="1000" i="0">
                <a:solidFill>
                  <a:srgbClr val="001871"/>
                </a:solidFill>
                <a:effectLst/>
              </a:rPr>
              <a:t> i modernizacyjn</a:t>
            </a:r>
            <a:r>
              <a:rPr lang="pl-PL" sz="1000" i="0">
                <a:solidFill>
                  <a:srgbClr val="001871"/>
                </a:solidFill>
                <a:effectLst/>
              </a:rPr>
              <a:t>e</a:t>
            </a:r>
            <a:endParaRPr lang="en-ID" sz="1000">
              <a:solidFill>
                <a:srgbClr val="001871"/>
              </a:solidFill>
            </a:endParaRPr>
          </a:p>
        </p:txBody>
      </p:sp>
      <p:pic>
        <p:nvPicPr>
          <p:cNvPr id="12" name="Graphic 22" descr="Badge Tick1 with solid fill">
            <a:extLst>
              <a:ext uri="{FF2B5EF4-FFF2-40B4-BE49-F238E27FC236}">
                <a16:creationId xmlns:a16="http://schemas.microsoft.com/office/drawing/2014/main" id="{6A0670B3-0A0F-97DF-DA14-CB13FA96B0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439" y="4430881"/>
            <a:ext cx="638591" cy="638591"/>
          </a:xfrm>
          <a:prstGeom prst="rect">
            <a:avLst/>
          </a:prstGeom>
        </p:spPr>
      </p:pic>
      <p:sp>
        <p:nvSpPr>
          <p:cNvPr id="13" name="TextBox 23">
            <a:extLst>
              <a:ext uri="{FF2B5EF4-FFF2-40B4-BE49-F238E27FC236}">
                <a16:creationId xmlns:a16="http://schemas.microsoft.com/office/drawing/2014/main" id="{2B8D0C0B-CBED-7121-7454-87612197C9F1}"/>
              </a:ext>
            </a:extLst>
          </p:cNvPr>
          <p:cNvSpPr txBox="1"/>
          <p:nvPr/>
        </p:nvSpPr>
        <p:spPr>
          <a:xfrm>
            <a:off x="4351244" y="4444256"/>
            <a:ext cx="1471019" cy="293863"/>
          </a:xfrm>
          <a:prstGeom prst="rect">
            <a:avLst/>
          </a:prstGeom>
          <a:noFill/>
        </p:spPr>
        <p:txBody>
          <a:bodyPr wrap="square">
            <a:spAutoFit/>
          </a:bodyPr>
          <a:lstStyle/>
          <a:p>
            <a:pPr>
              <a:lnSpc>
                <a:spcPct val="150000"/>
              </a:lnSpc>
            </a:pPr>
            <a:r>
              <a:rPr lang="en-US" sz="1000" i="0" err="1">
                <a:solidFill>
                  <a:srgbClr val="001871"/>
                </a:solidFill>
                <a:effectLst/>
              </a:rPr>
              <a:t>serwis</a:t>
            </a:r>
            <a:r>
              <a:rPr lang="en-US" sz="1000" i="0">
                <a:solidFill>
                  <a:srgbClr val="001871"/>
                </a:solidFill>
                <a:effectLst/>
              </a:rPr>
              <a:t> </a:t>
            </a:r>
            <a:r>
              <a:rPr lang="en-US" sz="1000" i="0" err="1">
                <a:solidFill>
                  <a:srgbClr val="001871"/>
                </a:solidFill>
                <a:effectLst/>
              </a:rPr>
              <a:t>przemysłow</a:t>
            </a:r>
            <a:r>
              <a:rPr lang="pl-PL" sz="1000" i="0">
                <a:solidFill>
                  <a:srgbClr val="001871"/>
                </a:solidFill>
                <a:effectLst/>
              </a:rPr>
              <a:t>y</a:t>
            </a:r>
            <a:endParaRPr lang="en-ID" sz="1000">
              <a:solidFill>
                <a:srgbClr val="001871"/>
              </a:solidFill>
            </a:endParaRPr>
          </a:p>
        </p:txBody>
      </p:sp>
      <p:sp>
        <p:nvSpPr>
          <p:cNvPr id="16" name="TextBox 7">
            <a:extLst>
              <a:ext uri="{FF2B5EF4-FFF2-40B4-BE49-F238E27FC236}">
                <a16:creationId xmlns:a16="http://schemas.microsoft.com/office/drawing/2014/main" id="{F174F113-67A5-9D2E-0EE2-4047A698137D}"/>
              </a:ext>
            </a:extLst>
          </p:cNvPr>
          <p:cNvSpPr txBox="1"/>
          <p:nvPr/>
        </p:nvSpPr>
        <p:spPr>
          <a:xfrm>
            <a:off x="5886450" y="1583547"/>
            <a:ext cx="3923974" cy="769441"/>
          </a:xfrm>
          <a:prstGeom prst="rect">
            <a:avLst/>
          </a:prstGeom>
          <a:noFill/>
        </p:spPr>
        <p:txBody>
          <a:bodyPr wrap="square">
            <a:spAutoFit/>
          </a:bodyPr>
          <a:lstStyle/>
          <a:p>
            <a:pPr algn="r"/>
            <a:r>
              <a:rPr lang="pl-PL" sz="4400" b="1">
                <a:solidFill>
                  <a:srgbClr val="ED7D31"/>
                </a:solidFill>
                <a:latin typeface="Century Gothic" panose="020B0502020202020204" pitchFamily="34" charset="0"/>
                <a:ea typeface="Open Sans" panose="020B0606030504020204" pitchFamily="34" charset="0"/>
                <a:cs typeface="Open Sans" panose="020B0606030504020204" pitchFamily="34" charset="0"/>
              </a:rPr>
              <a:t>energetyka</a:t>
            </a:r>
            <a:endParaRPr lang="en-ID" sz="4400" b="1">
              <a:solidFill>
                <a:srgbClr val="ED7D3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7" name="TextBox 8">
            <a:extLst>
              <a:ext uri="{FF2B5EF4-FFF2-40B4-BE49-F238E27FC236}">
                <a16:creationId xmlns:a16="http://schemas.microsoft.com/office/drawing/2014/main" id="{6FE1F26D-E0A8-925E-DD60-D7460219D64E}"/>
              </a:ext>
            </a:extLst>
          </p:cNvPr>
          <p:cNvSpPr txBox="1"/>
          <p:nvPr/>
        </p:nvSpPr>
        <p:spPr>
          <a:xfrm>
            <a:off x="6130212" y="2398572"/>
            <a:ext cx="3680211" cy="1909690"/>
          </a:xfrm>
          <a:prstGeom prst="rect">
            <a:avLst/>
          </a:prstGeom>
          <a:noFill/>
        </p:spPr>
        <p:txBody>
          <a:bodyPr wrap="square">
            <a:spAutoFit/>
          </a:bodyPr>
          <a:lstStyle/>
          <a:p>
            <a:pPr algn="r">
              <a:lnSpc>
                <a:spcPct val="150000"/>
              </a:lnSpc>
            </a:pPr>
            <a:r>
              <a:rPr lang="pl-PL" sz="1000" i="0">
                <a:solidFill>
                  <a:srgbClr val="001871"/>
                </a:solidFill>
                <a:effectLst/>
                <a:latin typeface="Century Gothic" panose="020B0502020202020204" pitchFamily="34" charset="0"/>
              </a:rPr>
              <a:t>oferujemy w Polsce i na terenie Unii Europejskiej, </a:t>
            </a:r>
            <a:br>
              <a:rPr lang="pl-PL" sz="1000" i="0">
                <a:solidFill>
                  <a:srgbClr val="001871"/>
                </a:solidFill>
                <a:effectLst/>
                <a:latin typeface="Century Gothic" panose="020B0502020202020204" pitchFamily="34" charset="0"/>
              </a:rPr>
            </a:br>
            <a:r>
              <a:rPr lang="pl-PL" sz="1000" b="1" i="0">
                <a:solidFill>
                  <a:srgbClr val="001871"/>
                </a:solidFill>
                <a:effectLst/>
                <a:latin typeface="Century Gothic" panose="020B0502020202020204" pitchFamily="34" charset="0"/>
              </a:rPr>
              <a:t>obiekty energetyczne w formule „pod klucz” </a:t>
            </a:r>
            <a:br>
              <a:rPr lang="pl-PL" sz="1000" b="1"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zapewniając kompleksowy wachlarz usług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począwszy od projektowania, kompletacji dostaw,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robót budowlano-montażowych, uruchomienia, przeprowadzenia wszystkich niezbędnych prób i testów a następnie serwisowanie przekazanych obiektów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w okresie gwarancyjnym i pogwarancyjnym.</a:t>
            </a:r>
            <a:r>
              <a:rPr lang="en-US" sz="1000" i="0">
                <a:solidFill>
                  <a:srgbClr val="001871"/>
                </a:solidFill>
                <a:effectLst/>
                <a:latin typeface="Century Gothic" panose="020B0502020202020204" pitchFamily="34" charset="0"/>
              </a:rPr>
              <a:t> </a:t>
            </a:r>
            <a:endParaRPr lang="en-ID" sz="1000">
              <a:solidFill>
                <a:srgbClr val="001871"/>
              </a:solidFill>
              <a:latin typeface="Century Gothic" panose="020B0502020202020204" pitchFamily="34" charset="0"/>
            </a:endParaRPr>
          </a:p>
        </p:txBody>
      </p:sp>
      <p:pic>
        <p:nvPicPr>
          <p:cNvPr id="34" name="Obraz 33" descr="Obraz zawierający niebo, na wolnym powietrzu, Fotografia lotnicza, budynek&#10;&#10;Opis wygenerowany automatycznie">
            <a:extLst>
              <a:ext uri="{FF2B5EF4-FFF2-40B4-BE49-F238E27FC236}">
                <a16:creationId xmlns:a16="http://schemas.microsoft.com/office/drawing/2014/main" id="{72CDA86F-69D7-47EA-C8E8-EEC619EF24AE}"/>
              </a:ext>
            </a:extLst>
          </p:cNvPr>
          <p:cNvPicPr preferRelativeResize="0">
            <a:picLocks/>
          </p:cNvPicPr>
          <p:nvPr/>
        </p:nvPicPr>
        <p:blipFill rotWithShape="1">
          <a:blip r:embed="rId10" cstate="print">
            <a:extLst>
              <a:ext uri="{28A0092B-C50C-407E-A947-70E740481C1C}">
                <a14:useLocalDpi xmlns:a14="http://schemas.microsoft.com/office/drawing/2010/main" val="0"/>
              </a:ext>
            </a:extLst>
          </a:blip>
          <a:srcRect l="11171"/>
          <a:stretch/>
        </p:blipFill>
        <p:spPr>
          <a:xfrm>
            <a:off x="0" y="0"/>
            <a:ext cx="3240000" cy="2160000"/>
          </a:xfrm>
          <a:prstGeom prst="rect">
            <a:avLst/>
          </a:prstGeom>
        </p:spPr>
      </p:pic>
    </p:spTree>
    <p:extLst>
      <p:ext uri="{BB962C8B-B14F-4D97-AF65-F5344CB8AC3E}">
        <p14:creationId xmlns:p14="http://schemas.microsoft.com/office/powerpoint/2010/main" val="1038726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descr="Obraz zawierający niebo, na wolnym powietrzu, chmura, Fotografia lotnicza&#10;&#10;Zawartość wygenerowana przez sztuczną inteligencję może być niepoprawna.">
            <a:extLst>
              <a:ext uri="{FF2B5EF4-FFF2-40B4-BE49-F238E27FC236}">
                <a16:creationId xmlns:a16="http://schemas.microsoft.com/office/drawing/2014/main" id="{9A1BF7AB-15F4-8F39-53F8-2A4E4D21005A}"/>
              </a:ext>
            </a:extLst>
          </p:cNvPr>
          <p:cNvPicPr>
            <a:picLocks noChangeAspect="1"/>
          </p:cNvPicPr>
          <p:nvPr/>
        </p:nvPicPr>
        <p:blipFill>
          <a:blip r:embed="rId2">
            <a:extLst>
              <a:ext uri="{28A0092B-C50C-407E-A947-70E740481C1C}">
                <a14:useLocalDpi xmlns:a14="http://schemas.microsoft.com/office/drawing/2010/main" val="0"/>
              </a:ext>
            </a:extLst>
          </a:blip>
          <a:srcRect t="5390" b="26634"/>
          <a:stretch/>
        </p:blipFill>
        <p:spPr>
          <a:xfrm>
            <a:off x="523453" y="3057807"/>
            <a:ext cx="3490303" cy="1779440"/>
          </a:xfrm>
          <a:prstGeom prst="rect">
            <a:avLst/>
          </a:prstGeom>
        </p:spPr>
      </p:pic>
      <p:pic>
        <p:nvPicPr>
          <p:cNvPr id="1026" name="Picture 2">
            <a:extLst>
              <a:ext uri="{FF2B5EF4-FFF2-40B4-BE49-F238E27FC236}">
                <a16:creationId xmlns:a16="http://schemas.microsoft.com/office/drawing/2014/main" id="{2EEC8B31-9582-7A16-85DE-26618B0A47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35" r="28075" b="3434"/>
          <a:stretch/>
        </p:blipFill>
        <p:spPr bwMode="auto">
          <a:xfrm>
            <a:off x="539997" y="1260001"/>
            <a:ext cx="3474525" cy="177944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6C89ABA-C208-2D09-AA85-0CD0C82733F2}"/>
              </a:ext>
            </a:extLst>
          </p:cNvPr>
          <p:cNvSpPr txBox="1">
            <a:spLocks/>
          </p:cNvSpPr>
          <p:nvPr/>
        </p:nvSpPr>
        <p:spPr>
          <a:xfrm>
            <a:off x="540000" y="360000"/>
            <a:ext cx="6045634" cy="720000"/>
          </a:xfrm>
          <a:prstGeom prst="rect">
            <a:avLst/>
          </a:prstGeom>
        </p:spPr>
        <p:txBody>
          <a:bodyPr vert="horz" lIns="90000" tIns="90000" rIns="90000" bIns="90000"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sz="1300">
                <a:solidFill>
                  <a:srgbClr val="001871"/>
                </a:solidFill>
              </a:rPr>
              <a:t>Projekty strategiczne w trakcie realizacji:</a:t>
            </a:r>
          </a:p>
          <a:p>
            <a:r>
              <a:rPr lang="pl-PL" sz="1800">
                <a:solidFill>
                  <a:srgbClr val="001871"/>
                </a:solidFill>
              </a:rPr>
              <a:t>Gdańsk, Rybnik, Choczewo</a:t>
            </a:r>
          </a:p>
        </p:txBody>
      </p:sp>
      <p:sp>
        <p:nvSpPr>
          <p:cNvPr id="4" name="Symbol zastępczy numeru slajdu 1">
            <a:extLst>
              <a:ext uri="{FF2B5EF4-FFF2-40B4-BE49-F238E27FC236}">
                <a16:creationId xmlns:a16="http://schemas.microsoft.com/office/drawing/2014/main" id="{E71D7FD7-9AF8-CADC-2633-41D1443D401B}"/>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13</a:t>
            </a:fld>
            <a:endParaRPr lang="pl-PL"/>
          </a:p>
        </p:txBody>
      </p:sp>
      <p:sp>
        <p:nvSpPr>
          <p:cNvPr id="9" name="Prostokąt 8">
            <a:extLst>
              <a:ext uri="{FF2B5EF4-FFF2-40B4-BE49-F238E27FC236}">
                <a16:creationId xmlns:a16="http://schemas.microsoft.com/office/drawing/2014/main" id="{85D8FD83-E37F-36A1-8F2F-D7184DBC689F}"/>
              </a:ext>
            </a:extLst>
          </p:cNvPr>
          <p:cNvSpPr/>
          <p:nvPr/>
        </p:nvSpPr>
        <p:spPr>
          <a:xfrm>
            <a:off x="5166423" y="1366798"/>
            <a:ext cx="4145931" cy="892552"/>
          </a:xfrm>
          <a:prstGeom prst="rect">
            <a:avLst/>
          </a:prstGeom>
        </p:spPr>
        <p:txBody>
          <a:bodyPr wrap="square">
            <a:spAutoFit/>
          </a:bodyPr>
          <a:lstStyle/>
          <a:p>
            <a:pPr algn="ctr"/>
            <a:r>
              <a:rPr lang="pl-PL" sz="1400" spc="-28">
                <a:solidFill>
                  <a:srgbClr val="1F2970"/>
                </a:solidFill>
                <a:latin typeface="Century Gothic" panose="020B0502020202020204" pitchFamily="34" charset="0"/>
              </a:rPr>
              <a:t>Blok gazowo-parowy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dla CCGT Gdańsk – spółki z Grupy Energa</a:t>
            </a:r>
          </a:p>
          <a:p>
            <a:pPr algn="ctr"/>
            <a:r>
              <a:rPr lang="pl-PL" sz="1200" b="1">
                <a:solidFill>
                  <a:srgbClr val="1F2970"/>
                </a:solidFill>
                <a:latin typeface="Century Gothic" pitchFamily="34" charset="0"/>
                <a:cs typeface="Arial"/>
              </a:rPr>
              <a:t>Wartość kontraktu przypadająca na GK PxM:</a:t>
            </a:r>
            <a:br>
              <a:rPr lang="pl-PL" sz="1200" b="1">
                <a:solidFill>
                  <a:srgbClr val="1F2970"/>
                </a:solidFill>
                <a:latin typeface="Century Gothic" pitchFamily="34" charset="0"/>
                <a:cs typeface="Arial"/>
              </a:rPr>
            </a:br>
            <a:r>
              <a:rPr lang="pl-PL" sz="1200" b="1">
                <a:solidFill>
                  <a:srgbClr val="1F2970"/>
                </a:solidFill>
                <a:latin typeface="Century Gothic" pitchFamily="34" charset="0"/>
                <a:cs typeface="Arial"/>
              </a:rPr>
              <a:t>1,67 mld PLN netto.</a:t>
            </a:r>
            <a:endParaRPr lang="pl-PL" sz="1200" spc="-28">
              <a:solidFill>
                <a:srgbClr val="1F2970"/>
              </a:solidFill>
              <a:latin typeface="Century Gothic" panose="020B0502020202020204" pitchFamily="34" charset="0"/>
            </a:endParaRPr>
          </a:p>
        </p:txBody>
      </p:sp>
      <p:grpSp>
        <p:nvGrpSpPr>
          <p:cNvPr id="10" name="Grupa 9">
            <a:extLst>
              <a:ext uri="{FF2B5EF4-FFF2-40B4-BE49-F238E27FC236}">
                <a16:creationId xmlns:a16="http://schemas.microsoft.com/office/drawing/2014/main" id="{9529E466-DB00-B1F5-863E-25313B62EDBA}"/>
              </a:ext>
            </a:extLst>
          </p:cNvPr>
          <p:cNvGrpSpPr/>
          <p:nvPr/>
        </p:nvGrpSpPr>
        <p:grpSpPr>
          <a:xfrm>
            <a:off x="532689" y="1366798"/>
            <a:ext cx="1058400" cy="403997"/>
            <a:chOff x="540000" y="1865862"/>
            <a:chExt cx="1058400" cy="403997"/>
          </a:xfrm>
        </p:grpSpPr>
        <p:sp>
          <p:nvSpPr>
            <p:cNvPr id="16" name="Prostokąt 15">
              <a:extLst>
                <a:ext uri="{FF2B5EF4-FFF2-40B4-BE49-F238E27FC236}">
                  <a16:creationId xmlns:a16="http://schemas.microsoft.com/office/drawing/2014/main" id="{1686B068-9715-C9DE-9484-96E53C2BF725}"/>
                </a:ext>
              </a:extLst>
            </p:cNvPr>
            <p:cNvSpPr/>
            <p:nvPr/>
          </p:nvSpPr>
          <p:spPr>
            <a:xfrm>
              <a:off x="540000" y="1872000"/>
              <a:ext cx="1058400" cy="397859"/>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17" name="pole tekstowe 16">
              <a:extLst>
                <a:ext uri="{FF2B5EF4-FFF2-40B4-BE49-F238E27FC236}">
                  <a16:creationId xmlns:a16="http://schemas.microsoft.com/office/drawing/2014/main" id="{83B4D5D7-B8BA-5309-D7F3-39246E633D85}"/>
                </a:ext>
              </a:extLst>
            </p:cNvPr>
            <p:cNvSpPr txBox="1"/>
            <p:nvPr/>
          </p:nvSpPr>
          <p:spPr>
            <a:xfrm>
              <a:off x="603621" y="1865862"/>
              <a:ext cx="914400" cy="397859"/>
            </a:xfrm>
            <a:prstGeom prst="rect">
              <a:avLst/>
            </a:prstGeom>
            <a:noFill/>
          </p:spPr>
          <p:txBody>
            <a:bodyPr wrap="none" tIns="90000" bIns="90000" rtlCol="0" anchor="t">
              <a:noAutofit/>
            </a:bodyPr>
            <a:lstStyle/>
            <a:p>
              <a:pPr algn="ctr"/>
              <a:r>
                <a:rPr lang="pl-PL" sz="1400" spc="-40">
                  <a:solidFill>
                    <a:schemeClr val="bg1"/>
                  </a:solidFill>
                </a:rPr>
                <a:t>Gdańsk</a:t>
              </a:r>
            </a:p>
          </p:txBody>
        </p:sp>
      </p:grpSp>
      <p:grpSp>
        <p:nvGrpSpPr>
          <p:cNvPr id="23" name="Grupa 22">
            <a:extLst>
              <a:ext uri="{FF2B5EF4-FFF2-40B4-BE49-F238E27FC236}">
                <a16:creationId xmlns:a16="http://schemas.microsoft.com/office/drawing/2014/main" id="{BFDD25B0-0C6C-4D94-212B-B71046F848F4}"/>
              </a:ext>
            </a:extLst>
          </p:cNvPr>
          <p:cNvGrpSpPr/>
          <p:nvPr/>
        </p:nvGrpSpPr>
        <p:grpSpPr>
          <a:xfrm>
            <a:off x="532689" y="3138347"/>
            <a:ext cx="1080000" cy="397859"/>
            <a:chOff x="540758" y="4138239"/>
            <a:chExt cx="1080000" cy="397859"/>
          </a:xfrm>
        </p:grpSpPr>
        <p:sp>
          <p:nvSpPr>
            <p:cNvPr id="24" name="Prostokąt 23">
              <a:extLst>
                <a:ext uri="{FF2B5EF4-FFF2-40B4-BE49-F238E27FC236}">
                  <a16:creationId xmlns:a16="http://schemas.microsoft.com/office/drawing/2014/main" id="{DEF6FBE8-D887-EF9B-52D4-EE14D942075E}"/>
                </a:ext>
              </a:extLst>
            </p:cNvPr>
            <p:cNvSpPr/>
            <p:nvPr/>
          </p:nvSpPr>
          <p:spPr>
            <a:xfrm>
              <a:off x="540758" y="4156605"/>
              <a:ext cx="1080000" cy="360000"/>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33" name="pole tekstowe 32">
              <a:extLst>
                <a:ext uri="{FF2B5EF4-FFF2-40B4-BE49-F238E27FC236}">
                  <a16:creationId xmlns:a16="http://schemas.microsoft.com/office/drawing/2014/main" id="{A8938E1B-2E26-DBE0-9E0C-7EAB609686B7}"/>
                </a:ext>
              </a:extLst>
            </p:cNvPr>
            <p:cNvSpPr txBox="1"/>
            <p:nvPr/>
          </p:nvSpPr>
          <p:spPr>
            <a:xfrm>
              <a:off x="614556" y="4138239"/>
              <a:ext cx="914400" cy="397859"/>
            </a:xfrm>
            <a:prstGeom prst="rect">
              <a:avLst/>
            </a:prstGeom>
            <a:noFill/>
          </p:spPr>
          <p:txBody>
            <a:bodyPr wrap="none" tIns="90000" bIns="90000" rtlCol="0" anchor="t">
              <a:noAutofit/>
            </a:bodyPr>
            <a:lstStyle/>
            <a:p>
              <a:pPr algn="ctr"/>
              <a:r>
                <a:rPr lang="pl-PL" sz="1400" spc="-40">
                  <a:solidFill>
                    <a:schemeClr val="bg1"/>
                  </a:solidFill>
                </a:rPr>
                <a:t>Rybnik</a:t>
              </a:r>
            </a:p>
          </p:txBody>
        </p:sp>
      </p:grpSp>
      <p:sp>
        <p:nvSpPr>
          <p:cNvPr id="34" name="Prostokąt 33">
            <a:extLst>
              <a:ext uri="{FF2B5EF4-FFF2-40B4-BE49-F238E27FC236}">
                <a16:creationId xmlns:a16="http://schemas.microsoft.com/office/drawing/2014/main" id="{BD030003-DD59-BCF8-C065-7301C03E9983}"/>
              </a:ext>
            </a:extLst>
          </p:cNvPr>
          <p:cNvSpPr/>
          <p:nvPr/>
        </p:nvSpPr>
        <p:spPr>
          <a:xfrm>
            <a:off x="5433925" y="3154308"/>
            <a:ext cx="3595170" cy="892552"/>
          </a:xfrm>
          <a:prstGeom prst="rect">
            <a:avLst/>
          </a:prstGeom>
        </p:spPr>
        <p:txBody>
          <a:bodyPr wrap="square">
            <a:spAutoFit/>
          </a:bodyPr>
          <a:lstStyle/>
          <a:p>
            <a:pPr algn="ctr"/>
            <a:r>
              <a:rPr lang="pl-PL" sz="1400" spc="-28">
                <a:solidFill>
                  <a:srgbClr val="1F2970"/>
                </a:solidFill>
                <a:latin typeface="Century Gothic" panose="020B0502020202020204" pitchFamily="34" charset="0"/>
              </a:rPr>
              <a:t>Blok gazowo - parowy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dla Rybnik 2050 - spółki z Grupy PGE</a:t>
            </a:r>
          </a:p>
          <a:p>
            <a:pPr algn="ctr"/>
            <a:r>
              <a:rPr lang="pl-PL" sz="1200" b="1">
                <a:solidFill>
                  <a:srgbClr val="1F2970"/>
                </a:solidFill>
                <a:latin typeface="Century Gothic" pitchFamily="34" charset="0"/>
                <a:cs typeface="Arial"/>
              </a:rPr>
              <a:t>Wartość kontraktu przypadająca na GK PxM:</a:t>
            </a:r>
            <a:br>
              <a:rPr lang="pl-PL" sz="1200" b="1">
                <a:solidFill>
                  <a:srgbClr val="1F2970"/>
                </a:solidFill>
                <a:latin typeface="Century Gothic" pitchFamily="34" charset="0"/>
                <a:cs typeface="Arial"/>
              </a:rPr>
            </a:br>
            <a:r>
              <a:rPr lang="pl-PL" sz="1200" b="1">
                <a:solidFill>
                  <a:srgbClr val="1F2970"/>
                </a:solidFill>
                <a:latin typeface="Century Gothic" pitchFamily="34" charset="0"/>
                <a:cs typeface="Arial"/>
              </a:rPr>
              <a:t>1,45 mld PLN netto.</a:t>
            </a:r>
            <a:endParaRPr lang="pl-PL" sz="1200" spc="-28">
              <a:solidFill>
                <a:srgbClr val="1F2970"/>
              </a:solidFill>
              <a:latin typeface="Century Gothic" panose="020B0502020202020204" pitchFamily="34" charset="0"/>
            </a:endParaRPr>
          </a:p>
        </p:txBody>
      </p:sp>
      <p:sp>
        <p:nvSpPr>
          <p:cNvPr id="36" name="Prostokąt 35">
            <a:extLst>
              <a:ext uri="{FF2B5EF4-FFF2-40B4-BE49-F238E27FC236}">
                <a16:creationId xmlns:a16="http://schemas.microsoft.com/office/drawing/2014/main" id="{8D9D0FC5-3FDC-6A7C-A4A0-961E17389FD1}"/>
              </a:ext>
            </a:extLst>
          </p:cNvPr>
          <p:cNvSpPr/>
          <p:nvPr/>
        </p:nvSpPr>
        <p:spPr>
          <a:xfrm>
            <a:off x="5437103" y="4982683"/>
            <a:ext cx="3595171" cy="892552"/>
          </a:xfrm>
          <a:prstGeom prst="rect">
            <a:avLst/>
          </a:prstGeom>
        </p:spPr>
        <p:txBody>
          <a:bodyPr wrap="square">
            <a:spAutoFit/>
          </a:bodyPr>
          <a:lstStyle/>
          <a:p>
            <a:pPr algn="ctr"/>
            <a:r>
              <a:rPr lang="pl-PL" sz="1400" spc="-20">
                <a:solidFill>
                  <a:srgbClr val="132A76"/>
                </a:solidFill>
                <a:cs typeface="Arial"/>
              </a:rPr>
              <a:t>Lądowa infrastruktura przyłączeniowa dla projektu Baltica 2 dla Grupy PGE</a:t>
            </a:r>
          </a:p>
          <a:p>
            <a:pPr algn="ctr"/>
            <a:r>
              <a:rPr lang="pl-PL" sz="1200" b="1">
                <a:solidFill>
                  <a:srgbClr val="1F2970"/>
                </a:solidFill>
                <a:latin typeface="Century Gothic" pitchFamily="34" charset="0"/>
                <a:cs typeface="Arial"/>
              </a:rPr>
              <a:t>Wartość kontraktu przypadająca na GK PxM :</a:t>
            </a:r>
            <a:br>
              <a:rPr lang="pl-PL" sz="1200" b="1">
                <a:solidFill>
                  <a:srgbClr val="1F2970"/>
                </a:solidFill>
                <a:latin typeface="Century Gothic" pitchFamily="34" charset="0"/>
                <a:cs typeface="Arial"/>
              </a:rPr>
            </a:br>
            <a:r>
              <a:rPr lang="pl-PL" sz="1200" b="1">
                <a:solidFill>
                  <a:srgbClr val="1F2970"/>
                </a:solidFill>
                <a:latin typeface="Century Gothic" pitchFamily="34" charset="0"/>
                <a:cs typeface="Arial"/>
              </a:rPr>
              <a:t>0,87 mld PLN netto.</a:t>
            </a:r>
            <a:endParaRPr lang="pl-PL" sz="1200" spc="-28">
              <a:solidFill>
                <a:srgbClr val="1F2970"/>
              </a:solidFill>
              <a:latin typeface="Century Gothic" panose="020B0502020202020204" pitchFamily="34" charset="0"/>
            </a:endParaRPr>
          </a:p>
        </p:txBody>
      </p:sp>
      <p:pic>
        <p:nvPicPr>
          <p:cNvPr id="37" name="Obraz 36" descr="Obraz zawierający tekst, Czcionka, Grafika, logo&#10;&#10;Opis wygenerowany automatycznie">
            <a:extLst>
              <a:ext uri="{FF2B5EF4-FFF2-40B4-BE49-F238E27FC236}">
                <a16:creationId xmlns:a16="http://schemas.microsoft.com/office/drawing/2014/main" id="{29CCBE02-61B5-139B-3172-DD5502C3B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0585" y="4218478"/>
            <a:ext cx="1254623" cy="429127"/>
          </a:xfrm>
          <a:prstGeom prst="rect">
            <a:avLst/>
          </a:prstGeom>
        </p:spPr>
      </p:pic>
      <p:pic>
        <p:nvPicPr>
          <p:cNvPr id="38" name="Picture 6" descr="Text&#10;&#10;Description automatically generated">
            <a:extLst>
              <a:ext uri="{FF2B5EF4-FFF2-40B4-BE49-F238E27FC236}">
                <a16:creationId xmlns:a16="http://schemas.microsoft.com/office/drawing/2014/main" id="{26BEF356-C182-345E-0A6D-3E1B6766D28F}"/>
              </a:ext>
            </a:extLst>
          </p:cNvPr>
          <p:cNvPicPr>
            <a:picLocks noChangeAspect="1"/>
          </p:cNvPicPr>
          <p:nvPr/>
        </p:nvPicPr>
        <p:blipFill>
          <a:blip r:embed="rId5"/>
          <a:stretch>
            <a:fillRect/>
          </a:stretch>
        </p:blipFill>
        <p:spPr>
          <a:xfrm>
            <a:off x="6154233" y="5852734"/>
            <a:ext cx="2065662" cy="645266"/>
          </a:xfrm>
          <a:prstGeom prst="rect">
            <a:avLst/>
          </a:prstGeom>
        </p:spPr>
      </p:pic>
      <p:pic>
        <p:nvPicPr>
          <p:cNvPr id="12" name="Obraz 11" descr="Obraz zawierający tekst, Czcionka, Grafika, logo&#10;&#10;Opis wygenerowany automatycznie">
            <a:extLst>
              <a:ext uri="{FF2B5EF4-FFF2-40B4-BE49-F238E27FC236}">
                <a16:creationId xmlns:a16="http://schemas.microsoft.com/office/drawing/2014/main" id="{FE69485B-D15E-B1FD-1F23-687E7DE951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2551" y="2298134"/>
            <a:ext cx="1254623" cy="429127"/>
          </a:xfrm>
          <a:prstGeom prst="rect">
            <a:avLst/>
          </a:prstGeom>
        </p:spPr>
      </p:pic>
      <p:pic>
        <p:nvPicPr>
          <p:cNvPr id="7" name="Obraz 6" descr="Obraz zawierający Fotografia lotnicza, na wolnym powietrzu, lotnicze, Widok z lotu ptaka&#10;&#10;Zawartość wygenerowana przez sztuczną inteligencję może być niepoprawna.">
            <a:extLst>
              <a:ext uri="{FF2B5EF4-FFF2-40B4-BE49-F238E27FC236}">
                <a16:creationId xmlns:a16="http://schemas.microsoft.com/office/drawing/2014/main" id="{DCA1FC56-DDCD-D1D0-774F-3FB6973881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889" y="4876158"/>
            <a:ext cx="3491867" cy="1727688"/>
          </a:xfrm>
          <a:prstGeom prst="rect">
            <a:avLst/>
          </a:prstGeom>
        </p:spPr>
      </p:pic>
      <p:grpSp>
        <p:nvGrpSpPr>
          <p:cNvPr id="13" name="Grupa 12">
            <a:extLst>
              <a:ext uri="{FF2B5EF4-FFF2-40B4-BE49-F238E27FC236}">
                <a16:creationId xmlns:a16="http://schemas.microsoft.com/office/drawing/2014/main" id="{B7B541DC-C824-CA5F-63B1-DCFC69187D83}"/>
              </a:ext>
            </a:extLst>
          </p:cNvPr>
          <p:cNvGrpSpPr/>
          <p:nvPr/>
        </p:nvGrpSpPr>
        <p:grpSpPr>
          <a:xfrm>
            <a:off x="532689" y="4982683"/>
            <a:ext cx="1080000" cy="397859"/>
            <a:chOff x="540758" y="4138239"/>
            <a:chExt cx="1080000" cy="397859"/>
          </a:xfrm>
        </p:grpSpPr>
        <p:sp>
          <p:nvSpPr>
            <p:cNvPr id="14" name="Prostokąt 13">
              <a:extLst>
                <a:ext uri="{FF2B5EF4-FFF2-40B4-BE49-F238E27FC236}">
                  <a16:creationId xmlns:a16="http://schemas.microsoft.com/office/drawing/2014/main" id="{65E9B3B5-4E69-873E-C77D-D6562D0C063A}"/>
                </a:ext>
              </a:extLst>
            </p:cNvPr>
            <p:cNvSpPr/>
            <p:nvPr/>
          </p:nvSpPr>
          <p:spPr>
            <a:xfrm>
              <a:off x="540758" y="4156605"/>
              <a:ext cx="1080000" cy="360000"/>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15" name="pole tekstowe 14">
              <a:extLst>
                <a:ext uri="{FF2B5EF4-FFF2-40B4-BE49-F238E27FC236}">
                  <a16:creationId xmlns:a16="http://schemas.microsoft.com/office/drawing/2014/main" id="{95E60330-A241-50B2-CE59-D5E97EF13BEB}"/>
                </a:ext>
              </a:extLst>
            </p:cNvPr>
            <p:cNvSpPr txBox="1"/>
            <p:nvPr/>
          </p:nvSpPr>
          <p:spPr>
            <a:xfrm>
              <a:off x="614556" y="4138239"/>
              <a:ext cx="914400" cy="397859"/>
            </a:xfrm>
            <a:prstGeom prst="rect">
              <a:avLst/>
            </a:prstGeom>
            <a:noFill/>
          </p:spPr>
          <p:txBody>
            <a:bodyPr wrap="none" tIns="90000" bIns="90000" rtlCol="0" anchor="t">
              <a:noAutofit/>
            </a:bodyPr>
            <a:lstStyle/>
            <a:p>
              <a:pPr algn="ctr"/>
              <a:r>
                <a:rPr lang="pl-PL" sz="1400" spc="-40">
                  <a:solidFill>
                    <a:schemeClr val="bg1"/>
                  </a:solidFill>
                </a:rPr>
                <a:t>Choczewo</a:t>
              </a:r>
            </a:p>
          </p:txBody>
        </p:sp>
      </p:grpSp>
    </p:spTree>
    <p:extLst>
      <p:ext uri="{BB962C8B-B14F-4D97-AF65-F5344CB8AC3E}">
        <p14:creationId xmlns:p14="http://schemas.microsoft.com/office/powerpoint/2010/main" val="1749464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descr="Obraz zawierający cylinder, Zbiornik, budynek, na wolnym powietrzu&#10;&#10;Opis wygenerowany automatycznie">
            <a:extLst>
              <a:ext uri="{FF2B5EF4-FFF2-40B4-BE49-F238E27FC236}">
                <a16:creationId xmlns:a16="http://schemas.microsoft.com/office/drawing/2014/main" id="{1F8DD5CD-768D-032F-52F2-9E68066CC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5331" y="4697734"/>
            <a:ext cx="3226984" cy="2160000"/>
          </a:xfrm>
          <a:prstGeom prst="rect">
            <a:avLst/>
          </a:prstGeom>
        </p:spPr>
      </p:pic>
      <p:sp>
        <p:nvSpPr>
          <p:cNvPr id="4" name="Rectangle 13">
            <a:extLst>
              <a:ext uri="{FF2B5EF4-FFF2-40B4-BE49-F238E27FC236}">
                <a16:creationId xmlns:a16="http://schemas.microsoft.com/office/drawing/2014/main" id="{D1952F2C-DE06-F778-CFDC-B4EB7D2F5CB9}"/>
              </a:ext>
            </a:extLst>
          </p:cNvPr>
          <p:cNvSpPr/>
          <p:nvPr/>
        </p:nvSpPr>
        <p:spPr>
          <a:xfrm>
            <a:off x="0" y="0"/>
            <a:ext cx="5940000" cy="6858000"/>
          </a:xfrm>
          <a:prstGeom prst="rect">
            <a:avLst/>
          </a:prstGeom>
          <a:solidFill>
            <a:srgbClr val="5C8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14">
            <a:extLst>
              <a:ext uri="{FF2B5EF4-FFF2-40B4-BE49-F238E27FC236}">
                <a16:creationId xmlns:a16="http://schemas.microsoft.com/office/drawing/2014/main" id="{4B9148D2-006C-890C-516C-EC536E0A6E65}"/>
              </a:ext>
            </a:extLst>
          </p:cNvPr>
          <p:cNvSpPr txBox="1"/>
          <p:nvPr/>
        </p:nvSpPr>
        <p:spPr>
          <a:xfrm>
            <a:off x="742427" y="3981340"/>
            <a:ext cx="2727798" cy="1448025"/>
          </a:xfrm>
          <a:prstGeom prst="rect">
            <a:avLst/>
          </a:prstGeom>
          <a:noFill/>
        </p:spPr>
        <p:txBody>
          <a:bodyPr wrap="square">
            <a:spAutoFit/>
          </a:bodyPr>
          <a:lstStyle/>
          <a:p>
            <a:pPr>
              <a:lnSpc>
                <a:spcPct val="150000"/>
              </a:lnSpc>
            </a:pPr>
            <a:r>
              <a:rPr lang="pl-PL" sz="1000" i="1">
                <a:solidFill>
                  <a:schemeClr val="bg1"/>
                </a:solidFill>
                <a:effectLst/>
                <a:ea typeface="Roboto" panose="02000000000000000000" pitchFamily="2" charset="0"/>
              </a:rPr>
              <a:t>projektowanie, zakup i dostawa materiałów, prefabrykacja, montaż urządzeń i instalacji, rozruch i włączenie do eksploatacji, serwis i utrzymanie ruchu, remonty/ modernizacje </a:t>
            </a:r>
            <a:br>
              <a:rPr lang="pl-PL" sz="1000" i="1">
                <a:solidFill>
                  <a:schemeClr val="bg1"/>
                </a:solidFill>
                <a:effectLst/>
                <a:ea typeface="Roboto" panose="02000000000000000000" pitchFamily="2" charset="0"/>
              </a:rPr>
            </a:br>
            <a:r>
              <a:rPr lang="pl-PL" sz="1000" i="1">
                <a:solidFill>
                  <a:schemeClr val="bg1"/>
                </a:solidFill>
                <a:effectLst/>
                <a:ea typeface="Roboto" panose="02000000000000000000" pitchFamily="2" charset="0"/>
              </a:rPr>
              <a:t>i rozbudowa instalacji przemysłowych.</a:t>
            </a:r>
            <a:endParaRPr lang="en-ID" sz="1000" i="1">
              <a:solidFill>
                <a:schemeClr val="bg1"/>
              </a:solidFill>
              <a:ea typeface="Roboto" panose="02000000000000000000" pitchFamily="2" charset="0"/>
            </a:endParaRPr>
          </a:p>
        </p:txBody>
      </p:sp>
      <p:sp>
        <p:nvSpPr>
          <p:cNvPr id="6" name="TextBox 15">
            <a:extLst>
              <a:ext uri="{FF2B5EF4-FFF2-40B4-BE49-F238E27FC236}">
                <a16:creationId xmlns:a16="http://schemas.microsoft.com/office/drawing/2014/main" id="{D83B0461-D3D7-4858-DB0A-D40EBF5F9C22}"/>
              </a:ext>
            </a:extLst>
          </p:cNvPr>
          <p:cNvSpPr txBox="1"/>
          <p:nvPr/>
        </p:nvSpPr>
        <p:spPr>
          <a:xfrm>
            <a:off x="742427" y="3429000"/>
            <a:ext cx="2404185" cy="338554"/>
          </a:xfrm>
          <a:prstGeom prst="rect">
            <a:avLst/>
          </a:prstGeom>
          <a:noFill/>
        </p:spPr>
        <p:txBody>
          <a:bodyPr wrap="square">
            <a:spAutoFit/>
          </a:bodyPr>
          <a:lstStyle/>
          <a:p>
            <a:r>
              <a:rPr lang="pl-PL" sz="1600">
                <a:solidFill>
                  <a:schemeClr val="bg1"/>
                </a:solidFill>
                <a:ea typeface="Open Sans" panose="020B0606030504020204" pitchFamily="34" charset="0"/>
                <a:cs typeface="Open Sans" panose="020B0606030504020204" pitchFamily="34" charset="0"/>
              </a:rPr>
              <a:t>NAFTA, CHEMIA, GAZ</a:t>
            </a:r>
            <a:endParaRPr lang="en-ID" sz="1600">
              <a:solidFill>
                <a:schemeClr val="bg1"/>
              </a:solidFill>
              <a:ea typeface="Open Sans" panose="020B0606030504020204" pitchFamily="34" charset="0"/>
              <a:cs typeface="Open Sans" panose="020B0606030504020204" pitchFamily="34" charset="0"/>
            </a:endParaRPr>
          </a:p>
        </p:txBody>
      </p:sp>
      <p:pic>
        <p:nvPicPr>
          <p:cNvPr id="8" name="Graphic 18" descr="Badge New with solid fill">
            <a:extLst>
              <a:ext uri="{FF2B5EF4-FFF2-40B4-BE49-F238E27FC236}">
                <a16:creationId xmlns:a16="http://schemas.microsoft.com/office/drawing/2014/main" id="{7E7EE4BF-CF9F-A976-8085-AC7BD43CC5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1439" y="1074725"/>
            <a:ext cx="638591" cy="638591"/>
          </a:xfrm>
          <a:prstGeom prst="rect">
            <a:avLst/>
          </a:prstGeom>
        </p:spPr>
      </p:pic>
      <p:sp>
        <p:nvSpPr>
          <p:cNvPr id="9" name="TextBox 19">
            <a:extLst>
              <a:ext uri="{FF2B5EF4-FFF2-40B4-BE49-F238E27FC236}">
                <a16:creationId xmlns:a16="http://schemas.microsoft.com/office/drawing/2014/main" id="{10E47CEF-A4E2-2C89-4887-7139EA3A947B}"/>
              </a:ext>
            </a:extLst>
          </p:cNvPr>
          <p:cNvSpPr txBox="1"/>
          <p:nvPr/>
        </p:nvSpPr>
        <p:spPr>
          <a:xfrm>
            <a:off x="4351244" y="1013627"/>
            <a:ext cx="1471019" cy="986360"/>
          </a:xfrm>
          <a:prstGeom prst="rect">
            <a:avLst/>
          </a:prstGeom>
          <a:noFill/>
        </p:spPr>
        <p:txBody>
          <a:bodyPr wrap="square">
            <a:spAutoFit/>
          </a:bodyPr>
          <a:lstStyle/>
          <a:p>
            <a:pPr>
              <a:lnSpc>
                <a:spcPct val="150000"/>
              </a:lnSpc>
            </a:pPr>
            <a:r>
              <a:rPr lang="pl-PL" sz="1000" i="0">
                <a:solidFill>
                  <a:schemeClr val="bg1"/>
                </a:solidFill>
                <a:effectLst/>
              </a:rPr>
              <a:t>wysoki i stabilny poziom jakości wykonywanych prac</a:t>
            </a:r>
            <a:r>
              <a:rPr lang="en-US" sz="1000" i="0">
                <a:solidFill>
                  <a:schemeClr val="bg1"/>
                </a:solidFill>
                <a:effectLst/>
              </a:rPr>
              <a:t> </a:t>
            </a:r>
            <a:endParaRPr lang="en-ID" sz="1000">
              <a:solidFill>
                <a:schemeClr val="bg1"/>
              </a:solidFill>
            </a:endParaRPr>
          </a:p>
        </p:txBody>
      </p:sp>
      <p:pic>
        <p:nvPicPr>
          <p:cNvPr id="10" name="Graphic 20" descr="Shuffle with solid fill">
            <a:extLst>
              <a:ext uri="{FF2B5EF4-FFF2-40B4-BE49-F238E27FC236}">
                <a16:creationId xmlns:a16="http://schemas.microsoft.com/office/drawing/2014/main" id="{BEA27B92-73D1-C2D8-1542-D6951C8C62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31871" y="2752803"/>
            <a:ext cx="638591" cy="638591"/>
          </a:xfrm>
          <a:prstGeom prst="rect">
            <a:avLst/>
          </a:prstGeom>
        </p:spPr>
      </p:pic>
      <p:sp>
        <p:nvSpPr>
          <p:cNvPr id="11" name="TextBox 21">
            <a:extLst>
              <a:ext uri="{FF2B5EF4-FFF2-40B4-BE49-F238E27FC236}">
                <a16:creationId xmlns:a16="http://schemas.microsoft.com/office/drawing/2014/main" id="{92F74A9E-20B6-37C9-7845-73BE88751DD8}"/>
              </a:ext>
            </a:extLst>
          </p:cNvPr>
          <p:cNvSpPr txBox="1"/>
          <p:nvPr/>
        </p:nvSpPr>
        <p:spPr>
          <a:xfrm>
            <a:off x="4351245" y="2744756"/>
            <a:ext cx="1471019" cy="986360"/>
          </a:xfrm>
          <a:prstGeom prst="rect">
            <a:avLst/>
          </a:prstGeom>
          <a:noFill/>
        </p:spPr>
        <p:txBody>
          <a:bodyPr wrap="square">
            <a:spAutoFit/>
          </a:bodyPr>
          <a:lstStyle/>
          <a:p>
            <a:pPr>
              <a:lnSpc>
                <a:spcPct val="150000"/>
              </a:lnSpc>
            </a:pPr>
            <a:r>
              <a:rPr lang="pl-PL" sz="1000" i="0">
                <a:solidFill>
                  <a:schemeClr val="bg1"/>
                </a:solidFill>
                <a:effectLst/>
              </a:rPr>
              <a:t>główny wykonawca </a:t>
            </a:r>
            <a:r>
              <a:rPr lang="pl-PL" sz="1000">
                <a:solidFill>
                  <a:schemeClr val="bg1"/>
                </a:solidFill>
              </a:rPr>
              <a:t>zbiorników </a:t>
            </a:r>
            <a:br>
              <a:rPr lang="pl-PL" sz="1000">
                <a:solidFill>
                  <a:schemeClr val="bg1"/>
                </a:solidFill>
              </a:rPr>
            </a:br>
            <a:r>
              <a:rPr lang="pl-PL" sz="1000">
                <a:solidFill>
                  <a:schemeClr val="bg1"/>
                </a:solidFill>
              </a:rPr>
              <a:t>na paliwa płynne</a:t>
            </a:r>
            <a:br>
              <a:rPr lang="pl-PL" sz="1000">
                <a:solidFill>
                  <a:schemeClr val="bg1"/>
                </a:solidFill>
              </a:rPr>
            </a:br>
            <a:r>
              <a:rPr lang="pl-PL" sz="1000">
                <a:solidFill>
                  <a:schemeClr val="bg1"/>
                </a:solidFill>
              </a:rPr>
              <a:t> w Polsce</a:t>
            </a:r>
            <a:r>
              <a:rPr lang="en-US" sz="1000" i="0">
                <a:solidFill>
                  <a:schemeClr val="bg1"/>
                </a:solidFill>
                <a:effectLst/>
              </a:rPr>
              <a:t> </a:t>
            </a:r>
            <a:endParaRPr lang="en-ID" sz="1000">
              <a:solidFill>
                <a:schemeClr val="bg1"/>
              </a:solidFill>
            </a:endParaRPr>
          </a:p>
        </p:txBody>
      </p:sp>
      <p:pic>
        <p:nvPicPr>
          <p:cNvPr id="12" name="Graphic 22" descr="Badge Tick1 with solid fill">
            <a:extLst>
              <a:ext uri="{FF2B5EF4-FFF2-40B4-BE49-F238E27FC236}">
                <a16:creationId xmlns:a16="http://schemas.microsoft.com/office/drawing/2014/main" id="{6A0670B3-0A0F-97DF-DA14-CB13FA96B08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91439" y="4632484"/>
            <a:ext cx="638591" cy="638591"/>
          </a:xfrm>
          <a:prstGeom prst="rect">
            <a:avLst/>
          </a:prstGeom>
        </p:spPr>
      </p:pic>
      <p:sp>
        <p:nvSpPr>
          <p:cNvPr id="13" name="TextBox 23">
            <a:extLst>
              <a:ext uri="{FF2B5EF4-FFF2-40B4-BE49-F238E27FC236}">
                <a16:creationId xmlns:a16="http://schemas.microsoft.com/office/drawing/2014/main" id="{2B8D0C0B-CBED-7121-7454-87612197C9F1}"/>
              </a:ext>
            </a:extLst>
          </p:cNvPr>
          <p:cNvSpPr txBox="1"/>
          <p:nvPr/>
        </p:nvSpPr>
        <p:spPr>
          <a:xfrm>
            <a:off x="4351244" y="4444256"/>
            <a:ext cx="1471019" cy="991618"/>
          </a:xfrm>
          <a:prstGeom prst="rect">
            <a:avLst/>
          </a:prstGeom>
          <a:noFill/>
        </p:spPr>
        <p:txBody>
          <a:bodyPr wrap="square">
            <a:spAutoFit/>
          </a:bodyPr>
          <a:lstStyle/>
          <a:p>
            <a:pPr>
              <a:lnSpc>
                <a:spcPct val="150000"/>
              </a:lnSpc>
            </a:pPr>
            <a:r>
              <a:rPr lang="pl-PL" sz="1000" i="0">
                <a:solidFill>
                  <a:schemeClr val="bg1"/>
                </a:solidFill>
                <a:effectLst/>
              </a:rPr>
              <a:t>usługi remontowe </a:t>
            </a:r>
            <a:br>
              <a:rPr lang="pl-PL" sz="1000" i="0">
                <a:solidFill>
                  <a:schemeClr val="bg1"/>
                </a:solidFill>
                <a:effectLst/>
              </a:rPr>
            </a:br>
            <a:r>
              <a:rPr lang="pl-PL" sz="1000" i="0">
                <a:solidFill>
                  <a:schemeClr val="bg1"/>
                </a:solidFill>
                <a:effectLst/>
              </a:rPr>
              <a:t>w czasie postojów instalacji </a:t>
            </a:r>
            <a:br>
              <a:rPr lang="pl-PL" sz="1000" i="0">
                <a:solidFill>
                  <a:schemeClr val="bg1"/>
                </a:solidFill>
                <a:effectLst/>
              </a:rPr>
            </a:br>
            <a:r>
              <a:rPr lang="pl-PL" sz="1000" i="0">
                <a:solidFill>
                  <a:schemeClr val="bg1"/>
                </a:solidFill>
                <a:effectLst/>
              </a:rPr>
              <a:t>tzw. </a:t>
            </a:r>
            <a:r>
              <a:rPr lang="pl-PL" sz="1000" i="0" err="1">
                <a:solidFill>
                  <a:schemeClr val="bg1"/>
                </a:solidFill>
                <a:effectLst/>
              </a:rPr>
              <a:t>turn-around</a:t>
            </a:r>
            <a:r>
              <a:rPr lang="en-US" sz="1000" i="0">
                <a:solidFill>
                  <a:schemeClr val="bg1"/>
                </a:solidFill>
                <a:effectLst/>
              </a:rPr>
              <a:t>. </a:t>
            </a:r>
            <a:endParaRPr lang="en-ID" sz="1000">
              <a:solidFill>
                <a:schemeClr val="bg1"/>
              </a:solidFill>
            </a:endParaRPr>
          </a:p>
        </p:txBody>
      </p:sp>
      <p:sp>
        <p:nvSpPr>
          <p:cNvPr id="14" name="Prostokąt 13">
            <a:extLst>
              <a:ext uri="{FF2B5EF4-FFF2-40B4-BE49-F238E27FC236}">
                <a16:creationId xmlns:a16="http://schemas.microsoft.com/office/drawing/2014/main" id="{E6781C38-44B0-72C4-CD6C-98C5AB8086B5}"/>
              </a:ext>
            </a:extLst>
          </p:cNvPr>
          <p:cNvSpPr/>
          <p:nvPr/>
        </p:nvSpPr>
        <p:spPr>
          <a:xfrm>
            <a:off x="-1" y="0"/>
            <a:ext cx="3240000" cy="2160000"/>
          </a:xfrm>
          <a:prstGeom prst="rect">
            <a:avLst/>
          </a:prstGeom>
          <a:solidFill>
            <a:schemeClr val="bg1"/>
          </a:solidFill>
          <a:ln>
            <a:solidFill>
              <a:srgbClr val="0018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extBox 7">
            <a:extLst>
              <a:ext uri="{FF2B5EF4-FFF2-40B4-BE49-F238E27FC236}">
                <a16:creationId xmlns:a16="http://schemas.microsoft.com/office/drawing/2014/main" id="{F174F113-67A5-9D2E-0EE2-4047A698137D}"/>
              </a:ext>
            </a:extLst>
          </p:cNvPr>
          <p:cNvSpPr txBox="1"/>
          <p:nvPr/>
        </p:nvSpPr>
        <p:spPr>
          <a:xfrm>
            <a:off x="5886450" y="1583547"/>
            <a:ext cx="3923974" cy="1446550"/>
          </a:xfrm>
          <a:prstGeom prst="rect">
            <a:avLst/>
          </a:prstGeom>
          <a:noFill/>
        </p:spPr>
        <p:txBody>
          <a:bodyPr wrap="square">
            <a:spAutoFit/>
          </a:bodyPr>
          <a:lstStyle/>
          <a:p>
            <a:pPr algn="r"/>
            <a:r>
              <a:rPr lang="pl-PL" sz="4400" b="1">
                <a:solidFill>
                  <a:srgbClr val="5C88DA"/>
                </a:solidFill>
                <a:latin typeface="Century Gothic" panose="020B0502020202020204" pitchFamily="34" charset="0"/>
                <a:ea typeface="Open Sans" panose="020B0606030504020204" pitchFamily="34" charset="0"/>
                <a:cs typeface="Open Sans" panose="020B0606030504020204" pitchFamily="34" charset="0"/>
              </a:rPr>
              <a:t>nafta, gaz,   chemia</a:t>
            </a:r>
            <a:endParaRPr lang="en-ID" sz="4400" b="1">
              <a:solidFill>
                <a:srgbClr val="5C88DA"/>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7" name="TextBox 8">
            <a:extLst>
              <a:ext uri="{FF2B5EF4-FFF2-40B4-BE49-F238E27FC236}">
                <a16:creationId xmlns:a16="http://schemas.microsoft.com/office/drawing/2014/main" id="{6FE1F26D-E0A8-925E-DD60-D7460219D64E}"/>
              </a:ext>
            </a:extLst>
          </p:cNvPr>
          <p:cNvSpPr txBox="1"/>
          <p:nvPr/>
        </p:nvSpPr>
        <p:spPr>
          <a:xfrm>
            <a:off x="6255461" y="2989369"/>
            <a:ext cx="3554963" cy="1448025"/>
          </a:xfrm>
          <a:prstGeom prst="rect">
            <a:avLst/>
          </a:prstGeom>
          <a:noFill/>
        </p:spPr>
        <p:txBody>
          <a:bodyPr wrap="square">
            <a:spAutoFit/>
          </a:bodyPr>
          <a:lstStyle/>
          <a:p>
            <a:pPr algn="r">
              <a:lnSpc>
                <a:spcPct val="150000"/>
              </a:lnSpc>
            </a:pPr>
            <a:r>
              <a:rPr lang="pl-PL" sz="1000" i="0">
                <a:solidFill>
                  <a:srgbClr val="001871"/>
                </a:solidFill>
                <a:effectLst/>
                <a:latin typeface="Century Gothic" panose="020B0502020202020204" pitchFamily="34" charset="0"/>
              </a:rPr>
              <a:t>posiadamy wyspecjalizowane i szerokie kompetencje w zakresie usług specjalistycznych,  inwestycyjnych, modernizacyjnych i remontowych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dla przemysłu petrochemiczno-rafineryjnego, chemicznego oraz przemysłu i magazynowania</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 </a:t>
            </a:r>
            <a:r>
              <a:rPr lang="pl-PL" sz="1000">
                <a:solidFill>
                  <a:srgbClr val="001871"/>
                </a:solidFill>
                <a:latin typeface="Century Gothic" panose="020B0502020202020204" pitchFamily="34" charset="0"/>
              </a:rPr>
              <a:t>paliw płynnych </a:t>
            </a:r>
            <a:r>
              <a:rPr lang="pl-PL" sz="1000" i="0">
                <a:solidFill>
                  <a:srgbClr val="001871"/>
                </a:solidFill>
                <a:effectLst/>
                <a:latin typeface="Century Gothic" panose="020B0502020202020204" pitchFamily="34" charset="0"/>
              </a:rPr>
              <a:t>oraz gazu.</a:t>
            </a:r>
            <a:endParaRPr lang="en-ID" sz="1000">
              <a:solidFill>
                <a:srgbClr val="001871"/>
              </a:solidFill>
              <a:latin typeface="Century Gothic" panose="020B0502020202020204" pitchFamily="34" charset="0"/>
            </a:endParaRPr>
          </a:p>
        </p:txBody>
      </p:sp>
      <p:pic>
        <p:nvPicPr>
          <p:cNvPr id="19" name="Obraz 18" descr="Obraz zawierający niebo, przemysł, chmura, na wolnym powietrzu&#10;&#10;Opis wygenerowany automatycznie">
            <a:extLst>
              <a:ext uri="{FF2B5EF4-FFF2-40B4-BE49-F238E27FC236}">
                <a16:creationId xmlns:a16="http://schemas.microsoft.com/office/drawing/2014/main" id="{B9822F81-60B2-0EE0-AFCB-9AFFFFAB60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 y="-2747"/>
            <a:ext cx="3240248" cy="2160000"/>
          </a:xfrm>
          <a:prstGeom prst="rect">
            <a:avLst/>
          </a:prstGeom>
        </p:spPr>
      </p:pic>
      <p:sp>
        <p:nvSpPr>
          <p:cNvPr id="3" name="Symbol zastępczy numeru slajdu 1">
            <a:extLst>
              <a:ext uri="{FF2B5EF4-FFF2-40B4-BE49-F238E27FC236}">
                <a16:creationId xmlns:a16="http://schemas.microsoft.com/office/drawing/2014/main" id="{C1F70CEF-ACFB-3FA2-549A-2D3E3576F439}"/>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14</a:t>
            </a:fld>
            <a:endParaRPr lang="pl-PL"/>
          </a:p>
        </p:txBody>
      </p:sp>
      <p:sp>
        <p:nvSpPr>
          <p:cNvPr id="2" name="TextBox 16">
            <a:extLst>
              <a:ext uri="{FF2B5EF4-FFF2-40B4-BE49-F238E27FC236}">
                <a16:creationId xmlns:a16="http://schemas.microsoft.com/office/drawing/2014/main" id="{2F2B2F88-B05D-78C4-F76A-A4B5694176EF}"/>
              </a:ext>
            </a:extLst>
          </p:cNvPr>
          <p:cNvSpPr txBox="1"/>
          <p:nvPr/>
        </p:nvSpPr>
        <p:spPr>
          <a:xfrm>
            <a:off x="742426" y="6189956"/>
            <a:ext cx="3456349" cy="338554"/>
          </a:xfrm>
          <a:prstGeom prst="rect">
            <a:avLst/>
          </a:prstGeom>
          <a:noFill/>
        </p:spPr>
        <p:txBody>
          <a:bodyPr wrap="square">
            <a:spAutoFit/>
          </a:bodyPr>
          <a:lstStyle/>
          <a:p>
            <a:r>
              <a:rPr lang="id-ID" sz="1600" b="1">
                <a:solidFill>
                  <a:schemeClr val="bg1"/>
                </a:solidFill>
                <a:ea typeface="Open Sans" panose="020B0606030504020204" pitchFamily="34" charset="0"/>
                <a:cs typeface="Open Sans" panose="020B0606030504020204" pitchFamily="34" charset="0"/>
              </a:rPr>
              <a:t>WWW.POLIMEX-MOSTOSTAL.PL</a:t>
            </a:r>
          </a:p>
        </p:txBody>
      </p:sp>
    </p:spTree>
    <p:extLst>
      <p:ext uri="{BB962C8B-B14F-4D97-AF65-F5344CB8AC3E}">
        <p14:creationId xmlns:p14="http://schemas.microsoft.com/office/powerpoint/2010/main" val="1283988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59368DAB-6AC7-1430-2FEB-16548F6E87A3}"/>
              </a:ext>
            </a:extLst>
          </p:cNvPr>
          <p:cNvPicPr>
            <a:picLocks noChangeAspect="1"/>
          </p:cNvPicPr>
          <p:nvPr/>
        </p:nvPicPr>
        <p:blipFill>
          <a:blip r:embed="rId3">
            <a:extLst>
              <a:ext uri="{28A0092B-C50C-407E-A947-70E740481C1C}">
                <a14:useLocalDpi xmlns:a14="http://schemas.microsoft.com/office/drawing/2010/main" val="0"/>
              </a:ext>
            </a:extLst>
          </a:blip>
          <a:srcRect b="10663"/>
          <a:stretch/>
        </p:blipFill>
        <p:spPr>
          <a:xfrm>
            <a:off x="540000" y="3067304"/>
            <a:ext cx="3492000" cy="1740617"/>
          </a:xfrm>
          <a:prstGeom prst="rect">
            <a:avLst/>
          </a:prstGeom>
        </p:spPr>
      </p:pic>
      <p:pic>
        <p:nvPicPr>
          <p:cNvPr id="13" name="Obraz 12" descr="Obraz zawierający niebo, na wolnym powietrzu, budynek, chmura&#10;&#10;Zawartość wygenerowana przez sztuczną inteligencję może być niepoprawna.">
            <a:extLst>
              <a:ext uri="{FF2B5EF4-FFF2-40B4-BE49-F238E27FC236}">
                <a16:creationId xmlns:a16="http://schemas.microsoft.com/office/drawing/2014/main" id="{5CDA3616-F19C-7C31-4A4A-E244FF8A1BE1}"/>
              </a:ext>
            </a:extLst>
          </p:cNvPr>
          <p:cNvPicPr>
            <a:picLocks noChangeAspect="1"/>
          </p:cNvPicPr>
          <p:nvPr/>
        </p:nvPicPr>
        <p:blipFill>
          <a:blip r:embed="rId4">
            <a:extLst>
              <a:ext uri="{28A0092B-C50C-407E-A947-70E740481C1C}">
                <a14:useLocalDpi xmlns:a14="http://schemas.microsoft.com/office/drawing/2010/main" val="0"/>
              </a:ext>
            </a:extLst>
          </a:blip>
          <a:srcRect l="-532" t="24475" r="532" b="11301"/>
          <a:stretch/>
        </p:blipFill>
        <p:spPr>
          <a:xfrm>
            <a:off x="534221" y="4844657"/>
            <a:ext cx="3492000" cy="1771968"/>
          </a:xfrm>
          <a:prstGeom prst="rect">
            <a:avLst/>
          </a:prstGeom>
        </p:spPr>
      </p:pic>
      <p:pic>
        <p:nvPicPr>
          <p:cNvPr id="11" name="Obraz 10" descr="Obraz zawierający niebo, chmura, na wolnym powietrzu, żuraw&#10;&#10;Zawartość wygenerowana przez sztuczną inteligencję może być niepoprawna.">
            <a:extLst>
              <a:ext uri="{FF2B5EF4-FFF2-40B4-BE49-F238E27FC236}">
                <a16:creationId xmlns:a16="http://schemas.microsoft.com/office/drawing/2014/main" id="{71C6EDFB-81CE-461C-8300-6265C6C4A869}"/>
              </a:ext>
            </a:extLst>
          </p:cNvPr>
          <p:cNvPicPr>
            <a:picLocks noChangeAspect="1"/>
          </p:cNvPicPr>
          <p:nvPr/>
        </p:nvPicPr>
        <p:blipFill>
          <a:blip r:embed="rId5">
            <a:extLst>
              <a:ext uri="{28A0092B-C50C-407E-A947-70E740481C1C}">
                <a14:useLocalDpi xmlns:a14="http://schemas.microsoft.com/office/drawing/2010/main" val="0"/>
              </a:ext>
            </a:extLst>
          </a:blip>
          <a:srcRect t="15674" b="12146"/>
          <a:stretch/>
        </p:blipFill>
        <p:spPr>
          <a:xfrm>
            <a:off x="540000" y="1289952"/>
            <a:ext cx="3492000" cy="1740617"/>
          </a:xfrm>
          <a:prstGeom prst="rect">
            <a:avLst/>
          </a:prstGeom>
        </p:spPr>
      </p:pic>
      <p:sp>
        <p:nvSpPr>
          <p:cNvPr id="8" name="Title 1">
            <a:extLst>
              <a:ext uri="{FF2B5EF4-FFF2-40B4-BE49-F238E27FC236}">
                <a16:creationId xmlns:a16="http://schemas.microsoft.com/office/drawing/2014/main" id="{B53516F2-13F5-EA2C-CF68-BF88CD7ED2FA}"/>
              </a:ext>
            </a:extLst>
          </p:cNvPr>
          <p:cNvSpPr txBox="1">
            <a:spLocks/>
          </p:cNvSpPr>
          <p:nvPr/>
        </p:nvSpPr>
        <p:spPr>
          <a:xfrm>
            <a:off x="540000" y="360000"/>
            <a:ext cx="6045634" cy="720000"/>
          </a:xfrm>
          <a:prstGeom prst="rect">
            <a:avLst/>
          </a:prstGeom>
        </p:spPr>
        <p:txBody>
          <a:bodyPr vert="horz" lIns="90000" tIns="27679" rIns="9000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sz="1300">
                <a:solidFill>
                  <a:srgbClr val="001871"/>
                </a:solidFill>
              </a:rPr>
              <a:t>Projekty strategiczne w trakcie realizacji:</a:t>
            </a:r>
          </a:p>
          <a:p>
            <a:r>
              <a:rPr lang="pl-PL" sz="1800">
                <a:solidFill>
                  <a:srgbClr val="001871"/>
                </a:solidFill>
              </a:rPr>
              <a:t>Nowa Chemia, Tłocznia Kętrzyn, HVO Holborn</a:t>
            </a:r>
          </a:p>
        </p:txBody>
      </p:sp>
      <p:sp>
        <p:nvSpPr>
          <p:cNvPr id="3" name="Symbol zastępczy numeru slajdu 1">
            <a:extLst>
              <a:ext uri="{FF2B5EF4-FFF2-40B4-BE49-F238E27FC236}">
                <a16:creationId xmlns:a16="http://schemas.microsoft.com/office/drawing/2014/main" id="{2948F868-7C3A-9543-F144-7D748C81FEFE}"/>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15</a:t>
            </a:fld>
            <a:endParaRPr lang="pl-PL"/>
          </a:p>
        </p:txBody>
      </p:sp>
      <p:grpSp>
        <p:nvGrpSpPr>
          <p:cNvPr id="2" name="Grupa 1">
            <a:extLst>
              <a:ext uri="{FF2B5EF4-FFF2-40B4-BE49-F238E27FC236}">
                <a16:creationId xmlns:a16="http://schemas.microsoft.com/office/drawing/2014/main" id="{9A2E6036-730A-7724-2BC1-A74D4AA99118}"/>
              </a:ext>
            </a:extLst>
          </p:cNvPr>
          <p:cNvGrpSpPr/>
          <p:nvPr/>
        </p:nvGrpSpPr>
        <p:grpSpPr>
          <a:xfrm>
            <a:off x="5874002" y="2152187"/>
            <a:ext cx="2712551" cy="880567"/>
            <a:chOff x="6551652" y="2338059"/>
            <a:chExt cx="2712551" cy="880567"/>
          </a:xfrm>
        </p:grpSpPr>
        <p:pic>
          <p:nvPicPr>
            <p:cNvPr id="4" name="Obraz 3" descr="Obraz zawierający Czcionka, tekst, Grafika, zrzut ekranu&#10;&#10;Opis wygenerowany automatycznie">
              <a:extLst>
                <a:ext uri="{FF2B5EF4-FFF2-40B4-BE49-F238E27FC236}">
                  <a16:creationId xmlns:a16="http://schemas.microsoft.com/office/drawing/2014/main" id="{4ED33D52-2337-0E36-DC06-FD8838491F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1652" y="2577305"/>
              <a:ext cx="1709764" cy="432000"/>
            </a:xfrm>
            <a:prstGeom prst="rect">
              <a:avLst/>
            </a:prstGeom>
          </p:spPr>
        </p:pic>
        <p:pic>
          <p:nvPicPr>
            <p:cNvPr id="5" name="Obraz 4" descr="Obraz zawierający Czcionka, tekst, logo, Grafika&#10;&#10;Opis wygenerowany automatycznie">
              <a:extLst>
                <a:ext uri="{FF2B5EF4-FFF2-40B4-BE49-F238E27FC236}">
                  <a16:creationId xmlns:a16="http://schemas.microsoft.com/office/drawing/2014/main" id="{50FD373D-BCF7-BA36-3441-D6556D58DC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3636" y="2338059"/>
              <a:ext cx="880567" cy="880567"/>
            </a:xfrm>
            <a:prstGeom prst="rect">
              <a:avLst/>
            </a:prstGeom>
          </p:spPr>
        </p:pic>
      </p:grpSp>
      <p:sp>
        <p:nvSpPr>
          <p:cNvPr id="10" name="Prostokąt 9">
            <a:extLst>
              <a:ext uri="{FF2B5EF4-FFF2-40B4-BE49-F238E27FC236}">
                <a16:creationId xmlns:a16="http://schemas.microsoft.com/office/drawing/2014/main" id="{C21BB487-4226-156C-57EF-511EAA7E651C}"/>
              </a:ext>
            </a:extLst>
          </p:cNvPr>
          <p:cNvSpPr/>
          <p:nvPr/>
        </p:nvSpPr>
        <p:spPr>
          <a:xfrm>
            <a:off x="5343525" y="1395985"/>
            <a:ext cx="3772770" cy="892552"/>
          </a:xfrm>
          <a:prstGeom prst="rect">
            <a:avLst/>
          </a:prstGeom>
        </p:spPr>
        <p:txBody>
          <a:bodyPr wrap="square" lIns="91440" tIns="45720" rIns="91440" bIns="45720" anchor="t">
            <a:spAutoFit/>
          </a:bodyPr>
          <a:lstStyle/>
          <a:p>
            <a:pPr algn="ctr"/>
            <a:r>
              <a:rPr lang="pl-PL" sz="1400" spc="-28">
                <a:solidFill>
                  <a:srgbClr val="1F2970"/>
                </a:solidFill>
                <a:latin typeface="Century Gothic" panose="020B0502020202020204" pitchFamily="34" charset="0"/>
              </a:rPr>
              <a:t>PAKIET K-003 z zakresu OSBL pakietu rozbudowy instalacji Olefin</a:t>
            </a:r>
          </a:p>
          <a:p>
            <a:pPr algn="ctr"/>
            <a:r>
              <a:rPr lang="pl-PL" sz="1200" b="1">
                <a:solidFill>
                  <a:srgbClr val="1F2970"/>
                </a:solidFill>
                <a:latin typeface="Century Gothic"/>
                <a:cs typeface="Arial"/>
              </a:rPr>
              <a:t>Wartość kontraktu </a:t>
            </a:r>
            <a:r>
              <a:rPr lang="pl-PL" sz="1200" b="1">
                <a:solidFill>
                  <a:srgbClr val="1F2970"/>
                </a:solidFill>
                <a:latin typeface="Century Gothic" pitchFamily="34" charset="0"/>
                <a:cs typeface="Arial"/>
              </a:rPr>
              <a:t>przypadająca na GK PxM</a:t>
            </a:r>
            <a:r>
              <a:rPr lang="pl-PL" sz="1200" b="1">
                <a:solidFill>
                  <a:srgbClr val="1F2970"/>
                </a:solidFill>
                <a:latin typeface="Century Gothic"/>
                <a:cs typeface="Arial"/>
              </a:rPr>
              <a:t>:</a:t>
            </a:r>
            <a:br>
              <a:rPr lang="pl-PL" sz="1200" b="1">
                <a:latin typeface="Century Gothic" pitchFamily="34" charset="0"/>
                <a:cs typeface="Arial"/>
              </a:rPr>
            </a:br>
            <a:r>
              <a:rPr lang="pl-PL" sz="1200" b="1">
                <a:solidFill>
                  <a:srgbClr val="1F2970"/>
                </a:solidFill>
                <a:latin typeface="Century Gothic"/>
                <a:cs typeface="Arial"/>
              </a:rPr>
              <a:t> 3,96 mld PLN netto.</a:t>
            </a:r>
            <a:endParaRPr lang="pl-PL" sz="1200" spc="-28">
              <a:solidFill>
                <a:srgbClr val="1F2970"/>
              </a:solidFill>
              <a:latin typeface="Century Gothic"/>
            </a:endParaRPr>
          </a:p>
        </p:txBody>
      </p:sp>
      <p:grpSp>
        <p:nvGrpSpPr>
          <p:cNvPr id="12" name="Grupa 11">
            <a:extLst>
              <a:ext uri="{FF2B5EF4-FFF2-40B4-BE49-F238E27FC236}">
                <a16:creationId xmlns:a16="http://schemas.microsoft.com/office/drawing/2014/main" id="{343430FD-1283-E3C5-0AB8-8094447B28B1}"/>
              </a:ext>
            </a:extLst>
          </p:cNvPr>
          <p:cNvGrpSpPr/>
          <p:nvPr/>
        </p:nvGrpSpPr>
        <p:grpSpPr>
          <a:xfrm>
            <a:off x="541327" y="1393197"/>
            <a:ext cx="1293184" cy="445606"/>
            <a:chOff x="540000" y="1872000"/>
            <a:chExt cx="1080000" cy="402967"/>
          </a:xfrm>
        </p:grpSpPr>
        <p:sp>
          <p:nvSpPr>
            <p:cNvPr id="14" name="Prostokąt 13">
              <a:extLst>
                <a:ext uri="{FF2B5EF4-FFF2-40B4-BE49-F238E27FC236}">
                  <a16:creationId xmlns:a16="http://schemas.microsoft.com/office/drawing/2014/main" id="{08F9545E-1EEB-17D9-70D5-246813AE793A}"/>
                </a:ext>
              </a:extLst>
            </p:cNvPr>
            <p:cNvSpPr/>
            <p:nvPr/>
          </p:nvSpPr>
          <p:spPr>
            <a:xfrm>
              <a:off x="540000" y="1872000"/>
              <a:ext cx="1080000" cy="397859"/>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16" name="pole tekstowe 15">
              <a:extLst>
                <a:ext uri="{FF2B5EF4-FFF2-40B4-BE49-F238E27FC236}">
                  <a16:creationId xmlns:a16="http://schemas.microsoft.com/office/drawing/2014/main" id="{44874822-7FF7-E48C-EFE4-7942B63EE4DD}"/>
                </a:ext>
              </a:extLst>
            </p:cNvPr>
            <p:cNvSpPr txBox="1"/>
            <p:nvPr/>
          </p:nvSpPr>
          <p:spPr>
            <a:xfrm>
              <a:off x="605566" y="1877108"/>
              <a:ext cx="914400" cy="397859"/>
            </a:xfrm>
            <a:prstGeom prst="rect">
              <a:avLst/>
            </a:prstGeom>
            <a:noFill/>
          </p:spPr>
          <p:txBody>
            <a:bodyPr wrap="none" lIns="91440" tIns="90000" rIns="91440" bIns="90000" rtlCol="0" anchor="t">
              <a:noAutofit/>
            </a:bodyPr>
            <a:lstStyle/>
            <a:p>
              <a:pPr algn="ctr"/>
              <a:r>
                <a:rPr lang="pl-PL" sz="1400" spc="-40">
                  <a:solidFill>
                    <a:schemeClr val="bg1"/>
                  </a:solidFill>
                </a:rPr>
                <a:t>Nowa Chemia</a:t>
              </a:r>
              <a:endParaRPr lang="en-US" err="1">
                <a:solidFill>
                  <a:schemeClr val="bg1"/>
                </a:solidFill>
              </a:endParaRPr>
            </a:p>
          </p:txBody>
        </p:sp>
      </p:grpSp>
      <p:sp>
        <p:nvSpPr>
          <p:cNvPr id="21" name="Prostokąt 20">
            <a:extLst>
              <a:ext uri="{FF2B5EF4-FFF2-40B4-BE49-F238E27FC236}">
                <a16:creationId xmlns:a16="http://schemas.microsoft.com/office/drawing/2014/main" id="{5EFD110E-811A-24ED-68E9-276CB6A68718}"/>
              </a:ext>
            </a:extLst>
          </p:cNvPr>
          <p:cNvSpPr/>
          <p:nvPr/>
        </p:nvSpPr>
        <p:spPr>
          <a:xfrm>
            <a:off x="5404479" y="3206359"/>
            <a:ext cx="3658557" cy="892552"/>
          </a:xfrm>
          <a:prstGeom prst="rect">
            <a:avLst/>
          </a:prstGeom>
        </p:spPr>
        <p:txBody>
          <a:bodyPr wrap="square">
            <a:spAutoFit/>
          </a:bodyPr>
          <a:lstStyle/>
          <a:p>
            <a:pPr algn="ctr"/>
            <a:r>
              <a:rPr lang="pl-PL" sz="1400" spc="-28">
                <a:solidFill>
                  <a:srgbClr val="1F2970"/>
                </a:solidFill>
                <a:latin typeface="Century Gothic" panose="020B0502020202020204" pitchFamily="34" charset="0"/>
              </a:rPr>
              <a:t>Budowa tłoczni oleju rzepakowego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w Kętrzynie dla Orlen Południe S.A.</a:t>
            </a:r>
          </a:p>
          <a:p>
            <a:pPr algn="ctr"/>
            <a:r>
              <a:rPr lang="pl-PL" sz="1200" b="1">
                <a:solidFill>
                  <a:srgbClr val="1F2970"/>
                </a:solidFill>
                <a:latin typeface="Century Gothic" pitchFamily="34" charset="0"/>
                <a:cs typeface="Arial"/>
              </a:rPr>
              <a:t>Wartość kontraktu przypadająca na GK PxM</a:t>
            </a:r>
            <a:r>
              <a:rPr lang="pl-PL" sz="1200" b="1">
                <a:solidFill>
                  <a:srgbClr val="1F2970"/>
                </a:solidFill>
                <a:cs typeface="Arial"/>
              </a:rPr>
              <a:t>:</a:t>
            </a:r>
            <a:br>
              <a:rPr lang="pl-PL" sz="1200" b="1">
                <a:solidFill>
                  <a:srgbClr val="1F2970"/>
                </a:solidFill>
                <a:latin typeface="Century Gothic" pitchFamily="34" charset="0"/>
                <a:cs typeface="Arial"/>
              </a:rPr>
            </a:br>
            <a:r>
              <a:rPr lang="pl-PL" sz="1200" b="1">
                <a:solidFill>
                  <a:srgbClr val="1F2970"/>
                </a:solidFill>
                <a:latin typeface="Century Gothic" pitchFamily="34" charset="0"/>
                <a:cs typeface="Arial"/>
              </a:rPr>
              <a:t>532 mln PLN netto.</a:t>
            </a:r>
            <a:endParaRPr lang="pl-PL" sz="1400" spc="-28">
              <a:solidFill>
                <a:srgbClr val="1F2970"/>
              </a:solidFill>
              <a:latin typeface="Century Gothic" panose="020B0502020202020204" pitchFamily="34" charset="0"/>
            </a:endParaRPr>
          </a:p>
        </p:txBody>
      </p:sp>
      <p:grpSp>
        <p:nvGrpSpPr>
          <p:cNvPr id="22" name="Grupa 21">
            <a:extLst>
              <a:ext uri="{FF2B5EF4-FFF2-40B4-BE49-F238E27FC236}">
                <a16:creationId xmlns:a16="http://schemas.microsoft.com/office/drawing/2014/main" id="{586888D0-CB2C-9412-2E5F-5396CAD66DA9}"/>
              </a:ext>
            </a:extLst>
          </p:cNvPr>
          <p:cNvGrpSpPr/>
          <p:nvPr/>
        </p:nvGrpSpPr>
        <p:grpSpPr>
          <a:xfrm>
            <a:off x="543290" y="3188106"/>
            <a:ext cx="1085667" cy="397859"/>
            <a:chOff x="534333" y="1872000"/>
            <a:chExt cx="1085667" cy="397859"/>
          </a:xfrm>
        </p:grpSpPr>
        <p:sp>
          <p:nvSpPr>
            <p:cNvPr id="23" name="Prostokąt 22">
              <a:extLst>
                <a:ext uri="{FF2B5EF4-FFF2-40B4-BE49-F238E27FC236}">
                  <a16:creationId xmlns:a16="http://schemas.microsoft.com/office/drawing/2014/main" id="{CB22757F-C34C-07F9-5B7C-5B13982A2A7E}"/>
                </a:ext>
              </a:extLst>
            </p:cNvPr>
            <p:cNvSpPr/>
            <p:nvPr/>
          </p:nvSpPr>
          <p:spPr>
            <a:xfrm>
              <a:off x="540000" y="1872000"/>
              <a:ext cx="1080000" cy="360000"/>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33" name="pole tekstowe 32">
              <a:extLst>
                <a:ext uri="{FF2B5EF4-FFF2-40B4-BE49-F238E27FC236}">
                  <a16:creationId xmlns:a16="http://schemas.microsoft.com/office/drawing/2014/main" id="{EA514DD5-AA03-1B4E-3B6F-76D9A9E7BF09}"/>
                </a:ext>
              </a:extLst>
            </p:cNvPr>
            <p:cNvSpPr txBox="1"/>
            <p:nvPr/>
          </p:nvSpPr>
          <p:spPr>
            <a:xfrm>
              <a:off x="534333" y="1872000"/>
              <a:ext cx="1034211" cy="397859"/>
            </a:xfrm>
            <a:prstGeom prst="rect">
              <a:avLst/>
            </a:prstGeom>
            <a:noFill/>
          </p:spPr>
          <p:txBody>
            <a:bodyPr wrap="none" tIns="90000" bIns="90000" rtlCol="0" anchor="t">
              <a:noAutofit/>
            </a:bodyPr>
            <a:lstStyle/>
            <a:p>
              <a:pPr algn="ctr"/>
              <a:r>
                <a:rPr lang="pl-PL" sz="1400" spc="-40">
                  <a:solidFill>
                    <a:schemeClr val="bg1"/>
                  </a:solidFill>
                </a:rPr>
                <a:t>Kętrzyn</a:t>
              </a:r>
            </a:p>
          </p:txBody>
        </p:sp>
      </p:grpSp>
      <p:pic>
        <p:nvPicPr>
          <p:cNvPr id="35" name="Picture 4" descr="AB Industry S.A. - Robotyka">
            <a:extLst>
              <a:ext uri="{FF2B5EF4-FFF2-40B4-BE49-F238E27FC236}">
                <a16:creationId xmlns:a16="http://schemas.microsoft.com/office/drawing/2014/main" id="{AB569323-EF1A-18D2-08BC-063A30B5CD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5634" y="4277643"/>
            <a:ext cx="1301618" cy="35654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upa 36">
            <a:extLst>
              <a:ext uri="{FF2B5EF4-FFF2-40B4-BE49-F238E27FC236}">
                <a16:creationId xmlns:a16="http://schemas.microsoft.com/office/drawing/2014/main" id="{5E26AFC3-15F7-FFB6-926A-D7BF7BE37EE2}"/>
              </a:ext>
            </a:extLst>
          </p:cNvPr>
          <p:cNvGrpSpPr/>
          <p:nvPr/>
        </p:nvGrpSpPr>
        <p:grpSpPr>
          <a:xfrm>
            <a:off x="541327" y="4960074"/>
            <a:ext cx="1085667" cy="397859"/>
            <a:chOff x="534333" y="1872000"/>
            <a:chExt cx="1085667" cy="397859"/>
          </a:xfrm>
        </p:grpSpPr>
        <p:sp>
          <p:nvSpPr>
            <p:cNvPr id="38" name="Prostokąt 37">
              <a:extLst>
                <a:ext uri="{FF2B5EF4-FFF2-40B4-BE49-F238E27FC236}">
                  <a16:creationId xmlns:a16="http://schemas.microsoft.com/office/drawing/2014/main" id="{1B857C49-562F-ED1A-0C84-407DEF974BE9}"/>
                </a:ext>
              </a:extLst>
            </p:cNvPr>
            <p:cNvSpPr/>
            <p:nvPr/>
          </p:nvSpPr>
          <p:spPr>
            <a:xfrm>
              <a:off x="540000" y="1872000"/>
              <a:ext cx="1080000" cy="360000"/>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39" name="pole tekstowe 38">
              <a:extLst>
                <a:ext uri="{FF2B5EF4-FFF2-40B4-BE49-F238E27FC236}">
                  <a16:creationId xmlns:a16="http://schemas.microsoft.com/office/drawing/2014/main" id="{FDEC8F27-F358-0A29-5089-85C57A914BB8}"/>
                </a:ext>
              </a:extLst>
            </p:cNvPr>
            <p:cNvSpPr txBox="1"/>
            <p:nvPr/>
          </p:nvSpPr>
          <p:spPr>
            <a:xfrm>
              <a:off x="534333" y="1872000"/>
              <a:ext cx="1034211" cy="397859"/>
            </a:xfrm>
            <a:prstGeom prst="rect">
              <a:avLst/>
            </a:prstGeom>
            <a:noFill/>
          </p:spPr>
          <p:txBody>
            <a:bodyPr wrap="none" tIns="90000" bIns="90000" rtlCol="0" anchor="t">
              <a:noAutofit/>
            </a:bodyPr>
            <a:lstStyle/>
            <a:p>
              <a:pPr algn="ctr"/>
              <a:r>
                <a:rPr lang="pl-PL" sz="1400" spc="-40">
                  <a:solidFill>
                    <a:schemeClr val="bg1"/>
                  </a:solidFill>
                </a:rPr>
                <a:t>Holborn</a:t>
              </a:r>
            </a:p>
          </p:txBody>
        </p:sp>
      </p:grpSp>
      <p:sp>
        <p:nvSpPr>
          <p:cNvPr id="40" name="Prostokąt 39">
            <a:extLst>
              <a:ext uri="{FF2B5EF4-FFF2-40B4-BE49-F238E27FC236}">
                <a16:creationId xmlns:a16="http://schemas.microsoft.com/office/drawing/2014/main" id="{75B7D678-0F17-0427-2359-55332D431336}"/>
              </a:ext>
            </a:extLst>
          </p:cNvPr>
          <p:cNvSpPr/>
          <p:nvPr/>
        </p:nvSpPr>
        <p:spPr>
          <a:xfrm>
            <a:off x="5334000" y="4898998"/>
            <a:ext cx="3772770" cy="892552"/>
          </a:xfrm>
          <a:prstGeom prst="rect">
            <a:avLst/>
          </a:prstGeom>
        </p:spPr>
        <p:txBody>
          <a:bodyPr wrap="square">
            <a:spAutoFit/>
          </a:bodyPr>
          <a:lstStyle/>
          <a:p>
            <a:pPr algn="ctr"/>
            <a:r>
              <a:rPr lang="pl-PL" sz="1400" spc="-28">
                <a:solidFill>
                  <a:srgbClr val="1F2970"/>
                </a:solidFill>
                <a:latin typeface="Century Gothic" panose="020B0502020202020204" pitchFamily="34" charset="0"/>
              </a:rPr>
              <a:t>Budowa Instalacji do produkcji HVO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w Rafinerii Holborn w Hamburgu </a:t>
            </a:r>
            <a:br>
              <a:rPr lang="pl-PL" sz="1400" spc="-28">
                <a:solidFill>
                  <a:srgbClr val="1F2970"/>
                </a:solidFill>
                <a:latin typeface="Century Gothic" panose="020B0502020202020204" pitchFamily="34" charset="0"/>
              </a:rPr>
            </a:br>
            <a:r>
              <a:rPr lang="pl-PL" sz="1200" b="1">
                <a:solidFill>
                  <a:srgbClr val="1F2970"/>
                </a:solidFill>
                <a:latin typeface="Century Gothic" pitchFamily="34" charset="0"/>
                <a:cs typeface="Arial"/>
              </a:rPr>
              <a:t>Wartość kontraktu przypadająca na GK PxM: 75,4 mln EUR netto.</a:t>
            </a:r>
          </a:p>
        </p:txBody>
      </p:sp>
      <p:pic>
        <p:nvPicPr>
          <p:cNvPr id="42" name="Obraz 41" descr="Obraz zawierający Czcionka, tekst, Grafika, zrzut ekranu&#10;&#10;Opis wygenerowany automatycznie">
            <a:extLst>
              <a:ext uri="{FF2B5EF4-FFF2-40B4-BE49-F238E27FC236}">
                <a16:creationId xmlns:a16="http://schemas.microsoft.com/office/drawing/2014/main" id="{59A33B86-E5E7-5C75-460F-F969AF1710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758" y="5925456"/>
            <a:ext cx="1709761" cy="431999"/>
          </a:xfrm>
          <a:prstGeom prst="rect">
            <a:avLst/>
          </a:prstGeom>
        </p:spPr>
      </p:pic>
      <p:pic>
        <p:nvPicPr>
          <p:cNvPr id="17" name="Obraz 16">
            <a:extLst>
              <a:ext uri="{FF2B5EF4-FFF2-40B4-BE49-F238E27FC236}">
                <a16:creationId xmlns:a16="http://schemas.microsoft.com/office/drawing/2014/main" id="{C48F6D10-F500-97B7-D1BE-3256F3938AA1}"/>
              </a:ext>
            </a:extLst>
          </p:cNvPr>
          <p:cNvPicPr>
            <a:picLocks noChangeAspect="1"/>
          </p:cNvPicPr>
          <p:nvPr/>
        </p:nvPicPr>
        <p:blipFill>
          <a:blip r:embed="rId9"/>
          <a:stretch>
            <a:fillRect/>
          </a:stretch>
        </p:blipFill>
        <p:spPr>
          <a:xfrm>
            <a:off x="8309859" y="5886255"/>
            <a:ext cx="685665" cy="391232"/>
          </a:xfrm>
          <a:prstGeom prst="rect">
            <a:avLst/>
          </a:prstGeom>
        </p:spPr>
      </p:pic>
      <p:pic>
        <p:nvPicPr>
          <p:cNvPr id="19" name="Obraz 18">
            <a:extLst>
              <a:ext uri="{FF2B5EF4-FFF2-40B4-BE49-F238E27FC236}">
                <a16:creationId xmlns:a16="http://schemas.microsoft.com/office/drawing/2014/main" id="{D2CB71C5-00FA-77B6-8D2F-4B1CD91CD79C}"/>
              </a:ext>
            </a:extLst>
          </p:cNvPr>
          <p:cNvPicPr>
            <a:picLocks noChangeAspect="1"/>
          </p:cNvPicPr>
          <p:nvPr/>
        </p:nvPicPr>
        <p:blipFill>
          <a:blip r:embed="rId10"/>
          <a:stretch>
            <a:fillRect/>
          </a:stretch>
        </p:blipFill>
        <p:spPr>
          <a:xfrm>
            <a:off x="7070362" y="5845488"/>
            <a:ext cx="1026808" cy="431999"/>
          </a:xfrm>
          <a:prstGeom prst="rect">
            <a:avLst/>
          </a:prstGeom>
        </p:spPr>
      </p:pic>
    </p:spTree>
    <p:extLst>
      <p:ext uri="{BB962C8B-B14F-4D97-AF65-F5344CB8AC3E}">
        <p14:creationId xmlns:p14="http://schemas.microsoft.com/office/powerpoint/2010/main" val="722004860"/>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
            <a:extLst>
              <a:ext uri="{FF2B5EF4-FFF2-40B4-BE49-F238E27FC236}">
                <a16:creationId xmlns:a16="http://schemas.microsoft.com/office/drawing/2014/main" id="{D1952F2C-DE06-F778-CFDC-B4EB7D2F5CB9}"/>
              </a:ext>
            </a:extLst>
          </p:cNvPr>
          <p:cNvSpPr/>
          <p:nvPr/>
        </p:nvSpPr>
        <p:spPr>
          <a:xfrm>
            <a:off x="0" y="-1"/>
            <a:ext cx="5940000" cy="6858000"/>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a:solidFill>
                  <a:srgbClr val="001871"/>
                </a:solidFill>
                <a:latin typeface="Century Gothic" panose="020B0502020202020204" pitchFamily="34" charset="0"/>
              </a:rPr>
              <a:t>W ramach budownictwa przemysłowego koncentrujemy się na obiektach produkcyjnych, energetycznych i technologicznych, zapewniając ich wysoką funkcjonalność i bezpieczeństwo</a:t>
            </a:r>
            <a:endParaRPr lang="en-ID"/>
          </a:p>
        </p:txBody>
      </p:sp>
      <p:sp>
        <p:nvSpPr>
          <p:cNvPr id="5" name="TextBox 14">
            <a:extLst>
              <a:ext uri="{FF2B5EF4-FFF2-40B4-BE49-F238E27FC236}">
                <a16:creationId xmlns:a16="http://schemas.microsoft.com/office/drawing/2014/main" id="{4B9148D2-006C-890C-516C-EC536E0A6E65}"/>
              </a:ext>
            </a:extLst>
          </p:cNvPr>
          <p:cNvSpPr txBox="1"/>
          <p:nvPr/>
        </p:nvSpPr>
        <p:spPr>
          <a:xfrm>
            <a:off x="742427" y="3364134"/>
            <a:ext cx="2855496" cy="2833020"/>
          </a:xfrm>
          <a:prstGeom prst="rect">
            <a:avLst/>
          </a:prstGeom>
          <a:noFill/>
        </p:spPr>
        <p:txBody>
          <a:bodyPr wrap="square">
            <a:spAutoFit/>
          </a:bodyPr>
          <a:lstStyle/>
          <a:p>
            <a:pPr>
              <a:lnSpc>
                <a:spcPct val="150000"/>
              </a:lnSpc>
            </a:pPr>
            <a:r>
              <a:rPr lang="pl-PL" sz="1000" i="1">
                <a:solidFill>
                  <a:schemeClr val="bg1"/>
                </a:solidFill>
                <a:effectLst/>
                <a:ea typeface="Roboto" panose="02000000000000000000" pitchFamily="2" charset="0"/>
              </a:rPr>
              <a:t>W ramach budownictwa przemysłowego koncentrujemy się na obiektach produkcyjnych, energetycznych i technologicznych, zapewniając ich wysoką funkcjonalność i bezpieczeństwo.</a:t>
            </a:r>
            <a:r>
              <a:rPr lang="pl-PL" sz="1000">
                <a:solidFill>
                  <a:schemeClr val="bg1"/>
                </a:solidFill>
              </a:rPr>
              <a:t> </a:t>
            </a:r>
          </a:p>
          <a:p>
            <a:pPr>
              <a:lnSpc>
                <a:spcPct val="150000"/>
              </a:lnSpc>
            </a:pPr>
            <a:endParaRPr lang="pl-PL" sz="1000">
              <a:solidFill>
                <a:schemeClr val="bg1"/>
              </a:solidFill>
            </a:endParaRPr>
          </a:p>
          <a:p>
            <a:pPr>
              <a:lnSpc>
                <a:spcPct val="150000"/>
              </a:lnSpc>
            </a:pPr>
            <a:r>
              <a:rPr lang="pl-PL" sz="1000">
                <a:solidFill>
                  <a:schemeClr val="bg1"/>
                </a:solidFill>
              </a:rPr>
              <a:t>Budownictwo infrastrukturalne to realizacja inwestycji związanych z transportem, komunikacją i sieciami technicznymi, które wspierają rozwój regionów i poprawiają jakość życia społeczności.</a:t>
            </a:r>
            <a:endParaRPr lang="en-ID" sz="1000">
              <a:solidFill>
                <a:schemeClr val="bg1"/>
              </a:solidFill>
            </a:endParaRPr>
          </a:p>
          <a:p>
            <a:pPr>
              <a:lnSpc>
                <a:spcPct val="150000"/>
              </a:lnSpc>
            </a:pPr>
            <a:endParaRPr lang="pl-PL" sz="1000" i="1">
              <a:solidFill>
                <a:schemeClr val="bg1"/>
              </a:solidFill>
              <a:effectLst/>
              <a:ea typeface="Roboto" panose="02000000000000000000" pitchFamily="2" charset="0"/>
            </a:endParaRPr>
          </a:p>
        </p:txBody>
      </p:sp>
      <p:sp>
        <p:nvSpPr>
          <p:cNvPr id="6" name="TextBox 15">
            <a:extLst>
              <a:ext uri="{FF2B5EF4-FFF2-40B4-BE49-F238E27FC236}">
                <a16:creationId xmlns:a16="http://schemas.microsoft.com/office/drawing/2014/main" id="{D83B0461-D3D7-4858-DB0A-D40EBF5F9C22}"/>
              </a:ext>
            </a:extLst>
          </p:cNvPr>
          <p:cNvSpPr txBox="1"/>
          <p:nvPr/>
        </p:nvSpPr>
        <p:spPr>
          <a:xfrm>
            <a:off x="717737" y="2576697"/>
            <a:ext cx="2592444" cy="830997"/>
          </a:xfrm>
          <a:prstGeom prst="rect">
            <a:avLst/>
          </a:prstGeom>
          <a:noFill/>
        </p:spPr>
        <p:txBody>
          <a:bodyPr wrap="square">
            <a:spAutoFit/>
          </a:bodyPr>
          <a:lstStyle/>
          <a:p>
            <a:r>
              <a:rPr lang="pl-PL" sz="1600">
                <a:solidFill>
                  <a:schemeClr val="bg1"/>
                </a:solidFill>
                <a:ea typeface="Open Sans" panose="020B0606030504020204" pitchFamily="34" charset="0"/>
                <a:cs typeface="Open Sans" panose="020B0606030504020204" pitchFamily="34" charset="0"/>
              </a:rPr>
              <a:t>PROFESJONALIZM NAJWYŻSZE STANDARDY</a:t>
            </a:r>
          </a:p>
          <a:p>
            <a:r>
              <a:rPr lang="pl-PL" sz="1600">
                <a:solidFill>
                  <a:schemeClr val="bg1"/>
                </a:solidFill>
                <a:ea typeface="Open Sans" panose="020B0606030504020204" pitchFamily="34" charset="0"/>
                <a:cs typeface="Open Sans" panose="020B0606030504020204" pitchFamily="34" charset="0"/>
              </a:rPr>
              <a:t>BEZPIECZEŃSTWO</a:t>
            </a:r>
            <a:endParaRPr lang="en-ID" sz="1600">
              <a:solidFill>
                <a:schemeClr val="bg1"/>
              </a:solidFill>
              <a:ea typeface="Open Sans" panose="020B0606030504020204" pitchFamily="34" charset="0"/>
              <a:cs typeface="Open Sans" panose="020B0606030504020204" pitchFamily="34" charset="0"/>
            </a:endParaRPr>
          </a:p>
        </p:txBody>
      </p:sp>
      <p:pic>
        <p:nvPicPr>
          <p:cNvPr id="8" name="Graphic 18" descr="Badge New with solid fill">
            <a:extLst>
              <a:ext uri="{FF2B5EF4-FFF2-40B4-BE49-F238E27FC236}">
                <a16:creationId xmlns:a16="http://schemas.microsoft.com/office/drawing/2014/main" id="{7E7EE4BF-CF9F-A976-8085-AC7BD43CC5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91439" y="1074725"/>
            <a:ext cx="638591" cy="638591"/>
          </a:xfrm>
          <a:prstGeom prst="rect">
            <a:avLst/>
          </a:prstGeom>
        </p:spPr>
      </p:pic>
      <p:pic>
        <p:nvPicPr>
          <p:cNvPr id="10" name="Graphic 20" descr="Shuffle with solid fill">
            <a:extLst>
              <a:ext uri="{FF2B5EF4-FFF2-40B4-BE49-F238E27FC236}">
                <a16:creationId xmlns:a16="http://schemas.microsoft.com/office/drawing/2014/main" id="{BEA27B92-73D1-C2D8-1542-D6951C8C621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1871" y="2752803"/>
            <a:ext cx="638591" cy="638591"/>
          </a:xfrm>
          <a:prstGeom prst="rect">
            <a:avLst/>
          </a:prstGeom>
        </p:spPr>
      </p:pic>
      <p:pic>
        <p:nvPicPr>
          <p:cNvPr id="12" name="Graphic 22" descr="Badge Tick1 with solid fill">
            <a:extLst>
              <a:ext uri="{FF2B5EF4-FFF2-40B4-BE49-F238E27FC236}">
                <a16:creationId xmlns:a16="http://schemas.microsoft.com/office/drawing/2014/main" id="{6A0670B3-0A0F-97DF-DA14-CB13FA96B0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91439" y="4632484"/>
            <a:ext cx="638591" cy="638591"/>
          </a:xfrm>
          <a:prstGeom prst="rect">
            <a:avLst/>
          </a:prstGeom>
        </p:spPr>
      </p:pic>
      <p:sp>
        <p:nvSpPr>
          <p:cNvPr id="13" name="TextBox 23">
            <a:extLst>
              <a:ext uri="{FF2B5EF4-FFF2-40B4-BE49-F238E27FC236}">
                <a16:creationId xmlns:a16="http://schemas.microsoft.com/office/drawing/2014/main" id="{2B8D0C0B-CBED-7121-7454-87612197C9F1}"/>
              </a:ext>
            </a:extLst>
          </p:cNvPr>
          <p:cNvSpPr txBox="1"/>
          <p:nvPr/>
        </p:nvSpPr>
        <p:spPr>
          <a:xfrm>
            <a:off x="4301003" y="4534688"/>
            <a:ext cx="1687815" cy="1909690"/>
          </a:xfrm>
          <a:prstGeom prst="rect">
            <a:avLst/>
          </a:prstGeom>
          <a:noFill/>
        </p:spPr>
        <p:txBody>
          <a:bodyPr wrap="square">
            <a:spAutoFit/>
          </a:bodyPr>
          <a:lstStyle>
            <a:defPPr>
              <a:defRPr lang="en-US"/>
            </a:defPPr>
            <a:lvl1pPr>
              <a:lnSpc>
                <a:spcPct val="150000"/>
              </a:lnSpc>
              <a:defRPr sz="1000">
                <a:solidFill>
                  <a:schemeClr val="bg1"/>
                </a:solidFill>
              </a:defRPr>
            </a:lvl1pPr>
          </a:lstStyle>
          <a:p>
            <a:r>
              <a:rPr lang="pl-PL" dirty="0"/>
              <a:t>Oferujemy pełen zakres usług: projektowanie, budowę i eksploatację odnawialnych źródeł energii, wspierając transformację energetyczną </a:t>
            </a:r>
            <a:br>
              <a:rPr lang="pl-PL" dirty="0"/>
            </a:br>
            <a:r>
              <a:rPr lang="pl-PL" dirty="0"/>
              <a:t>i zrównoważony rozwój.</a:t>
            </a:r>
            <a:endParaRPr lang="en-ID" dirty="0"/>
          </a:p>
        </p:txBody>
      </p:sp>
      <p:sp>
        <p:nvSpPr>
          <p:cNvPr id="16" name="TextBox 7">
            <a:extLst>
              <a:ext uri="{FF2B5EF4-FFF2-40B4-BE49-F238E27FC236}">
                <a16:creationId xmlns:a16="http://schemas.microsoft.com/office/drawing/2014/main" id="{F174F113-67A5-9D2E-0EE2-4047A698137D}"/>
              </a:ext>
            </a:extLst>
          </p:cNvPr>
          <p:cNvSpPr txBox="1"/>
          <p:nvPr/>
        </p:nvSpPr>
        <p:spPr>
          <a:xfrm>
            <a:off x="5905112" y="1583547"/>
            <a:ext cx="3923974" cy="2062103"/>
          </a:xfrm>
          <a:prstGeom prst="rect">
            <a:avLst/>
          </a:prstGeom>
          <a:noFill/>
        </p:spPr>
        <p:txBody>
          <a:bodyPr wrap="square">
            <a:spAutoFit/>
          </a:bodyPr>
          <a:lstStyle/>
          <a:p>
            <a:pPr algn="r"/>
            <a:r>
              <a:rPr lang="pl-PL" sz="44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t>budownictwo</a:t>
            </a:r>
            <a:br>
              <a:rPr lang="pl-PL" sz="44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br>
            <a:r>
              <a:rPr lang="pl-PL" sz="28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t>przemysłowe, </a:t>
            </a:r>
            <a:br>
              <a:rPr lang="pl-PL" sz="28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br>
            <a:r>
              <a:rPr lang="pl-PL" sz="28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t>infrastrukturalne </a:t>
            </a:r>
            <a:br>
              <a:rPr lang="pl-PL" sz="28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br>
            <a:r>
              <a:rPr lang="pl-PL" sz="2800" b="1" spc="-60">
                <a:solidFill>
                  <a:srgbClr val="001871"/>
                </a:solidFill>
                <a:latin typeface="Century Gothic" panose="020B0502020202020204" pitchFamily="34" charset="0"/>
                <a:ea typeface="Open Sans" panose="020B0606030504020204" pitchFamily="34" charset="0"/>
                <a:cs typeface="Open Sans" panose="020B0606030504020204" pitchFamily="34" charset="0"/>
              </a:rPr>
              <a:t>i ogólne</a:t>
            </a:r>
            <a:endParaRPr lang="en-ID" sz="4400" b="1" spc="-60">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7" name="TextBox 8">
            <a:extLst>
              <a:ext uri="{FF2B5EF4-FFF2-40B4-BE49-F238E27FC236}">
                <a16:creationId xmlns:a16="http://schemas.microsoft.com/office/drawing/2014/main" id="{6FE1F26D-E0A8-925E-DD60-D7460219D64E}"/>
              </a:ext>
            </a:extLst>
          </p:cNvPr>
          <p:cNvSpPr txBox="1"/>
          <p:nvPr/>
        </p:nvSpPr>
        <p:spPr>
          <a:xfrm>
            <a:off x="5940000" y="3574610"/>
            <a:ext cx="3923973" cy="1217193"/>
          </a:xfrm>
          <a:prstGeom prst="rect">
            <a:avLst/>
          </a:prstGeom>
          <a:noFill/>
        </p:spPr>
        <p:txBody>
          <a:bodyPr wrap="square">
            <a:spAutoFit/>
          </a:bodyPr>
          <a:lstStyle/>
          <a:p>
            <a:pPr algn="r">
              <a:lnSpc>
                <a:spcPct val="150000"/>
              </a:lnSpc>
            </a:pPr>
            <a:r>
              <a:rPr lang="pl-PL" sz="1000" i="0">
                <a:solidFill>
                  <a:srgbClr val="001871"/>
                </a:solidFill>
                <a:effectLst/>
                <a:latin typeface="Century Gothic" panose="020B0502020202020204" pitchFamily="34" charset="0"/>
              </a:rPr>
              <a:t>Kompleksowa realizacja inwestycji: od projektowania, poprzez dostawy materiałów i urządzeń, roboty budowlano-montażowe, aż do przekazania projektu inwestorowi</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w różnych sektorach gospodarki.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a:t>
            </a:r>
            <a:endParaRPr lang="en-ID" sz="1000">
              <a:solidFill>
                <a:srgbClr val="001871"/>
              </a:solidFill>
              <a:latin typeface="Century Gothic" panose="020B0502020202020204" pitchFamily="34" charset="0"/>
            </a:endParaRPr>
          </a:p>
        </p:txBody>
      </p:sp>
      <p:pic>
        <p:nvPicPr>
          <p:cNvPr id="3" name="Obraz 2" descr="Obraz zawierający statek powietrzny, samolot, w pomieszczeniu, pojazd&#10;&#10;Opis wygenerowany automatycznie">
            <a:extLst>
              <a:ext uri="{FF2B5EF4-FFF2-40B4-BE49-F238E27FC236}">
                <a16:creationId xmlns:a16="http://schemas.microsoft.com/office/drawing/2014/main" id="{BF09DC58-4C41-E0A2-B3F3-E1FEA08506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 y="-1"/>
            <a:ext cx="3200345" cy="2160000"/>
          </a:xfrm>
          <a:prstGeom prst="rect">
            <a:avLst/>
          </a:prstGeom>
        </p:spPr>
      </p:pic>
      <p:sp>
        <p:nvSpPr>
          <p:cNvPr id="14" name="Symbol zastępczy numeru slajdu 1">
            <a:extLst>
              <a:ext uri="{FF2B5EF4-FFF2-40B4-BE49-F238E27FC236}">
                <a16:creationId xmlns:a16="http://schemas.microsoft.com/office/drawing/2014/main" id="{E3595F08-4956-5BB0-BDA0-9C7997F0F82F}"/>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16</a:t>
            </a:fld>
            <a:endParaRPr lang="pl-PL"/>
          </a:p>
        </p:txBody>
      </p:sp>
      <p:sp>
        <p:nvSpPr>
          <p:cNvPr id="18" name="TextBox 23">
            <a:extLst>
              <a:ext uri="{FF2B5EF4-FFF2-40B4-BE49-F238E27FC236}">
                <a16:creationId xmlns:a16="http://schemas.microsoft.com/office/drawing/2014/main" id="{674A8CE1-4040-83F7-0699-ADAAD106CA1B}"/>
              </a:ext>
            </a:extLst>
          </p:cNvPr>
          <p:cNvSpPr txBox="1"/>
          <p:nvPr/>
        </p:nvSpPr>
        <p:spPr>
          <a:xfrm>
            <a:off x="4349169" y="353153"/>
            <a:ext cx="1553868" cy="1448025"/>
          </a:xfrm>
          <a:prstGeom prst="rect">
            <a:avLst/>
          </a:prstGeom>
          <a:noFill/>
        </p:spPr>
        <p:txBody>
          <a:bodyPr wrap="square">
            <a:spAutoFit/>
          </a:bodyPr>
          <a:lstStyle>
            <a:defPPr>
              <a:defRPr lang="en-US"/>
            </a:defPPr>
            <a:lvl1pPr>
              <a:lnSpc>
                <a:spcPct val="150000"/>
              </a:lnSpc>
              <a:defRPr sz="1000">
                <a:solidFill>
                  <a:schemeClr val="bg1"/>
                </a:solidFill>
              </a:defRPr>
            </a:lvl1pPr>
          </a:lstStyle>
          <a:p>
            <a:r>
              <a:rPr lang="pl-PL"/>
              <a:t>Budownictwo ogólne obejmuje obiekty użyteczności publicznej, budynki mieszkalne i komercyjne.</a:t>
            </a:r>
            <a:endParaRPr lang="en-ID"/>
          </a:p>
        </p:txBody>
      </p:sp>
      <p:sp>
        <p:nvSpPr>
          <p:cNvPr id="21" name="pole tekstowe 20">
            <a:extLst>
              <a:ext uri="{FF2B5EF4-FFF2-40B4-BE49-F238E27FC236}">
                <a16:creationId xmlns:a16="http://schemas.microsoft.com/office/drawing/2014/main" id="{1A178B54-8296-5606-BA30-F976599D90E7}"/>
              </a:ext>
            </a:extLst>
          </p:cNvPr>
          <p:cNvSpPr txBox="1"/>
          <p:nvPr/>
        </p:nvSpPr>
        <p:spPr>
          <a:xfrm>
            <a:off x="4349168" y="2552194"/>
            <a:ext cx="1553869" cy="1678858"/>
          </a:xfrm>
          <a:prstGeom prst="rect">
            <a:avLst/>
          </a:prstGeom>
          <a:noFill/>
        </p:spPr>
        <p:txBody>
          <a:bodyPr wrap="square">
            <a:spAutoFit/>
          </a:bodyPr>
          <a:lstStyle>
            <a:defPPr>
              <a:defRPr lang="en-US"/>
            </a:defPPr>
            <a:lvl1pPr>
              <a:lnSpc>
                <a:spcPct val="150000"/>
              </a:lnSpc>
              <a:defRPr sz="1000">
                <a:solidFill>
                  <a:schemeClr val="bg1"/>
                </a:solidFill>
              </a:defRPr>
            </a:lvl1pPr>
          </a:lstStyle>
          <a:p>
            <a:r>
              <a:rPr lang="pl-PL"/>
              <a:t>Budownictwo OZE </a:t>
            </a:r>
            <a:br>
              <a:rPr lang="pl-PL"/>
            </a:br>
            <a:r>
              <a:rPr lang="pl-PL"/>
              <a:t>to zielona energetyka w praktyce – kompleksowa budowa farm fotowoltaicznych „pod klucz”. </a:t>
            </a:r>
          </a:p>
        </p:txBody>
      </p:sp>
      <p:pic>
        <p:nvPicPr>
          <p:cNvPr id="22" name="Obraz 21" descr="Obraz zawierający na wolnym powietrzu, drzewo, Fotografia lotnicza, Widok z lotu ptaka&#10;&#10;Zawartość wygenerowana przez sztuczną inteligencję może być niepoprawna.">
            <a:extLst>
              <a:ext uri="{FF2B5EF4-FFF2-40B4-BE49-F238E27FC236}">
                <a16:creationId xmlns:a16="http://schemas.microsoft.com/office/drawing/2014/main" id="{7A31FC14-CFFD-135E-F673-6A5F64B50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9348" y="4658456"/>
            <a:ext cx="3196651" cy="2199544"/>
          </a:xfrm>
          <a:prstGeom prst="rect">
            <a:avLst/>
          </a:prstGeom>
        </p:spPr>
      </p:pic>
      <p:sp>
        <p:nvSpPr>
          <p:cNvPr id="9" name="TextBox 16">
            <a:extLst>
              <a:ext uri="{FF2B5EF4-FFF2-40B4-BE49-F238E27FC236}">
                <a16:creationId xmlns:a16="http://schemas.microsoft.com/office/drawing/2014/main" id="{E7BFDB22-22FC-2836-82EB-8F0355C8683B}"/>
              </a:ext>
            </a:extLst>
          </p:cNvPr>
          <p:cNvSpPr txBox="1"/>
          <p:nvPr/>
        </p:nvSpPr>
        <p:spPr>
          <a:xfrm>
            <a:off x="742426" y="6189956"/>
            <a:ext cx="3456349" cy="338554"/>
          </a:xfrm>
          <a:prstGeom prst="rect">
            <a:avLst/>
          </a:prstGeom>
          <a:noFill/>
        </p:spPr>
        <p:txBody>
          <a:bodyPr wrap="square">
            <a:spAutoFit/>
          </a:bodyPr>
          <a:lstStyle/>
          <a:p>
            <a:r>
              <a:rPr lang="id-ID" sz="1600" b="1">
                <a:solidFill>
                  <a:schemeClr val="bg1"/>
                </a:solidFill>
                <a:ea typeface="Open Sans" panose="020B0606030504020204" pitchFamily="34" charset="0"/>
                <a:cs typeface="Open Sans" panose="020B0606030504020204" pitchFamily="34" charset="0"/>
              </a:rPr>
              <a:t>WWW.POLIMEX-MOSTOSTAL.PL</a:t>
            </a:r>
          </a:p>
        </p:txBody>
      </p:sp>
    </p:spTree>
    <p:extLst>
      <p:ext uri="{BB962C8B-B14F-4D97-AF65-F5344CB8AC3E}">
        <p14:creationId xmlns:p14="http://schemas.microsoft.com/office/powerpoint/2010/main" val="249435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apka">
            <a:extLst>
              <a:ext uri="{FF2B5EF4-FFF2-40B4-BE49-F238E27FC236}">
                <a16:creationId xmlns:a16="http://schemas.microsoft.com/office/drawing/2014/main" id="{758213B0-5BEC-9BA9-3053-7690A363CAB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06" b="845"/>
          <a:stretch/>
        </p:blipFill>
        <p:spPr bwMode="auto">
          <a:xfrm>
            <a:off x="549745" y="3174884"/>
            <a:ext cx="3531809" cy="1654701"/>
          </a:xfrm>
          <a:prstGeom prst="rect">
            <a:avLst/>
          </a:prstGeom>
          <a:noFill/>
          <a:extLst>
            <a:ext uri="{909E8E84-426E-40DD-AFC4-6F175D3DCCD1}">
              <a14:hiddenFill xmlns:a14="http://schemas.microsoft.com/office/drawing/2010/main">
                <a:solidFill>
                  <a:srgbClr val="FFFFFF"/>
                </a:solidFill>
              </a14:hiddenFill>
            </a:ext>
          </a:extLst>
        </p:spPr>
      </p:pic>
      <p:sp>
        <p:nvSpPr>
          <p:cNvPr id="20" name="Prostokąt 19">
            <a:extLst>
              <a:ext uri="{FF2B5EF4-FFF2-40B4-BE49-F238E27FC236}">
                <a16:creationId xmlns:a16="http://schemas.microsoft.com/office/drawing/2014/main" id="{C96E7F8E-E638-580C-4E1F-0DB63691CB66}"/>
              </a:ext>
            </a:extLst>
          </p:cNvPr>
          <p:cNvSpPr/>
          <p:nvPr/>
        </p:nvSpPr>
        <p:spPr>
          <a:xfrm>
            <a:off x="573353" y="3174883"/>
            <a:ext cx="1079999" cy="390482"/>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5" name="Obraz 14">
            <a:extLst>
              <a:ext uri="{FF2B5EF4-FFF2-40B4-BE49-F238E27FC236}">
                <a16:creationId xmlns:a16="http://schemas.microsoft.com/office/drawing/2014/main" id="{BE027D35-E7C1-B5A8-DFE5-0E8D5204F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080" y="1282570"/>
            <a:ext cx="3465725" cy="1766616"/>
          </a:xfrm>
          <a:prstGeom prst="rect">
            <a:avLst/>
          </a:prstGeom>
          <a:solidFill>
            <a:srgbClr val="001871"/>
          </a:solidFill>
        </p:spPr>
      </p:pic>
      <p:sp>
        <p:nvSpPr>
          <p:cNvPr id="9" name="Title 1">
            <a:extLst>
              <a:ext uri="{FF2B5EF4-FFF2-40B4-BE49-F238E27FC236}">
                <a16:creationId xmlns:a16="http://schemas.microsoft.com/office/drawing/2014/main" id="{A1D88951-EE9E-F07F-EB77-ED3FF28782C6}"/>
              </a:ext>
            </a:extLst>
          </p:cNvPr>
          <p:cNvSpPr txBox="1">
            <a:spLocks/>
          </p:cNvSpPr>
          <p:nvPr/>
        </p:nvSpPr>
        <p:spPr>
          <a:xfrm>
            <a:off x="539999" y="360000"/>
            <a:ext cx="6814389" cy="720000"/>
          </a:xfrm>
          <a:prstGeom prst="rect">
            <a:avLst/>
          </a:prstGeom>
        </p:spPr>
        <p:txBody>
          <a:bodyPr vert="horz" lIns="90000" tIns="27679" rIns="9000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sz="1300">
                <a:solidFill>
                  <a:srgbClr val="001871"/>
                </a:solidFill>
                <a:latin typeface="Century Gothic"/>
              </a:rPr>
              <a:t>Projekty strategiczne w trakcie realizacji:</a:t>
            </a:r>
          </a:p>
          <a:p>
            <a:r>
              <a:rPr lang="pl-PL" sz="1800">
                <a:solidFill>
                  <a:srgbClr val="001871"/>
                </a:solidFill>
                <a:latin typeface="Century Gothic"/>
              </a:rPr>
              <a:t>Lubiatowo, Wiata WWS1 Połaniec oraz PV Marulewy</a:t>
            </a:r>
            <a:endParaRPr lang="pl-PL" sz="1600">
              <a:solidFill>
                <a:srgbClr val="001871"/>
              </a:solidFill>
            </a:endParaRPr>
          </a:p>
        </p:txBody>
      </p:sp>
      <p:cxnSp>
        <p:nvCxnSpPr>
          <p:cNvPr id="16" name="Łącznik prosty 15">
            <a:extLst>
              <a:ext uri="{FF2B5EF4-FFF2-40B4-BE49-F238E27FC236}">
                <a16:creationId xmlns:a16="http://schemas.microsoft.com/office/drawing/2014/main" id="{7D373315-97DF-43DF-0DE8-4A1753065689}"/>
              </a:ext>
            </a:extLst>
          </p:cNvPr>
          <p:cNvCxnSpPr>
            <a:cxnSpLocks/>
          </p:cNvCxnSpPr>
          <p:nvPr/>
        </p:nvCxnSpPr>
        <p:spPr>
          <a:xfrm>
            <a:off x="4378262" y="1791721"/>
            <a:ext cx="5220000" cy="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rostokąt 20">
            <a:extLst>
              <a:ext uri="{FF2B5EF4-FFF2-40B4-BE49-F238E27FC236}">
                <a16:creationId xmlns:a16="http://schemas.microsoft.com/office/drawing/2014/main" id="{34BBDA1E-D458-394F-5A32-D7FC3BF8A161}"/>
              </a:ext>
            </a:extLst>
          </p:cNvPr>
          <p:cNvSpPr/>
          <p:nvPr/>
        </p:nvSpPr>
        <p:spPr>
          <a:xfrm>
            <a:off x="584153" y="1459797"/>
            <a:ext cx="1058400" cy="397859"/>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4" name="Prostokąt 3">
            <a:extLst>
              <a:ext uri="{FF2B5EF4-FFF2-40B4-BE49-F238E27FC236}">
                <a16:creationId xmlns:a16="http://schemas.microsoft.com/office/drawing/2014/main" id="{1EFDFEE2-139E-BA20-9963-B9EA365FEBD3}"/>
              </a:ext>
            </a:extLst>
          </p:cNvPr>
          <p:cNvSpPr/>
          <p:nvPr/>
        </p:nvSpPr>
        <p:spPr>
          <a:xfrm>
            <a:off x="4524374" y="1308797"/>
            <a:ext cx="5381625" cy="1323439"/>
          </a:xfrm>
          <a:prstGeom prst="rect">
            <a:avLst/>
          </a:prstGeom>
        </p:spPr>
        <p:txBody>
          <a:bodyPr wrap="square">
            <a:spAutoFit/>
          </a:bodyPr>
          <a:lstStyle/>
          <a:p>
            <a:pPr algn="ctr"/>
            <a:r>
              <a:rPr lang="pl-PL" sz="1400" spc="-28">
                <a:solidFill>
                  <a:srgbClr val="1F2970"/>
                </a:solidFill>
                <a:latin typeface="Century Gothic" panose="020B0502020202020204" pitchFamily="34" charset="0"/>
              </a:rPr>
              <a:t>Wiata Wysokiego Składowania nr 1 wraz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z infrastrukturą towarzyszącą, na potrzeby rozładunku, magazynowania i podawania biomasy do bloków energetycznych 2-7 w Enea Elektrownia Połaniec S.A.</a:t>
            </a:r>
            <a:endParaRPr lang="pl-PL" sz="1200" spc="-28">
              <a:solidFill>
                <a:srgbClr val="1F2970"/>
              </a:solidFill>
              <a:latin typeface="Century Gothic" panose="020B0502020202020204" pitchFamily="34" charset="0"/>
            </a:endParaRPr>
          </a:p>
          <a:p>
            <a:pPr algn="ctr"/>
            <a:r>
              <a:rPr lang="pl-PL" sz="1200" b="1">
                <a:solidFill>
                  <a:srgbClr val="1F2970"/>
                </a:solidFill>
                <a:latin typeface="Century Gothic" pitchFamily="34" charset="0"/>
                <a:cs typeface="Arial"/>
              </a:rPr>
              <a:t>Wartość kontraktu przypadająca na GK PxM</a:t>
            </a:r>
            <a:r>
              <a:rPr lang="pl-PL" sz="1200" b="1">
                <a:solidFill>
                  <a:srgbClr val="1F2970"/>
                </a:solidFill>
                <a:cs typeface="Arial"/>
              </a:rPr>
              <a:t>:</a:t>
            </a:r>
            <a:br>
              <a:rPr lang="pl-PL" sz="1200" b="1">
                <a:latin typeface="Century Gothic" pitchFamily="34" charset="0"/>
                <a:cs typeface="Arial"/>
              </a:rPr>
            </a:br>
            <a:r>
              <a:rPr lang="pl-PL" sz="1200" b="1">
                <a:solidFill>
                  <a:srgbClr val="1F2970"/>
                </a:solidFill>
                <a:latin typeface="Century Gothic" pitchFamily="34" charset="0"/>
                <a:cs typeface="Arial"/>
              </a:rPr>
              <a:t>202,7 mln PLN netto.</a:t>
            </a:r>
            <a:endParaRPr lang="pl-PL" sz="1200" spc="-28">
              <a:solidFill>
                <a:srgbClr val="1F2970"/>
              </a:solidFill>
              <a:latin typeface="Century Gothic" panose="020B0502020202020204" pitchFamily="34" charset="0"/>
            </a:endParaRPr>
          </a:p>
        </p:txBody>
      </p:sp>
      <p:pic>
        <p:nvPicPr>
          <p:cNvPr id="6" name="Obraz 5" descr="Obraz zawierający zegar, znak&#10;&#10;Opis wygenerowany automatycznie">
            <a:extLst>
              <a:ext uri="{FF2B5EF4-FFF2-40B4-BE49-F238E27FC236}">
                <a16:creationId xmlns:a16="http://schemas.microsoft.com/office/drawing/2014/main" id="{9A119365-30BE-9740-445B-61E58F8C23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068" y="2706884"/>
            <a:ext cx="1402537" cy="468000"/>
          </a:xfrm>
          <a:prstGeom prst="rect">
            <a:avLst/>
          </a:prstGeom>
        </p:spPr>
      </p:pic>
      <p:sp>
        <p:nvSpPr>
          <p:cNvPr id="10" name="pole tekstowe 9">
            <a:extLst>
              <a:ext uri="{FF2B5EF4-FFF2-40B4-BE49-F238E27FC236}">
                <a16:creationId xmlns:a16="http://schemas.microsoft.com/office/drawing/2014/main" id="{A78B6B8D-58F1-3B2E-96E9-C42717700490}"/>
              </a:ext>
            </a:extLst>
          </p:cNvPr>
          <p:cNvSpPr txBox="1"/>
          <p:nvPr/>
        </p:nvSpPr>
        <p:spPr>
          <a:xfrm>
            <a:off x="539999" y="1478726"/>
            <a:ext cx="1080000" cy="397858"/>
          </a:xfrm>
          <a:prstGeom prst="rect">
            <a:avLst/>
          </a:prstGeom>
          <a:noFill/>
        </p:spPr>
        <p:txBody>
          <a:bodyPr wrap="none" tIns="90000" bIns="90000" rtlCol="0" anchor="t">
            <a:noAutofit/>
          </a:bodyPr>
          <a:lstStyle/>
          <a:p>
            <a:pPr algn="ctr"/>
            <a:r>
              <a:rPr lang="pl-PL" sz="1400" spc="-40">
                <a:solidFill>
                  <a:schemeClr val="bg1"/>
                </a:solidFill>
              </a:rPr>
              <a:t>Połaniec</a:t>
            </a:r>
          </a:p>
          <a:p>
            <a:pPr algn="ctr"/>
            <a:endParaRPr lang="pl-PL" sz="1400" spc="-40">
              <a:solidFill>
                <a:schemeClr val="bg1"/>
              </a:solidFill>
            </a:endParaRPr>
          </a:p>
        </p:txBody>
      </p:sp>
      <p:sp>
        <p:nvSpPr>
          <p:cNvPr id="13" name="Prostokąt 12">
            <a:extLst>
              <a:ext uri="{FF2B5EF4-FFF2-40B4-BE49-F238E27FC236}">
                <a16:creationId xmlns:a16="http://schemas.microsoft.com/office/drawing/2014/main" id="{0DC6009A-0891-95F6-6F42-BA2B1E24B147}"/>
              </a:ext>
            </a:extLst>
          </p:cNvPr>
          <p:cNvSpPr/>
          <p:nvPr/>
        </p:nvSpPr>
        <p:spPr>
          <a:xfrm>
            <a:off x="4619625" y="3381249"/>
            <a:ext cx="5157420" cy="1107996"/>
          </a:xfrm>
          <a:prstGeom prst="rect">
            <a:avLst/>
          </a:prstGeom>
        </p:spPr>
        <p:txBody>
          <a:bodyPr wrap="square">
            <a:spAutoFit/>
          </a:bodyPr>
          <a:lstStyle/>
          <a:p>
            <a:pPr algn="ctr"/>
            <a:r>
              <a:rPr lang="pl-PL" sz="1400" spc="-28">
                <a:solidFill>
                  <a:srgbClr val="1F2970"/>
                </a:solidFill>
                <a:latin typeface="Century Gothic" panose="020B0502020202020204" pitchFamily="34" charset="0"/>
              </a:rPr>
              <a:t>Budowa drogi krajowej na odcinku Lubiatowo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 droga ekspresowa S6. Zadanie 1: Lubiatowo </a:t>
            </a:r>
            <a:br>
              <a:rPr lang="pl-PL" sz="1400" spc="-28">
                <a:solidFill>
                  <a:srgbClr val="1F2970"/>
                </a:solidFill>
                <a:latin typeface="Century Gothic" panose="020B0502020202020204" pitchFamily="34" charset="0"/>
              </a:rPr>
            </a:br>
            <a:r>
              <a:rPr lang="pl-PL" sz="1400" spc="-28">
                <a:solidFill>
                  <a:srgbClr val="1F2970"/>
                </a:solidFill>
                <a:latin typeface="Century Gothic" panose="020B0502020202020204" pitchFamily="34" charset="0"/>
              </a:rPr>
              <a:t>– droga wojewódzka nr 213</a:t>
            </a:r>
          </a:p>
          <a:p>
            <a:pPr algn="ctr"/>
            <a:r>
              <a:rPr lang="pl-PL" sz="1200" b="1">
                <a:solidFill>
                  <a:srgbClr val="1F2970"/>
                </a:solidFill>
                <a:latin typeface="Century Gothic" pitchFamily="34" charset="0"/>
                <a:cs typeface="Arial"/>
              </a:rPr>
              <a:t>Wartość </a:t>
            </a:r>
            <a:r>
              <a:rPr lang="pl-PL" sz="1200" b="1">
                <a:solidFill>
                  <a:srgbClr val="1F2970"/>
                </a:solidFill>
                <a:cs typeface="Arial"/>
              </a:rPr>
              <a:t>kontraktu </a:t>
            </a:r>
            <a:r>
              <a:rPr lang="pl-PL" sz="1200" b="1">
                <a:solidFill>
                  <a:srgbClr val="1F2970"/>
                </a:solidFill>
                <a:latin typeface="Century Gothic" pitchFamily="34" charset="0"/>
                <a:cs typeface="Arial"/>
              </a:rPr>
              <a:t>przypadająca na GK PxM:</a:t>
            </a:r>
            <a:br>
              <a:rPr lang="pl-PL" sz="1200" b="1">
                <a:solidFill>
                  <a:srgbClr val="1F2970"/>
                </a:solidFill>
                <a:latin typeface="Century Gothic" pitchFamily="34" charset="0"/>
                <a:cs typeface="Arial"/>
              </a:rPr>
            </a:br>
            <a:r>
              <a:rPr lang="pl-PL" sz="1200" b="1">
                <a:solidFill>
                  <a:srgbClr val="1F2970"/>
                </a:solidFill>
                <a:latin typeface="Century Gothic" pitchFamily="34" charset="0"/>
                <a:cs typeface="Arial"/>
              </a:rPr>
              <a:t>126,2 mln PLN netto.</a:t>
            </a:r>
            <a:endParaRPr lang="pl-PL" sz="1200" spc="-28">
              <a:solidFill>
                <a:srgbClr val="1F2970"/>
              </a:solidFill>
              <a:latin typeface="Century Gothic" panose="020B0502020202020204" pitchFamily="34" charset="0"/>
            </a:endParaRPr>
          </a:p>
        </p:txBody>
      </p:sp>
      <p:sp>
        <p:nvSpPr>
          <p:cNvPr id="17" name="pole tekstowe 16">
            <a:extLst>
              <a:ext uri="{FF2B5EF4-FFF2-40B4-BE49-F238E27FC236}">
                <a16:creationId xmlns:a16="http://schemas.microsoft.com/office/drawing/2014/main" id="{FC266191-CCA4-82F4-0F00-EB1D0451FF9B}"/>
              </a:ext>
            </a:extLst>
          </p:cNvPr>
          <p:cNvSpPr txBox="1"/>
          <p:nvPr/>
        </p:nvSpPr>
        <p:spPr>
          <a:xfrm>
            <a:off x="584152" y="3182320"/>
            <a:ext cx="1080000" cy="397858"/>
          </a:xfrm>
          <a:prstGeom prst="rect">
            <a:avLst/>
          </a:prstGeom>
          <a:noFill/>
        </p:spPr>
        <p:txBody>
          <a:bodyPr wrap="none" lIns="91440" tIns="90000" rIns="91440" bIns="90000" rtlCol="0" anchor="t">
            <a:noAutofit/>
          </a:bodyPr>
          <a:lstStyle/>
          <a:p>
            <a:pPr algn="ctr"/>
            <a:r>
              <a:rPr lang="pl-PL" sz="1400" spc="-40">
                <a:solidFill>
                  <a:schemeClr val="bg1"/>
                </a:solidFill>
              </a:rPr>
              <a:t>Lubiatowo</a:t>
            </a:r>
          </a:p>
          <a:p>
            <a:pPr algn="ctr"/>
            <a:endParaRPr lang="pl-PL" sz="1400" spc="-40">
              <a:solidFill>
                <a:schemeClr val="bg1"/>
              </a:solidFill>
            </a:endParaRPr>
          </a:p>
        </p:txBody>
      </p:sp>
      <p:pic>
        <p:nvPicPr>
          <p:cNvPr id="18" name="Picture 2" descr="Obraz zawierający tekst&#10;&#10;Opis wygenerowany automatycznie">
            <a:extLst>
              <a:ext uri="{FF2B5EF4-FFF2-40B4-BE49-F238E27FC236}">
                <a16:creationId xmlns:a16="http://schemas.microsoft.com/office/drawing/2014/main" id="{40F3DA34-3546-FB71-5553-21A84F866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1209" y="4540081"/>
            <a:ext cx="1394252" cy="46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Obraz 21">
            <a:extLst>
              <a:ext uri="{FF2B5EF4-FFF2-40B4-BE49-F238E27FC236}">
                <a16:creationId xmlns:a16="http://schemas.microsoft.com/office/drawing/2014/main" id="{69D4A681-FA6F-6B09-8B02-7592AD6354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533" y="4866438"/>
            <a:ext cx="3483207" cy="1782519"/>
          </a:xfrm>
          <a:prstGeom prst="rect">
            <a:avLst/>
          </a:prstGeom>
        </p:spPr>
      </p:pic>
      <p:grpSp>
        <p:nvGrpSpPr>
          <p:cNvPr id="23" name="Grupa 22">
            <a:extLst>
              <a:ext uri="{FF2B5EF4-FFF2-40B4-BE49-F238E27FC236}">
                <a16:creationId xmlns:a16="http://schemas.microsoft.com/office/drawing/2014/main" id="{87B5C2D6-59CF-DB92-11C1-5970B2B1CFA3}"/>
              </a:ext>
            </a:extLst>
          </p:cNvPr>
          <p:cNvGrpSpPr/>
          <p:nvPr/>
        </p:nvGrpSpPr>
        <p:grpSpPr>
          <a:xfrm>
            <a:off x="539046" y="4953214"/>
            <a:ext cx="1080953" cy="397859"/>
            <a:chOff x="539047" y="1872000"/>
            <a:chExt cx="1080953" cy="397859"/>
          </a:xfrm>
        </p:grpSpPr>
        <p:sp>
          <p:nvSpPr>
            <p:cNvPr id="24" name="Prostokąt 23">
              <a:extLst>
                <a:ext uri="{FF2B5EF4-FFF2-40B4-BE49-F238E27FC236}">
                  <a16:creationId xmlns:a16="http://schemas.microsoft.com/office/drawing/2014/main" id="{D51E0A0B-669A-8474-DF33-4BE7AE2588FB}"/>
                </a:ext>
              </a:extLst>
            </p:cNvPr>
            <p:cNvSpPr/>
            <p:nvPr/>
          </p:nvSpPr>
          <p:spPr>
            <a:xfrm>
              <a:off x="539047" y="1872000"/>
              <a:ext cx="1058400" cy="397859"/>
            </a:xfrm>
            <a:prstGeom prst="rect">
              <a:avLst/>
            </a:prstGeom>
            <a:solidFill>
              <a:srgbClr val="1F297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pl-PL" sz="1400">
                <a:solidFill>
                  <a:schemeClr val="tx1">
                    <a:lumMod val="100000"/>
                  </a:schemeClr>
                </a:solidFill>
                <a:latin typeface="Century Gothic" panose="020B0502020202020204" pitchFamily="34" charset="0"/>
              </a:endParaRPr>
            </a:p>
          </p:txBody>
        </p:sp>
        <p:sp>
          <p:nvSpPr>
            <p:cNvPr id="25" name="pole tekstowe 24">
              <a:extLst>
                <a:ext uri="{FF2B5EF4-FFF2-40B4-BE49-F238E27FC236}">
                  <a16:creationId xmlns:a16="http://schemas.microsoft.com/office/drawing/2014/main" id="{23A56409-716F-D7EE-E12A-4B6B3AFA2038}"/>
                </a:ext>
              </a:extLst>
            </p:cNvPr>
            <p:cNvSpPr txBox="1"/>
            <p:nvPr/>
          </p:nvSpPr>
          <p:spPr>
            <a:xfrm>
              <a:off x="540000" y="1872000"/>
              <a:ext cx="1080000" cy="397858"/>
            </a:xfrm>
            <a:prstGeom prst="rect">
              <a:avLst/>
            </a:prstGeom>
            <a:noFill/>
          </p:spPr>
          <p:txBody>
            <a:bodyPr wrap="none" lIns="91440" tIns="90000" rIns="91440" bIns="90000" rtlCol="0" anchor="t">
              <a:noAutofit/>
            </a:bodyPr>
            <a:lstStyle/>
            <a:p>
              <a:pPr algn="ctr"/>
              <a:r>
                <a:rPr lang="pl-PL" sz="1400" spc="-40">
                  <a:solidFill>
                    <a:schemeClr val="bg1"/>
                  </a:solidFill>
                </a:rPr>
                <a:t>Marulewy</a:t>
              </a:r>
            </a:p>
            <a:p>
              <a:pPr algn="ctr"/>
              <a:endParaRPr lang="pl-PL" sz="1400" spc="-40">
                <a:solidFill>
                  <a:schemeClr val="bg1"/>
                </a:solidFill>
              </a:endParaRPr>
            </a:p>
          </p:txBody>
        </p:sp>
      </p:grpSp>
      <p:pic>
        <p:nvPicPr>
          <p:cNvPr id="26" name="Obraz 25" descr="Obraz zawierający tekst, Czcionka, Grafika, zrzut ekranu&#10;&#10;Zawartość wygenerowana przez sztuczną inteligencję może być niepoprawna.">
            <a:extLst>
              <a:ext uri="{FF2B5EF4-FFF2-40B4-BE49-F238E27FC236}">
                <a16:creationId xmlns:a16="http://schemas.microsoft.com/office/drawing/2014/main" id="{44837D8A-98F7-BFFA-1C92-1F386C334C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1209" y="6070007"/>
            <a:ext cx="1402537" cy="468000"/>
          </a:xfrm>
          <a:prstGeom prst="rect">
            <a:avLst/>
          </a:prstGeom>
        </p:spPr>
      </p:pic>
      <p:sp>
        <p:nvSpPr>
          <p:cNvPr id="27" name="Prostokąt 26">
            <a:extLst>
              <a:ext uri="{FF2B5EF4-FFF2-40B4-BE49-F238E27FC236}">
                <a16:creationId xmlns:a16="http://schemas.microsoft.com/office/drawing/2014/main" id="{725C85D5-8A3A-B1E4-0649-9924F655F7F8}"/>
              </a:ext>
            </a:extLst>
          </p:cNvPr>
          <p:cNvSpPr/>
          <p:nvPr/>
        </p:nvSpPr>
        <p:spPr>
          <a:xfrm>
            <a:off x="4810125" y="5079291"/>
            <a:ext cx="4788136" cy="1107996"/>
          </a:xfrm>
          <a:prstGeom prst="rect">
            <a:avLst/>
          </a:prstGeom>
        </p:spPr>
        <p:txBody>
          <a:bodyPr wrap="square">
            <a:spAutoFit/>
          </a:bodyPr>
          <a:lstStyle/>
          <a:p>
            <a:pPr algn="ctr"/>
            <a:r>
              <a:rPr lang="pl-PL" sz="1400" spc="-28">
                <a:solidFill>
                  <a:srgbClr val="1F2970"/>
                </a:solidFill>
                <a:latin typeface="Century Gothic" panose="020B0502020202020204" pitchFamily="34" charset="0"/>
              </a:rPr>
              <a:t>PV Marulewy  o mocy do 47 MW  </a:t>
            </a:r>
          </a:p>
          <a:p>
            <a:pPr algn="ctr"/>
            <a:r>
              <a:rPr lang="pl-PL" sz="1400">
                <a:solidFill>
                  <a:srgbClr val="001871"/>
                </a:solidFill>
                <a:ea typeface="Aptos" panose="020B0004020202020204" pitchFamily="34" charset="0"/>
              </a:rPr>
              <a:t>Eurowind Energy A/S</a:t>
            </a:r>
          </a:p>
          <a:p>
            <a:pPr algn="ctr"/>
            <a:r>
              <a:rPr lang="pl-PL" sz="1200" b="1">
                <a:solidFill>
                  <a:srgbClr val="1F2970"/>
                </a:solidFill>
                <a:latin typeface="Century Gothic" pitchFamily="34" charset="0"/>
                <a:cs typeface="Arial"/>
              </a:rPr>
              <a:t>Wartość </a:t>
            </a:r>
            <a:r>
              <a:rPr lang="pl-PL" sz="1200" b="1">
                <a:solidFill>
                  <a:srgbClr val="1F2970"/>
                </a:solidFill>
                <a:cs typeface="Arial"/>
              </a:rPr>
              <a:t>kontraktu </a:t>
            </a:r>
            <a:r>
              <a:rPr lang="pl-PL" sz="1200" b="1">
                <a:solidFill>
                  <a:srgbClr val="1F2970"/>
                </a:solidFill>
                <a:latin typeface="Century Gothic" pitchFamily="34" charset="0"/>
                <a:cs typeface="Arial"/>
              </a:rPr>
              <a:t>przypadająca na GK PxM</a:t>
            </a:r>
            <a:r>
              <a:rPr lang="pl-PL" sz="1200" b="1">
                <a:solidFill>
                  <a:srgbClr val="1F2970"/>
                </a:solidFill>
                <a:cs typeface="Arial"/>
              </a:rPr>
              <a:t>:</a:t>
            </a:r>
            <a:br>
              <a:rPr lang="pl-PL" sz="1200" b="1">
                <a:latin typeface="Century Gothic" pitchFamily="34" charset="0"/>
                <a:cs typeface="Arial"/>
              </a:rPr>
            </a:br>
            <a:r>
              <a:rPr lang="pl-PL" sz="1200" b="1">
                <a:solidFill>
                  <a:srgbClr val="1F2970"/>
                </a:solidFill>
                <a:latin typeface="Century Gothic" pitchFamily="34" charset="0"/>
                <a:cs typeface="Arial"/>
              </a:rPr>
              <a:t>81,9 mln PLN netto.</a:t>
            </a:r>
          </a:p>
          <a:p>
            <a:pPr algn="ctr"/>
            <a:endParaRPr lang="pl-PL" sz="1400" spc="-28">
              <a:solidFill>
                <a:srgbClr val="1F2970"/>
              </a:solidFill>
              <a:latin typeface="Century Gothic" panose="020B0502020202020204" pitchFamily="34" charset="0"/>
            </a:endParaRPr>
          </a:p>
        </p:txBody>
      </p:sp>
      <p:sp>
        <p:nvSpPr>
          <p:cNvPr id="29" name="Symbol zastępczy numeru slajdu 1">
            <a:extLst>
              <a:ext uri="{FF2B5EF4-FFF2-40B4-BE49-F238E27FC236}">
                <a16:creationId xmlns:a16="http://schemas.microsoft.com/office/drawing/2014/main" id="{C947A37B-BBD8-C0AB-0681-0A12C6C147F4}"/>
              </a:ext>
            </a:extLst>
          </p:cNvPr>
          <p:cNvSpPr>
            <a:spLocks noGrp="1"/>
          </p:cNvSpPr>
          <p:nvPr>
            <p:ph type="sldNum" sz="quarter" idx="12"/>
          </p:nvPr>
        </p:nvSpPr>
        <p:spPr>
          <a:xfrm>
            <a:off x="9224962" y="6355445"/>
            <a:ext cx="373300" cy="365125"/>
          </a:xfrm>
        </p:spPr>
        <p:txBody>
          <a:bodyPr/>
          <a:lstStyle/>
          <a:p>
            <a:fld id="{28261DB4-AFE6-4905-8FD8-30B9DF7248C0}" type="slidenum">
              <a:rPr lang="pl-PL" smtClean="0"/>
              <a:pPr/>
              <a:t>17</a:t>
            </a:fld>
            <a:endParaRPr lang="pl-PL"/>
          </a:p>
        </p:txBody>
      </p:sp>
    </p:spTree>
    <p:extLst>
      <p:ext uri="{BB962C8B-B14F-4D97-AF65-F5344CB8AC3E}">
        <p14:creationId xmlns:p14="http://schemas.microsoft.com/office/powerpoint/2010/main" val="3987013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Obraz 19" descr="Obraz zawierający niebo, chmura, na wolnym powietrzu, stal&#10;&#10;Opis wygenerowany automatycznie">
            <a:extLst>
              <a:ext uri="{FF2B5EF4-FFF2-40B4-BE49-F238E27FC236}">
                <a16:creationId xmlns:a16="http://schemas.microsoft.com/office/drawing/2014/main" id="{11A5970A-85A0-12CE-DDDB-79ED8210F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2428" y="4697732"/>
            <a:ext cx="3223572" cy="2160268"/>
          </a:xfrm>
          <a:prstGeom prst="rect">
            <a:avLst/>
          </a:prstGeom>
        </p:spPr>
      </p:pic>
      <p:sp>
        <p:nvSpPr>
          <p:cNvPr id="4" name="Rectangle 13">
            <a:extLst>
              <a:ext uri="{FF2B5EF4-FFF2-40B4-BE49-F238E27FC236}">
                <a16:creationId xmlns:a16="http://schemas.microsoft.com/office/drawing/2014/main" id="{D1952F2C-DE06-F778-CFDC-B4EB7D2F5CB9}"/>
              </a:ext>
            </a:extLst>
          </p:cNvPr>
          <p:cNvSpPr/>
          <p:nvPr/>
        </p:nvSpPr>
        <p:spPr>
          <a:xfrm>
            <a:off x="0" y="0"/>
            <a:ext cx="5940000" cy="6858000"/>
          </a:xfrm>
          <a:prstGeom prst="rect">
            <a:avLst/>
          </a:prstGeom>
          <a:solidFill>
            <a:srgbClr val="2E52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Obraz 2" descr="Obraz zawierający Fotografia lotnicza, niebo, na wolnym powietrzu, lotnicze&#10;&#10;Opis wygenerowany automatycznie">
            <a:extLst>
              <a:ext uri="{FF2B5EF4-FFF2-40B4-BE49-F238E27FC236}">
                <a16:creationId xmlns:a16="http://schemas.microsoft.com/office/drawing/2014/main" id="{646F43F7-4B42-1E98-658D-C053A20D1F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 y="0"/>
            <a:ext cx="3267295" cy="2160000"/>
          </a:xfrm>
          <a:prstGeom prst="rect">
            <a:avLst/>
          </a:prstGeom>
        </p:spPr>
      </p:pic>
      <p:sp>
        <p:nvSpPr>
          <p:cNvPr id="5" name="TextBox 14">
            <a:extLst>
              <a:ext uri="{FF2B5EF4-FFF2-40B4-BE49-F238E27FC236}">
                <a16:creationId xmlns:a16="http://schemas.microsoft.com/office/drawing/2014/main" id="{4B9148D2-006C-890C-516C-EC536E0A6E65}"/>
              </a:ext>
            </a:extLst>
          </p:cNvPr>
          <p:cNvSpPr txBox="1"/>
          <p:nvPr/>
        </p:nvSpPr>
        <p:spPr>
          <a:xfrm>
            <a:off x="742427" y="4476640"/>
            <a:ext cx="2849012" cy="1217193"/>
          </a:xfrm>
          <a:prstGeom prst="rect">
            <a:avLst/>
          </a:prstGeom>
          <a:noFill/>
        </p:spPr>
        <p:txBody>
          <a:bodyPr wrap="square">
            <a:spAutoFit/>
          </a:bodyPr>
          <a:lstStyle/>
          <a:p>
            <a:pPr>
              <a:lnSpc>
                <a:spcPct val="150000"/>
              </a:lnSpc>
            </a:pPr>
            <a:r>
              <a:rPr lang="pl-PL" sz="1000" i="1">
                <a:solidFill>
                  <a:schemeClr val="bg1"/>
                </a:solidFill>
                <a:ea typeface="Roboto" panose="02000000000000000000" pitchFamily="2" charset="0"/>
              </a:rPr>
              <a:t>Posiadamy </a:t>
            </a:r>
            <a:r>
              <a:rPr lang="pl-PL" sz="1000" i="1">
                <a:solidFill>
                  <a:schemeClr val="bg1"/>
                </a:solidFill>
                <a:effectLst/>
                <a:ea typeface="Roboto" panose="02000000000000000000" pitchFamily="2" charset="0"/>
              </a:rPr>
              <a:t>moce produkcyjne ponad </a:t>
            </a:r>
            <a:br>
              <a:rPr lang="pl-PL" sz="1000" i="1">
                <a:solidFill>
                  <a:schemeClr val="bg1"/>
                </a:solidFill>
                <a:effectLst/>
                <a:ea typeface="Roboto" panose="02000000000000000000" pitchFamily="2" charset="0"/>
              </a:rPr>
            </a:br>
            <a:r>
              <a:rPr lang="pl-PL" sz="1000" i="1">
                <a:solidFill>
                  <a:schemeClr val="bg1"/>
                </a:solidFill>
                <a:effectLst/>
                <a:ea typeface="Roboto" panose="02000000000000000000" pitchFamily="2" charset="0"/>
              </a:rPr>
              <a:t>3000 ton konstrukcji stalowych miesięcznie, z których produkcja na eksport obejmuje około 50% całości produkcji, a Klienci znajdują się w ponad 40 krajach świata.</a:t>
            </a:r>
            <a:endParaRPr lang="en-ID" sz="1000" i="1">
              <a:solidFill>
                <a:schemeClr val="bg1"/>
              </a:solidFill>
              <a:ea typeface="Roboto" panose="02000000000000000000" pitchFamily="2" charset="0"/>
            </a:endParaRPr>
          </a:p>
        </p:txBody>
      </p:sp>
      <p:sp>
        <p:nvSpPr>
          <p:cNvPr id="6" name="TextBox 15">
            <a:extLst>
              <a:ext uri="{FF2B5EF4-FFF2-40B4-BE49-F238E27FC236}">
                <a16:creationId xmlns:a16="http://schemas.microsoft.com/office/drawing/2014/main" id="{D83B0461-D3D7-4858-DB0A-D40EBF5F9C22}"/>
              </a:ext>
            </a:extLst>
          </p:cNvPr>
          <p:cNvSpPr txBox="1"/>
          <p:nvPr/>
        </p:nvSpPr>
        <p:spPr>
          <a:xfrm>
            <a:off x="742427" y="3429000"/>
            <a:ext cx="2404185" cy="338554"/>
          </a:xfrm>
          <a:prstGeom prst="rect">
            <a:avLst/>
          </a:prstGeom>
          <a:noFill/>
        </p:spPr>
        <p:txBody>
          <a:bodyPr wrap="square">
            <a:spAutoFit/>
          </a:bodyPr>
          <a:lstStyle/>
          <a:p>
            <a:r>
              <a:rPr lang="pl-PL" sz="1600">
                <a:solidFill>
                  <a:schemeClr val="bg1"/>
                </a:solidFill>
                <a:ea typeface="Open Sans" panose="020B0606030504020204" pitchFamily="34" charset="0"/>
                <a:cs typeface="Open Sans" panose="020B0606030504020204" pitchFamily="34" charset="0"/>
              </a:rPr>
              <a:t>STAL I ALUMINIUM</a:t>
            </a:r>
            <a:endParaRPr lang="en-ID" sz="1600">
              <a:solidFill>
                <a:schemeClr val="bg1"/>
              </a:solidFill>
              <a:ea typeface="Open Sans" panose="020B0606030504020204" pitchFamily="34" charset="0"/>
              <a:cs typeface="Open Sans" panose="020B0606030504020204" pitchFamily="34" charset="0"/>
            </a:endParaRPr>
          </a:p>
        </p:txBody>
      </p:sp>
      <p:pic>
        <p:nvPicPr>
          <p:cNvPr id="8" name="Graphic 18" descr="Badge New with solid fill">
            <a:extLst>
              <a:ext uri="{FF2B5EF4-FFF2-40B4-BE49-F238E27FC236}">
                <a16:creationId xmlns:a16="http://schemas.microsoft.com/office/drawing/2014/main" id="{7E7EE4BF-CF9F-A976-8085-AC7BD43CC5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439" y="1074725"/>
            <a:ext cx="638591" cy="638591"/>
          </a:xfrm>
          <a:prstGeom prst="rect">
            <a:avLst/>
          </a:prstGeom>
        </p:spPr>
      </p:pic>
      <p:sp>
        <p:nvSpPr>
          <p:cNvPr id="9" name="TextBox 19">
            <a:extLst>
              <a:ext uri="{FF2B5EF4-FFF2-40B4-BE49-F238E27FC236}">
                <a16:creationId xmlns:a16="http://schemas.microsoft.com/office/drawing/2014/main" id="{10E47CEF-A4E2-2C89-4887-7139EA3A947B}"/>
              </a:ext>
            </a:extLst>
          </p:cNvPr>
          <p:cNvSpPr txBox="1"/>
          <p:nvPr/>
        </p:nvSpPr>
        <p:spPr>
          <a:xfrm>
            <a:off x="4351244" y="1013627"/>
            <a:ext cx="1471019" cy="755528"/>
          </a:xfrm>
          <a:prstGeom prst="rect">
            <a:avLst/>
          </a:prstGeom>
          <a:noFill/>
        </p:spPr>
        <p:txBody>
          <a:bodyPr wrap="square">
            <a:spAutoFit/>
          </a:bodyPr>
          <a:lstStyle/>
          <a:p>
            <a:pPr>
              <a:lnSpc>
                <a:spcPct val="150000"/>
              </a:lnSpc>
            </a:pPr>
            <a:r>
              <a:rPr lang="pl-PL" sz="1000" i="0">
                <a:solidFill>
                  <a:schemeClr val="bg1"/>
                </a:solidFill>
                <a:effectLst/>
              </a:rPr>
              <a:t>konstrukcje stalowe, kraty pomostowe, palety</a:t>
            </a:r>
            <a:endParaRPr lang="en-ID" sz="1000">
              <a:solidFill>
                <a:schemeClr val="bg1"/>
              </a:solidFill>
            </a:endParaRPr>
          </a:p>
        </p:txBody>
      </p:sp>
      <p:pic>
        <p:nvPicPr>
          <p:cNvPr id="10" name="Graphic 20" descr="Shuffle with solid fill">
            <a:extLst>
              <a:ext uri="{FF2B5EF4-FFF2-40B4-BE49-F238E27FC236}">
                <a16:creationId xmlns:a16="http://schemas.microsoft.com/office/drawing/2014/main" id="{BEA27B92-73D1-C2D8-1542-D6951C8C62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31871" y="2752803"/>
            <a:ext cx="638591" cy="638591"/>
          </a:xfrm>
          <a:prstGeom prst="rect">
            <a:avLst/>
          </a:prstGeom>
        </p:spPr>
      </p:pic>
      <p:sp>
        <p:nvSpPr>
          <p:cNvPr id="11" name="TextBox 21">
            <a:extLst>
              <a:ext uri="{FF2B5EF4-FFF2-40B4-BE49-F238E27FC236}">
                <a16:creationId xmlns:a16="http://schemas.microsoft.com/office/drawing/2014/main" id="{92F74A9E-20B6-37C9-7845-73BE88751DD8}"/>
              </a:ext>
            </a:extLst>
          </p:cNvPr>
          <p:cNvSpPr txBox="1"/>
          <p:nvPr/>
        </p:nvSpPr>
        <p:spPr>
          <a:xfrm>
            <a:off x="4351245" y="2744756"/>
            <a:ext cx="1535205" cy="986360"/>
          </a:xfrm>
          <a:prstGeom prst="rect">
            <a:avLst/>
          </a:prstGeom>
          <a:noFill/>
        </p:spPr>
        <p:txBody>
          <a:bodyPr wrap="square">
            <a:spAutoFit/>
          </a:bodyPr>
          <a:lstStyle/>
          <a:p>
            <a:pPr>
              <a:lnSpc>
                <a:spcPct val="150000"/>
              </a:lnSpc>
            </a:pPr>
            <a:r>
              <a:rPr lang="pl-PL" sz="1000">
                <a:solidFill>
                  <a:schemeClr val="bg1"/>
                </a:solidFill>
              </a:rPr>
              <a:t>podpory budowlane, specjalistyczne </a:t>
            </a:r>
            <a:r>
              <a:rPr lang="en-ID" sz="1000" err="1">
                <a:solidFill>
                  <a:schemeClr val="bg1"/>
                </a:solidFill>
              </a:rPr>
              <a:t>wyrob</a:t>
            </a:r>
            <a:r>
              <a:rPr lang="pl-PL" sz="1000">
                <a:solidFill>
                  <a:schemeClr val="bg1"/>
                </a:solidFill>
              </a:rPr>
              <a:t>y</a:t>
            </a:r>
            <a:r>
              <a:rPr lang="en-ID" sz="1000">
                <a:solidFill>
                  <a:schemeClr val="bg1"/>
                </a:solidFill>
              </a:rPr>
              <a:t> </a:t>
            </a:r>
            <a:r>
              <a:rPr lang="en-ID" sz="1000" err="1">
                <a:solidFill>
                  <a:schemeClr val="bg1"/>
                </a:solidFill>
              </a:rPr>
              <a:t>stalow</a:t>
            </a:r>
            <a:r>
              <a:rPr lang="pl-PL" sz="1000">
                <a:solidFill>
                  <a:schemeClr val="bg1"/>
                </a:solidFill>
              </a:rPr>
              <a:t>e</a:t>
            </a:r>
            <a:br>
              <a:rPr lang="pl-PL" sz="1000">
                <a:solidFill>
                  <a:schemeClr val="bg1"/>
                </a:solidFill>
              </a:rPr>
            </a:br>
            <a:r>
              <a:rPr lang="en-ID" sz="1000">
                <a:solidFill>
                  <a:schemeClr val="bg1"/>
                </a:solidFill>
              </a:rPr>
              <a:t> i </a:t>
            </a:r>
            <a:r>
              <a:rPr lang="en-ID" sz="1000" err="1">
                <a:solidFill>
                  <a:schemeClr val="bg1"/>
                </a:solidFill>
              </a:rPr>
              <a:t>aluminiow</a:t>
            </a:r>
            <a:r>
              <a:rPr lang="pl-PL" sz="1000">
                <a:solidFill>
                  <a:schemeClr val="bg1"/>
                </a:solidFill>
              </a:rPr>
              <a:t>e</a:t>
            </a:r>
            <a:r>
              <a:rPr lang="en-ID" sz="1000">
                <a:solidFill>
                  <a:schemeClr val="bg1"/>
                </a:solidFill>
              </a:rPr>
              <a:t> </a:t>
            </a:r>
          </a:p>
        </p:txBody>
      </p:sp>
      <p:pic>
        <p:nvPicPr>
          <p:cNvPr id="12" name="Graphic 22" descr="Badge Tick1 with solid fill">
            <a:extLst>
              <a:ext uri="{FF2B5EF4-FFF2-40B4-BE49-F238E27FC236}">
                <a16:creationId xmlns:a16="http://schemas.microsoft.com/office/drawing/2014/main" id="{6A0670B3-0A0F-97DF-DA14-CB13FA96B0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439" y="4632484"/>
            <a:ext cx="638591" cy="638591"/>
          </a:xfrm>
          <a:prstGeom prst="rect">
            <a:avLst/>
          </a:prstGeom>
        </p:spPr>
      </p:pic>
      <p:sp>
        <p:nvSpPr>
          <p:cNvPr id="13" name="TextBox 23">
            <a:extLst>
              <a:ext uri="{FF2B5EF4-FFF2-40B4-BE49-F238E27FC236}">
                <a16:creationId xmlns:a16="http://schemas.microsoft.com/office/drawing/2014/main" id="{2B8D0C0B-CBED-7121-7454-87612197C9F1}"/>
              </a:ext>
            </a:extLst>
          </p:cNvPr>
          <p:cNvSpPr txBox="1"/>
          <p:nvPr/>
        </p:nvSpPr>
        <p:spPr>
          <a:xfrm>
            <a:off x="4351244" y="4444256"/>
            <a:ext cx="1471019" cy="986360"/>
          </a:xfrm>
          <a:prstGeom prst="rect">
            <a:avLst/>
          </a:prstGeom>
          <a:noFill/>
        </p:spPr>
        <p:txBody>
          <a:bodyPr wrap="square">
            <a:spAutoFit/>
          </a:bodyPr>
          <a:lstStyle/>
          <a:p>
            <a:pPr>
              <a:lnSpc>
                <a:spcPct val="150000"/>
              </a:lnSpc>
            </a:pPr>
            <a:r>
              <a:rPr lang="pl-PL" sz="1000" i="0">
                <a:solidFill>
                  <a:schemeClr val="bg1"/>
                </a:solidFill>
                <a:effectLst/>
              </a:rPr>
              <a:t>cynkowanie, malowanie, zabezpieczenia antykorozyjne</a:t>
            </a:r>
            <a:endParaRPr lang="en-ID" sz="1000">
              <a:solidFill>
                <a:schemeClr val="bg1"/>
              </a:solidFill>
            </a:endParaRPr>
          </a:p>
        </p:txBody>
      </p:sp>
      <p:sp>
        <p:nvSpPr>
          <p:cNvPr id="16" name="TextBox 7">
            <a:extLst>
              <a:ext uri="{FF2B5EF4-FFF2-40B4-BE49-F238E27FC236}">
                <a16:creationId xmlns:a16="http://schemas.microsoft.com/office/drawing/2014/main" id="{F174F113-67A5-9D2E-0EE2-4047A698137D}"/>
              </a:ext>
            </a:extLst>
          </p:cNvPr>
          <p:cNvSpPr txBox="1"/>
          <p:nvPr/>
        </p:nvSpPr>
        <p:spPr>
          <a:xfrm>
            <a:off x="5886450" y="1583547"/>
            <a:ext cx="3923974" cy="769441"/>
          </a:xfrm>
          <a:prstGeom prst="rect">
            <a:avLst/>
          </a:prstGeom>
          <a:noFill/>
        </p:spPr>
        <p:txBody>
          <a:bodyPr wrap="square">
            <a:spAutoFit/>
          </a:bodyPr>
          <a:lstStyle/>
          <a:p>
            <a:pPr algn="r"/>
            <a:r>
              <a:rPr lang="pl-PL" sz="4400" b="1">
                <a:solidFill>
                  <a:srgbClr val="2E5292"/>
                </a:solidFill>
                <a:latin typeface="Century Gothic" panose="020B0502020202020204" pitchFamily="34" charset="0"/>
                <a:ea typeface="Open Sans" panose="020B0606030504020204" pitchFamily="34" charset="0"/>
                <a:cs typeface="Open Sans" panose="020B0606030504020204" pitchFamily="34" charset="0"/>
              </a:rPr>
              <a:t>produkcja</a:t>
            </a:r>
            <a:endParaRPr lang="en-ID" sz="4400" b="1">
              <a:solidFill>
                <a:srgbClr val="2E5292"/>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7" name="TextBox 8">
            <a:extLst>
              <a:ext uri="{FF2B5EF4-FFF2-40B4-BE49-F238E27FC236}">
                <a16:creationId xmlns:a16="http://schemas.microsoft.com/office/drawing/2014/main" id="{6FE1F26D-E0A8-925E-DD60-D7460219D64E}"/>
              </a:ext>
            </a:extLst>
          </p:cNvPr>
          <p:cNvSpPr txBox="1"/>
          <p:nvPr/>
        </p:nvSpPr>
        <p:spPr>
          <a:xfrm>
            <a:off x="6255460" y="2398572"/>
            <a:ext cx="3554963" cy="1909690"/>
          </a:xfrm>
          <a:prstGeom prst="rect">
            <a:avLst/>
          </a:prstGeom>
          <a:noFill/>
        </p:spPr>
        <p:txBody>
          <a:bodyPr wrap="square">
            <a:spAutoFit/>
          </a:bodyPr>
          <a:lstStyle/>
          <a:p>
            <a:pPr algn="r">
              <a:lnSpc>
                <a:spcPct val="150000"/>
              </a:lnSpc>
            </a:pPr>
            <a:r>
              <a:rPr lang="pl-PL" sz="1000" i="0">
                <a:solidFill>
                  <a:srgbClr val="001871"/>
                </a:solidFill>
                <a:effectLst/>
                <a:latin typeface="Century Gothic" panose="020B0502020202020204" pitchFamily="34" charset="0"/>
              </a:rPr>
              <a:t>zdywersyfikowana oferta w segmencie produkcji</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 w zakładach produkcyjnych w Siedlcach, Rudniku nad Sanem i Sokołowie Podlaskim obejmuje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m.in.: produkcję i dostawy konstrukcji stalowych,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specjalistycznych produktów aluminiowych,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krat pomostowych, palet transportowych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oraz usługi związane z wyrobami stalowymi jak  </a:t>
            </a:r>
            <a:br>
              <a:rPr lang="pl-PL" sz="1000" i="0">
                <a:solidFill>
                  <a:srgbClr val="001871"/>
                </a:solidFill>
                <a:effectLst/>
                <a:latin typeface="Century Gothic" panose="020B0502020202020204" pitchFamily="34" charset="0"/>
              </a:rPr>
            </a:br>
            <a:r>
              <a:rPr lang="pl-PL" sz="1000" i="0">
                <a:solidFill>
                  <a:srgbClr val="001871"/>
                </a:solidFill>
                <a:effectLst/>
                <a:latin typeface="Century Gothic" panose="020B0502020202020204" pitchFamily="34" charset="0"/>
              </a:rPr>
              <a:t>np. zabezpieczenia antykorozyjne</a:t>
            </a:r>
            <a:r>
              <a:rPr lang="en-US" sz="1000" i="0">
                <a:solidFill>
                  <a:srgbClr val="001871"/>
                </a:solidFill>
                <a:effectLst/>
                <a:latin typeface="Century Gothic" panose="020B0502020202020204" pitchFamily="34" charset="0"/>
              </a:rPr>
              <a:t>. </a:t>
            </a:r>
            <a:endParaRPr lang="en-ID" sz="1000">
              <a:solidFill>
                <a:srgbClr val="001871"/>
              </a:solidFill>
              <a:latin typeface="Century Gothic" panose="020B0502020202020204" pitchFamily="34" charset="0"/>
            </a:endParaRPr>
          </a:p>
        </p:txBody>
      </p:sp>
      <p:sp>
        <p:nvSpPr>
          <p:cNvPr id="14" name="Symbol zastępczy numeru slajdu 1">
            <a:extLst>
              <a:ext uri="{FF2B5EF4-FFF2-40B4-BE49-F238E27FC236}">
                <a16:creationId xmlns:a16="http://schemas.microsoft.com/office/drawing/2014/main" id="{DA380B16-73D4-6BEA-6A3F-48BCB97F835E}"/>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18</a:t>
            </a:fld>
            <a:endParaRPr lang="pl-PL"/>
          </a:p>
        </p:txBody>
      </p:sp>
      <p:sp>
        <p:nvSpPr>
          <p:cNvPr id="2" name="TextBox 16">
            <a:extLst>
              <a:ext uri="{FF2B5EF4-FFF2-40B4-BE49-F238E27FC236}">
                <a16:creationId xmlns:a16="http://schemas.microsoft.com/office/drawing/2014/main" id="{22C9EB8D-2852-F4C8-4D98-97A52E6D29A8}"/>
              </a:ext>
            </a:extLst>
          </p:cNvPr>
          <p:cNvSpPr txBox="1"/>
          <p:nvPr/>
        </p:nvSpPr>
        <p:spPr>
          <a:xfrm>
            <a:off x="742426" y="6189956"/>
            <a:ext cx="3456349" cy="338554"/>
          </a:xfrm>
          <a:prstGeom prst="rect">
            <a:avLst/>
          </a:prstGeom>
          <a:noFill/>
        </p:spPr>
        <p:txBody>
          <a:bodyPr wrap="square">
            <a:spAutoFit/>
          </a:bodyPr>
          <a:lstStyle/>
          <a:p>
            <a:r>
              <a:rPr lang="id-ID" sz="1600" b="1">
                <a:solidFill>
                  <a:schemeClr val="bg1"/>
                </a:solidFill>
                <a:ea typeface="Open Sans" panose="020B0606030504020204" pitchFamily="34" charset="0"/>
                <a:cs typeface="Open Sans" panose="020B0606030504020204" pitchFamily="34" charset="0"/>
              </a:rPr>
              <a:t>WWW.POLIMEX-MOSTOSTAL.PL</a:t>
            </a:r>
          </a:p>
        </p:txBody>
      </p:sp>
    </p:spTree>
    <p:extLst>
      <p:ext uri="{BB962C8B-B14F-4D97-AF65-F5344CB8AC3E}">
        <p14:creationId xmlns:p14="http://schemas.microsoft.com/office/powerpoint/2010/main" val="4242902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Prostokąt 29">
            <a:extLst>
              <a:ext uri="{FF2B5EF4-FFF2-40B4-BE49-F238E27FC236}">
                <a16:creationId xmlns:a16="http://schemas.microsoft.com/office/drawing/2014/main" id="{1A74723C-5CBB-7518-D784-FF727E9FDD92}"/>
              </a:ext>
            </a:extLst>
          </p:cNvPr>
          <p:cNvSpPr/>
          <p:nvPr/>
        </p:nvSpPr>
        <p:spPr>
          <a:xfrm>
            <a:off x="8408073"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A787F85C-9F5F-D285-7E23-0181FECC50A5}"/>
              </a:ext>
            </a:extLst>
          </p:cNvPr>
          <p:cNvSpPr/>
          <p:nvPr/>
        </p:nvSpPr>
        <p:spPr>
          <a:xfrm>
            <a:off x="4985155" y="5148357"/>
            <a:ext cx="936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Prostokąt 2">
            <a:extLst>
              <a:ext uri="{FF2B5EF4-FFF2-40B4-BE49-F238E27FC236}">
                <a16:creationId xmlns:a16="http://schemas.microsoft.com/office/drawing/2014/main" id="{88943DAF-B04D-3870-38D4-097056F9EFBA}"/>
              </a:ext>
            </a:extLst>
          </p:cNvPr>
          <p:cNvSpPr/>
          <p:nvPr/>
        </p:nvSpPr>
        <p:spPr>
          <a:xfrm>
            <a:off x="476095"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extBox 13">
            <a:extLst>
              <a:ext uri="{FF2B5EF4-FFF2-40B4-BE49-F238E27FC236}">
                <a16:creationId xmlns:a16="http://schemas.microsoft.com/office/drawing/2014/main" id="{2EE8AC92-47B3-48A1-40DC-807E58FC845E}"/>
              </a:ext>
            </a:extLst>
          </p:cNvPr>
          <p:cNvSpPr txBox="1"/>
          <p:nvPr/>
        </p:nvSpPr>
        <p:spPr>
          <a:xfrm>
            <a:off x="494025" y="1884093"/>
            <a:ext cx="7681070" cy="307777"/>
          </a:xfrm>
          <a:prstGeom prst="rect">
            <a:avLst/>
          </a:prstGeom>
          <a:noFill/>
        </p:spPr>
        <p:txBody>
          <a:bodyPr wrap="square">
            <a:spAutoFit/>
          </a:bodyPr>
          <a:lstStyle/>
          <a:p>
            <a:pPr marL="285750" indent="-285750">
              <a:buFont typeface="Wingdings" panose="05000000000000000000" pitchFamily="2" charset="2"/>
              <a:buChar char="§"/>
            </a:pPr>
            <a:r>
              <a:rPr lang="pl-PL" sz="1400">
                <a:solidFill>
                  <a:srgbClr val="22317F"/>
                </a:solidFill>
                <a:ea typeface="Open Sans" panose="020B0606030504020204" pitchFamily="34" charset="0"/>
                <a:cs typeface="Open Sans" panose="020B0606030504020204" pitchFamily="34" charset="0"/>
              </a:rPr>
              <a:t>Największy producent konstrukcji stalowych w Polsce. </a:t>
            </a:r>
            <a:endParaRPr lang="en-ID" sz="1400">
              <a:solidFill>
                <a:srgbClr val="22317F"/>
              </a:solidFill>
              <a:ea typeface="Open Sans" panose="020B0606030504020204" pitchFamily="34" charset="0"/>
              <a:cs typeface="Open Sans" panose="020B0606030504020204" pitchFamily="34" charset="0"/>
            </a:endParaRPr>
          </a:p>
        </p:txBody>
      </p:sp>
      <p:sp>
        <p:nvSpPr>
          <p:cNvPr id="2" name="Owal 1">
            <a:extLst>
              <a:ext uri="{FF2B5EF4-FFF2-40B4-BE49-F238E27FC236}">
                <a16:creationId xmlns:a16="http://schemas.microsoft.com/office/drawing/2014/main" id="{E628D18E-4A36-A8AF-3F96-D549E3E40BDD}"/>
              </a:ext>
            </a:extLst>
          </p:cNvPr>
          <p:cNvSpPr/>
          <p:nvPr/>
        </p:nvSpPr>
        <p:spPr>
          <a:xfrm>
            <a:off x="486329" y="4608357"/>
            <a:ext cx="972000" cy="973080"/>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extBox 5">
            <a:extLst>
              <a:ext uri="{FF2B5EF4-FFF2-40B4-BE49-F238E27FC236}">
                <a16:creationId xmlns:a16="http://schemas.microsoft.com/office/drawing/2014/main" id="{AFC5D52F-5166-AD42-0561-8E0A2E0F1C13}"/>
              </a:ext>
            </a:extLst>
          </p:cNvPr>
          <p:cNvSpPr txBox="1"/>
          <p:nvPr/>
        </p:nvSpPr>
        <p:spPr>
          <a:xfrm>
            <a:off x="305489" y="4104357"/>
            <a:ext cx="1529484"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KONSTRUKCJE</a:t>
            </a:r>
          </a:p>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STALOWE</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6" name="Prostokąt 5">
            <a:extLst>
              <a:ext uri="{FF2B5EF4-FFF2-40B4-BE49-F238E27FC236}">
                <a16:creationId xmlns:a16="http://schemas.microsoft.com/office/drawing/2014/main" id="{68E328AA-DF70-0C13-534B-EA42D663B499}"/>
              </a:ext>
            </a:extLst>
          </p:cNvPr>
          <p:cNvSpPr/>
          <p:nvPr/>
        </p:nvSpPr>
        <p:spPr>
          <a:xfrm>
            <a:off x="1592551"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a:extLst>
              <a:ext uri="{FF2B5EF4-FFF2-40B4-BE49-F238E27FC236}">
                <a16:creationId xmlns:a16="http://schemas.microsoft.com/office/drawing/2014/main" id="{6A5492A9-0620-0575-D426-1B41719E7417}"/>
              </a:ext>
            </a:extLst>
          </p:cNvPr>
          <p:cNvSpPr/>
          <p:nvPr/>
        </p:nvSpPr>
        <p:spPr>
          <a:xfrm>
            <a:off x="1593214" y="4608357"/>
            <a:ext cx="973080" cy="973080"/>
          </a:xfrm>
          <a:prstGeom prst="ellipse">
            <a:avLst/>
          </a:prstGeom>
          <a:blipFill>
            <a:blip r:embed="rId3"/>
            <a:stretch>
              <a:fillRect t="-1" r="-6899" b="-48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TextBox 5">
            <a:extLst>
              <a:ext uri="{FF2B5EF4-FFF2-40B4-BE49-F238E27FC236}">
                <a16:creationId xmlns:a16="http://schemas.microsoft.com/office/drawing/2014/main" id="{76A36015-A133-6C06-1819-BCF99CC6FC62}"/>
              </a:ext>
            </a:extLst>
          </p:cNvPr>
          <p:cNvSpPr txBox="1"/>
          <p:nvPr/>
        </p:nvSpPr>
        <p:spPr>
          <a:xfrm>
            <a:off x="1497802" y="4104357"/>
            <a:ext cx="1209487"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KRATY </a:t>
            </a:r>
            <a:b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b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POMOSTOWE</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2" name="TextBox 13">
            <a:extLst>
              <a:ext uri="{FF2B5EF4-FFF2-40B4-BE49-F238E27FC236}">
                <a16:creationId xmlns:a16="http://schemas.microsoft.com/office/drawing/2014/main" id="{DA6D6B1E-0C93-1F62-0E8A-3984B405D4C0}"/>
              </a:ext>
            </a:extLst>
          </p:cNvPr>
          <p:cNvSpPr txBox="1"/>
          <p:nvPr/>
        </p:nvSpPr>
        <p:spPr>
          <a:xfrm>
            <a:off x="494025" y="2267476"/>
            <a:ext cx="8886048" cy="307777"/>
          </a:xfrm>
          <a:prstGeom prst="rect">
            <a:avLst/>
          </a:prstGeom>
          <a:noFill/>
        </p:spPr>
        <p:txBody>
          <a:bodyPr wrap="square">
            <a:spAutoFit/>
          </a:bodyPr>
          <a:lstStyle/>
          <a:p>
            <a:pPr marL="285750" indent="-285750">
              <a:buFont typeface="Wingdings" panose="05000000000000000000" pitchFamily="2" charset="2"/>
              <a:buChar char="§"/>
            </a:pPr>
            <a:r>
              <a:rPr lang="pl-PL" sz="1400" spc="-30">
                <a:solidFill>
                  <a:srgbClr val="22317F"/>
                </a:solidFill>
                <a:ea typeface="Open Sans" panose="020B0606030504020204" pitchFamily="34" charset="0"/>
                <a:cs typeface="Open Sans" panose="020B0606030504020204" pitchFamily="34" charset="0"/>
              </a:rPr>
              <a:t>Największy w Polsce i trzeci w Europie </a:t>
            </a:r>
            <a:r>
              <a:rPr lang="pl-PL" sz="1400">
                <a:solidFill>
                  <a:srgbClr val="22317F"/>
                </a:solidFill>
                <a:ea typeface="Open Sans" panose="020B0606030504020204" pitchFamily="34" charset="0"/>
                <a:cs typeface="Open Sans" panose="020B0606030504020204" pitchFamily="34" charset="0"/>
              </a:rPr>
              <a:t>producent  zgrzewanych i prasowanych krat pomostowych.</a:t>
            </a:r>
            <a:endParaRPr lang="en-ID" sz="1400">
              <a:solidFill>
                <a:srgbClr val="22317F"/>
              </a:solidFill>
              <a:ea typeface="Open Sans" panose="020B0606030504020204" pitchFamily="34" charset="0"/>
              <a:cs typeface="Open Sans" panose="020B0606030504020204" pitchFamily="34" charset="0"/>
            </a:endParaRPr>
          </a:p>
        </p:txBody>
      </p:sp>
      <p:sp>
        <p:nvSpPr>
          <p:cNvPr id="13" name="Prostokąt 12">
            <a:extLst>
              <a:ext uri="{FF2B5EF4-FFF2-40B4-BE49-F238E27FC236}">
                <a16:creationId xmlns:a16="http://schemas.microsoft.com/office/drawing/2014/main" id="{646499D7-C80F-4659-1020-57B1A34588F3}"/>
              </a:ext>
            </a:extLst>
          </p:cNvPr>
          <p:cNvSpPr/>
          <p:nvPr/>
        </p:nvSpPr>
        <p:spPr>
          <a:xfrm>
            <a:off x="2721461"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a:extLst>
              <a:ext uri="{FF2B5EF4-FFF2-40B4-BE49-F238E27FC236}">
                <a16:creationId xmlns:a16="http://schemas.microsoft.com/office/drawing/2014/main" id="{5E12E3D2-502F-78CB-D192-A17C1F165575}"/>
              </a:ext>
            </a:extLst>
          </p:cNvPr>
          <p:cNvSpPr/>
          <p:nvPr/>
        </p:nvSpPr>
        <p:spPr>
          <a:xfrm>
            <a:off x="2718200" y="4608357"/>
            <a:ext cx="973080" cy="973080"/>
          </a:xfrm>
          <a:prstGeom prst="ellipse">
            <a:avLst/>
          </a:prstGeom>
          <a:blipFill>
            <a:blip r:embed="rId4"/>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TextBox 5">
            <a:extLst>
              <a:ext uri="{FF2B5EF4-FFF2-40B4-BE49-F238E27FC236}">
                <a16:creationId xmlns:a16="http://schemas.microsoft.com/office/drawing/2014/main" id="{E1438CD2-97B9-39A6-C106-BCEEA5D8F8C0}"/>
              </a:ext>
            </a:extLst>
          </p:cNvPr>
          <p:cNvSpPr txBox="1"/>
          <p:nvPr/>
        </p:nvSpPr>
        <p:spPr>
          <a:xfrm>
            <a:off x="2530049" y="4104357"/>
            <a:ext cx="1387953"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LEKKIE WYROBY STALOWE </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6" name="TextBox 13">
            <a:extLst>
              <a:ext uri="{FF2B5EF4-FFF2-40B4-BE49-F238E27FC236}">
                <a16:creationId xmlns:a16="http://schemas.microsoft.com/office/drawing/2014/main" id="{1EC513DA-735F-5355-6E30-6E9A53324FDD}"/>
              </a:ext>
            </a:extLst>
          </p:cNvPr>
          <p:cNvSpPr txBox="1"/>
          <p:nvPr/>
        </p:nvSpPr>
        <p:spPr>
          <a:xfrm>
            <a:off x="485059" y="2650246"/>
            <a:ext cx="8963458" cy="523220"/>
          </a:xfrm>
          <a:prstGeom prst="rect">
            <a:avLst/>
          </a:prstGeom>
          <a:noFill/>
        </p:spPr>
        <p:txBody>
          <a:bodyPr wrap="square">
            <a:spAutoFit/>
          </a:bodyPr>
          <a:lstStyle/>
          <a:p>
            <a:pPr marL="285750" indent="-285750">
              <a:buFont typeface="Wingdings" panose="05000000000000000000" pitchFamily="2" charset="2"/>
              <a:buChar char="§"/>
            </a:pPr>
            <a:r>
              <a:rPr lang="pl-PL" sz="1400">
                <a:solidFill>
                  <a:srgbClr val="22317F"/>
                </a:solidFill>
                <a:ea typeface="Open Sans" panose="020B0606030504020204" pitchFamily="34" charset="0"/>
                <a:cs typeface="Open Sans" panose="020B0606030504020204" pitchFamily="34" charset="0"/>
              </a:rPr>
              <a:t>Kluczowy producent i dostawca palet, pojemników, kontenerów, stojaków i podpór budowlanych, platform roboczych, fasad budynków, wież telekomunikacyjnych, słupów i masztów.</a:t>
            </a:r>
            <a:endParaRPr lang="en-ID" sz="1400">
              <a:solidFill>
                <a:srgbClr val="22317F"/>
              </a:solidFill>
              <a:ea typeface="Open Sans" panose="020B0606030504020204" pitchFamily="34" charset="0"/>
              <a:cs typeface="Open Sans" panose="020B0606030504020204" pitchFamily="34" charset="0"/>
            </a:endParaRPr>
          </a:p>
        </p:txBody>
      </p:sp>
      <p:sp>
        <p:nvSpPr>
          <p:cNvPr id="17" name="TextBox 5">
            <a:extLst>
              <a:ext uri="{FF2B5EF4-FFF2-40B4-BE49-F238E27FC236}">
                <a16:creationId xmlns:a16="http://schemas.microsoft.com/office/drawing/2014/main" id="{7C3211E0-9FA0-EB56-B933-1D1E51D7BE72}"/>
              </a:ext>
            </a:extLst>
          </p:cNvPr>
          <p:cNvSpPr txBox="1"/>
          <p:nvPr/>
        </p:nvSpPr>
        <p:spPr>
          <a:xfrm>
            <a:off x="3771952" y="4104357"/>
            <a:ext cx="1190200"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PODPORY BUDOWLANE</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8" name="Prostokąt 17">
            <a:extLst>
              <a:ext uri="{FF2B5EF4-FFF2-40B4-BE49-F238E27FC236}">
                <a16:creationId xmlns:a16="http://schemas.microsoft.com/office/drawing/2014/main" id="{00C5459F-B705-03F0-93DE-BE9DEB31DC8B}"/>
              </a:ext>
            </a:extLst>
          </p:cNvPr>
          <p:cNvSpPr/>
          <p:nvPr/>
        </p:nvSpPr>
        <p:spPr>
          <a:xfrm>
            <a:off x="3846447"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Owal 18">
            <a:extLst>
              <a:ext uri="{FF2B5EF4-FFF2-40B4-BE49-F238E27FC236}">
                <a16:creationId xmlns:a16="http://schemas.microsoft.com/office/drawing/2014/main" id="{C1B1BB6E-0AB5-B6FC-D17E-E06135CD71DE}"/>
              </a:ext>
            </a:extLst>
          </p:cNvPr>
          <p:cNvSpPr/>
          <p:nvPr/>
        </p:nvSpPr>
        <p:spPr>
          <a:xfrm>
            <a:off x="3845518" y="4608357"/>
            <a:ext cx="973080" cy="973080"/>
          </a:xfrm>
          <a:prstGeom prst="ellipse">
            <a:avLst/>
          </a:prstGeom>
          <a:blipFill>
            <a:blip r:embed="rId5"/>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TextBox 5">
            <a:extLst>
              <a:ext uri="{FF2B5EF4-FFF2-40B4-BE49-F238E27FC236}">
                <a16:creationId xmlns:a16="http://schemas.microsoft.com/office/drawing/2014/main" id="{D3EAAFF1-D287-2152-FBB1-7912F35BAACE}"/>
              </a:ext>
            </a:extLst>
          </p:cNvPr>
          <p:cNvSpPr txBox="1"/>
          <p:nvPr/>
        </p:nvSpPr>
        <p:spPr>
          <a:xfrm>
            <a:off x="4905764" y="4104357"/>
            <a:ext cx="1199077"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FASADY BUDYNKÓW</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2" name="Owal 21">
            <a:extLst>
              <a:ext uri="{FF2B5EF4-FFF2-40B4-BE49-F238E27FC236}">
                <a16:creationId xmlns:a16="http://schemas.microsoft.com/office/drawing/2014/main" id="{8FE7FC97-0339-A708-FC87-C0D4F4EE285D}"/>
              </a:ext>
            </a:extLst>
          </p:cNvPr>
          <p:cNvSpPr/>
          <p:nvPr/>
        </p:nvSpPr>
        <p:spPr>
          <a:xfrm>
            <a:off x="4985155" y="4608357"/>
            <a:ext cx="973080" cy="973080"/>
          </a:xfrm>
          <a:prstGeom prst="ellipse">
            <a:avLst/>
          </a:prstGeom>
          <a:blipFill>
            <a:blip r:embed="rId6"/>
            <a:stretch>
              <a:fillRect t="-805" b="80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extBox 13">
            <a:extLst>
              <a:ext uri="{FF2B5EF4-FFF2-40B4-BE49-F238E27FC236}">
                <a16:creationId xmlns:a16="http://schemas.microsoft.com/office/drawing/2014/main" id="{CA7179C5-5D7F-AF7D-00E8-AC7C4B37FA68}"/>
              </a:ext>
            </a:extLst>
          </p:cNvPr>
          <p:cNvSpPr txBox="1"/>
          <p:nvPr/>
        </p:nvSpPr>
        <p:spPr>
          <a:xfrm>
            <a:off x="457483" y="3275111"/>
            <a:ext cx="4448281" cy="307777"/>
          </a:xfrm>
          <a:prstGeom prst="rect">
            <a:avLst/>
          </a:prstGeom>
          <a:noFill/>
        </p:spPr>
        <p:txBody>
          <a:bodyPr wrap="square">
            <a:spAutoFit/>
          </a:bodyPr>
          <a:lstStyle/>
          <a:p>
            <a:pPr marL="285750" indent="-285750">
              <a:buFont typeface="Wingdings" panose="05000000000000000000" pitchFamily="2" charset="2"/>
              <a:buChar char="§"/>
            </a:pPr>
            <a:r>
              <a:rPr lang="pl-PL" sz="1400">
                <a:solidFill>
                  <a:srgbClr val="22317F"/>
                </a:solidFill>
                <a:ea typeface="Open Sans" panose="020B0606030504020204" pitchFamily="34" charset="0"/>
                <a:cs typeface="Open Sans" panose="020B0606030504020204" pitchFamily="34" charset="0"/>
              </a:rPr>
              <a:t>Polski producent pieców rafineryjnych.</a:t>
            </a:r>
            <a:endParaRPr lang="en-ID" sz="1400">
              <a:solidFill>
                <a:srgbClr val="22317F"/>
              </a:solidFill>
              <a:ea typeface="Open Sans" panose="020B0606030504020204" pitchFamily="34" charset="0"/>
              <a:cs typeface="Open Sans" panose="020B0606030504020204" pitchFamily="34" charset="0"/>
            </a:endParaRPr>
          </a:p>
        </p:txBody>
      </p:sp>
      <p:sp>
        <p:nvSpPr>
          <p:cNvPr id="8" name="Prostokąt 7">
            <a:extLst>
              <a:ext uri="{FF2B5EF4-FFF2-40B4-BE49-F238E27FC236}">
                <a16:creationId xmlns:a16="http://schemas.microsoft.com/office/drawing/2014/main" id="{9CEDA412-8F17-60E7-4A10-5B3E0E70C1AA}"/>
              </a:ext>
            </a:extLst>
          </p:cNvPr>
          <p:cNvSpPr/>
          <p:nvPr/>
        </p:nvSpPr>
        <p:spPr>
          <a:xfrm>
            <a:off x="6104841"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182140FA-A546-D15E-8776-6C3E2CCE2B82}"/>
              </a:ext>
            </a:extLst>
          </p:cNvPr>
          <p:cNvSpPr/>
          <p:nvPr/>
        </p:nvSpPr>
        <p:spPr>
          <a:xfrm>
            <a:off x="6113157" y="4608357"/>
            <a:ext cx="973080" cy="973080"/>
          </a:xfrm>
          <a:prstGeom prst="ellipse">
            <a:avLst/>
          </a:prstGeom>
          <a:blipFill>
            <a:blip r:embed="rId7"/>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TextBox 5">
            <a:extLst>
              <a:ext uri="{FF2B5EF4-FFF2-40B4-BE49-F238E27FC236}">
                <a16:creationId xmlns:a16="http://schemas.microsoft.com/office/drawing/2014/main" id="{E17C4055-907D-74FF-4237-E94F577E178E}"/>
              </a:ext>
            </a:extLst>
          </p:cNvPr>
          <p:cNvSpPr txBox="1"/>
          <p:nvPr/>
        </p:nvSpPr>
        <p:spPr>
          <a:xfrm>
            <a:off x="6049123" y="4104357"/>
            <a:ext cx="1152000"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WIEŻE, SŁUPY</a:t>
            </a:r>
            <a:b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b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 I MASZTY</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4" name="Prostokąt 23">
            <a:extLst>
              <a:ext uri="{FF2B5EF4-FFF2-40B4-BE49-F238E27FC236}">
                <a16:creationId xmlns:a16="http://schemas.microsoft.com/office/drawing/2014/main" id="{CED6A146-C3B1-F26A-B620-3195DED36845}"/>
              </a:ext>
            </a:extLst>
          </p:cNvPr>
          <p:cNvSpPr/>
          <p:nvPr/>
        </p:nvSpPr>
        <p:spPr>
          <a:xfrm>
            <a:off x="7260527" y="5148357"/>
            <a:ext cx="972000" cy="1044000"/>
          </a:xfrm>
          <a:prstGeom prst="rect">
            <a:avLst/>
          </a:prstGeom>
          <a:solidFill>
            <a:srgbClr val="00187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Owal 24">
            <a:extLst>
              <a:ext uri="{FF2B5EF4-FFF2-40B4-BE49-F238E27FC236}">
                <a16:creationId xmlns:a16="http://schemas.microsoft.com/office/drawing/2014/main" id="{CB1DBDD6-27C5-A522-24A9-FFFA2BEAD6CA}"/>
              </a:ext>
            </a:extLst>
          </p:cNvPr>
          <p:cNvSpPr/>
          <p:nvPr/>
        </p:nvSpPr>
        <p:spPr>
          <a:xfrm>
            <a:off x="7268436" y="4608357"/>
            <a:ext cx="973080" cy="973080"/>
          </a:xfrm>
          <a:prstGeom prst="ellipse">
            <a:avLst/>
          </a:prstGeom>
          <a:blipFill>
            <a:blip r:embed="rId8"/>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TextBox 5">
            <a:extLst>
              <a:ext uri="{FF2B5EF4-FFF2-40B4-BE49-F238E27FC236}">
                <a16:creationId xmlns:a16="http://schemas.microsoft.com/office/drawing/2014/main" id="{CCBBA9EC-6272-7011-F0FF-9AB56EA42CBF}"/>
              </a:ext>
            </a:extLst>
          </p:cNvPr>
          <p:cNvSpPr txBox="1"/>
          <p:nvPr/>
        </p:nvSpPr>
        <p:spPr>
          <a:xfrm>
            <a:off x="7260527" y="4104357"/>
            <a:ext cx="1073817"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PLATFORMY ROBOCZE</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8" name="TextBox 5">
            <a:extLst>
              <a:ext uri="{FF2B5EF4-FFF2-40B4-BE49-F238E27FC236}">
                <a16:creationId xmlns:a16="http://schemas.microsoft.com/office/drawing/2014/main" id="{C1147BF6-E6D0-6B8F-6CFE-72E9F89D8C66}"/>
              </a:ext>
            </a:extLst>
          </p:cNvPr>
          <p:cNvSpPr txBox="1"/>
          <p:nvPr/>
        </p:nvSpPr>
        <p:spPr>
          <a:xfrm>
            <a:off x="8261092" y="4104357"/>
            <a:ext cx="1298280" cy="461665"/>
          </a:xfrm>
          <a:prstGeom prst="rect">
            <a:avLst/>
          </a:prstGeom>
          <a:noFill/>
        </p:spPr>
        <p:txBody>
          <a:bodyPr wrap="square">
            <a:spAutoFit/>
          </a:bodyPr>
          <a:lstStyle/>
          <a:p>
            <a:pPr algn="ctr"/>
            <a:r>
              <a:rPr lang="pl-PL" sz="1200" b="1">
                <a:solidFill>
                  <a:srgbClr val="001871"/>
                </a:solidFill>
                <a:latin typeface="Century Gothic" panose="020B0502020202020204" pitchFamily="34" charset="0"/>
                <a:ea typeface="Open Sans" panose="020B0606030504020204" pitchFamily="34" charset="0"/>
                <a:cs typeface="Open Sans" panose="020B0606030504020204" pitchFamily="34" charset="0"/>
              </a:rPr>
              <a:t>PIECE RAFINERYJNE</a:t>
            </a:r>
            <a:endParaRPr lang="en-ID" sz="12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9" name="Owal 28">
            <a:extLst>
              <a:ext uri="{FF2B5EF4-FFF2-40B4-BE49-F238E27FC236}">
                <a16:creationId xmlns:a16="http://schemas.microsoft.com/office/drawing/2014/main" id="{0D9A0B5D-20F0-DC93-9800-9387CBF4507D}"/>
              </a:ext>
            </a:extLst>
          </p:cNvPr>
          <p:cNvSpPr/>
          <p:nvPr/>
        </p:nvSpPr>
        <p:spPr>
          <a:xfrm>
            <a:off x="8417372" y="4608357"/>
            <a:ext cx="973080" cy="973080"/>
          </a:xfrm>
          <a:prstGeom prst="ellipse">
            <a:avLst/>
          </a:prstGeom>
          <a:blipFill>
            <a:blip r:embed="rId9"/>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Tytuł 1">
            <a:extLst>
              <a:ext uri="{FF2B5EF4-FFF2-40B4-BE49-F238E27FC236}">
                <a16:creationId xmlns:a16="http://schemas.microsoft.com/office/drawing/2014/main" id="{F6C070F3-35A5-F73F-426A-7DEA728076B0}"/>
              </a:ext>
            </a:extLst>
          </p:cNvPr>
          <p:cNvSpPr>
            <a:spLocks noGrp="1"/>
          </p:cNvSpPr>
          <p:nvPr>
            <p:ph type="title"/>
          </p:nvPr>
        </p:nvSpPr>
        <p:spPr>
          <a:xfrm>
            <a:off x="540000" y="360000"/>
            <a:ext cx="7630063" cy="756000"/>
          </a:xfrm>
        </p:spPr>
        <p:txBody>
          <a:bodyPr>
            <a:normAutofit/>
          </a:bodyPr>
          <a:lstStyle/>
          <a:p>
            <a:r>
              <a:rPr lang="pl-PL" altLang="pl-PL" sz="1300" b="0">
                <a:latin typeface="Century Gothic" panose="020B0502020202020204" pitchFamily="34" charset="0"/>
              </a:rPr>
              <a:t>Potencjał produkcyjny Grupy Kapitałowej Polimex Mostostal </a:t>
            </a:r>
            <a:br>
              <a:rPr lang="pl-PL" altLang="pl-PL" sz="1800" b="0">
                <a:latin typeface="Century Gothic" panose="020B0502020202020204" pitchFamily="34" charset="0"/>
              </a:rPr>
            </a:br>
            <a:r>
              <a:rPr lang="pl-PL" altLang="pl-PL" sz="1800" b="0">
                <a:latin typeface="Century Gothic" panose="020B0502020202020204" pitchFamily="34" charset="0"/>
              </a:rPr>
              <a:t>Kluczowe produkty</a:t>
            </a:r>
            <a:endParaRPr lang="pl-PL" sz="2000"/>
          </a:p>
        </p:txBody>
      </p:sp>
      <p:sp>
        <p:nvSpPr>
          <p:cNvPr id="26" name="Symbol zastępczy numeru slajdu 1">
            <a:extLst>
              <a:ext uri="{FF2B5EF4-FFF2-40B4-BE49-F238E27FC236}">
                <a16:creationId xmlns:a16="http://schemas.microsoft.com/office/drawing/2014/main" id="{1DDD2A98-5BA9-6A38-2DC2-FBF92BB094CB}"/>
              </a:ext>
            </a:extLst>
          </p:cNvPr>
          <p:cNvSpPr>
            <a:spLocks noGrp="1"/>
          </p:cNvSpPr>
          <p:nvPr>
            <p:ph type="sldNum" sz="quarter" idx="12"/>
          </p:nvPr>
        </p:nvSpPr>
        <p:spPr>
          <a:xfrm>
            <a:off x="9224962" y="6355445"/>
            <a:ext cx="385346" cy="365125"/>
          </a:xfrm>
        </p:spPr>
        <p:txBody>
          <a:bodyPr/>
          <a:lstStyle/>
          <a:p>
            <a:fld id="{28261DB4-AFE6-4905-8FD8-30B9DF7248C0}" type="slidenum">
              <a:rPr lang="pl-PL" smtClean="0"/>
              <a:pPr/>
              <a:t>19</a:t>
            </a:fld>
            <a:endParaRPr lang="pl-PL"/>
          </a:p>
        </p:txBody>
      </p:sp>
    </p:spTree>
    <p:extLst>
      <p:ext uri="{BB962C8B-B14F-4D97-AF65-F5344CB8AC3E}">
        <p14:creationId xmlns:p14="http://schemas.microsoft.com/office/powerpoint/2010/main" val="4070145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a:extLst>
              <a:ext uri="{FF2B5EF4-FFF2-40B4-BE49-F238E27FC236}">
                <a16:creationId xmlns:a16="http://schemas.microsoft.com/office/drawing/2014/main" id="{CE271674-AA73-11D3-56AB-6A9A1B9232AB}"/>
              </a:ext>
            </a:extLst>
          </p:cNvPr>
          <p:cNvSpPr txBox="1"/>
          <p:nvPr/>
        </p:nvSpPr>
        <p:spPr>
          <a:xfrm>
            <a:off x="4297680" y="4637745"/>
            <a:ext cx="4927282" cy="1246495"/>
          </a:xfrm>
          <a:prstGeom prst="rect">
            <a:avLst/>
          </a:prstGeom>
          <a:noFill/>
        </p:spPr>
        <p:txBody>
          <a:bodyPr wrap="square">
            <a:spAutoFit/>
          </a:bodyPr>
          <a:lstStyle/>
          <a:p>
            <a:pPr algn="r">
              <a:lnSpc>
                <a:spcPct val="150000"/>
              </a:lnSpc>
            </a:pPr>
            <a:r>
              <a:rPr lang="pl-PL" sz="1000" i="0">
                <a:solidFill>
                  <a:srgbClr val="001871"/>
                </a:solidFill>
                <a:effectLst/>
              </a:rPr>
              <a:t>​</a:t>
            </a:r>
            <a:r>
              <a:rPr lang="pl-PL" sz="1000">
                <a:solidFill>
                  <a:srgbClr val="001871"/>
                </a:solidFill>
              </a:rPr>
              <a:t>Nasza tożsamość oparta jest na faktach, nie tylko wartościach. </a:t>
            </a:r>
            <a:br>
              <a:rPr lang="pl-PL" sz="1000">
                <a:solidFill>
                  <a:srgbClr val="001871"/>
                </a:solidFill>
              </a:rPr>
            </a:br>
            <a:r>
              <a:rPr lang="pl-PL" sz="1000" i="1">
                <a:solidFill>
                  <a:srgbClr val="001871"/>
                </a:solidFill>
                <a:effectLst/>
                <a:ea typeface="Roboto" panose="02000000000000000000" pitchFamily="2" charset="0"/>
              </a:rPr>
              <a:t>Firma powstała w 1945 r., czyli w tym roku minęło 80 lat działalności </a:t>
            </a:r>
            <a:br>
              <a:rPr lang="pl-PL" sz="1000" i="1">
                <a:solidFill>
                  <a:srgbClr val="001871"/>
                </a:solidFill>
                <a:effectLst/>
                <a:ea typeface="Roboto" panose="02000000000000000000" pitchFamily="2" charset="0"/>
              </a:rPr>
            </a:br>
            <a:r>
              <a:rPr lang="pl-PL" sz="1000" i="1">
                <a:solidFill>
                  <a:srgbClr val="001871"/>
                </a:solidFill>
                <a:effectLst/>
                <a:ea typeface="Roboto" panose="02000000000000000000" pitchFamily="2" charset="0"/>
              </a:rPr>
              <a:t>na rzecz europejskiego biznesu i rozwoju polskiej gospodarki.  </a:t>
            </a:r>
          </a:p>
          <a:p>
            <a:pPr algn="r">
              <a:lnSpc>
                <a:spcPct val="150000"/>
              </a:lnSpc>
            </a:pPr>
            <a:r>
              <a:rPr lang="pl-PL" sz="1000" i="1">
                <a:solidFill>
                  <a:srgbClr val="001871"/>
                </a:solidFill>
                <a:ea typeface="Roboto" panose="02000000000000000000" pitchFamily="2" charset="0"/>
              </a:rPr>
              <a:t>Polimex Mostostal S.A. to s</a:t>
            </a:r>
            <a:r>
              <a:rPr lang="pl-PL" sz="1000" i="1">
                <a:solidFill>
                  <a:srgbClr val="001871"/>
                </a:solidFill>
                <a:effectLst/>
                <a:ea typeface="Roboto" panose="02000000000000000000" pitchFamily="2" charset="0"/>
              </a:rPr>
              <a:t>półka publiczna notowana na Giełdzie Papierów Wartościowych w Warszawie od 1997 roku.</a:t>
            </a:r>
            <a:endParaRPr lang="en-ID" sz="1000" i="1">
              <a:solidFill>
                <a:srgbClr val="001871"/>
              </a:solidFill>
              <a:ea typeface="Roboto" panose="02000000000000000000" pitchFamily="2" charset="0"/>
            </a:endParaRPr>
          </a:p>
        </p:txBody>
      </p:sp>
      <p:sp>
        <p:nvSpPr>
          <p:cNvPr id="6" name="TextBox 3">
            <a:extLst>
              <a:ext uri="{FF2B5EF4-FFF2-40B4-BE49-F238E27FC236}">
                <a16:creationId xmlns:a16="http://schemas.microsoft.com/office/drawing/2014/main" id="{923CD51A-7BBA-EC73-0A13-33A9A286FB91}"/>
              </a:ext>
            </a:extLst>
          </p:cNvPr>
          <p:cNvSpPr txBox="1"/>
          <p:nvPr/>
        </p:nvSpPr>
        <p:spPr>
          <a:xfrm>
            <a:off x="5098660" y="4314957"/>
            <a:ext cx="4126302" cy="338554"/>
          </a:xfrm>
          <a:prstGeom prst="rect">
            <a:avLst/>
          </a:prstGeom>
          <a:noFill/>
        </p:spPr>
        <p:txBody>
          <a:bodyPr wrap="square">
            <a:spAutoFit/>
          </a:bodyPr>
          <a:lstStyle/>
          <a:p>
            <a:pPr algn="r"/>
            <a:r>
              <a:rPr lang="pl-PL" sz="1600" b="1">
                <a:solidFill>
                  <a:srgbClr val="001871"/>
                </a:solidFill>
                <a:ea typeface="Open Sans" panose="020B0606030504020204" pitchFamily="34" charset="0"/>
                <a:cs typeface="Open Sans" panose="020B0606030504020204" pitchFamily="34" charset="0"/>
              </a:rPr>
              <a:t>RAZEM ZBUDUJMY PRZYSZŁOŚĆ</a:t>
            </a:r>
            <a:endParaRPr lang="en-ID" sz="1600" b="1">
              <a:solidFill>
                <a:srgbClr val="001871"/>
              </a:solidFill>
              <a:ea typeface="Open Sans" panose="020B0606030504020204" pitchFamily="34" charset="0"/>
              <a:cs typeface="Open Sans" panose="020B0606030504020204" pitchFamily="34" charset="0"/>
            </a:endParaRPr>
          </a:p>
        </p:txBody>
      </p:sp>
      <p:sp>
        <p:nvSpPr>
          <p:cNvPr id="7" name="TextBox 10">
            <a:extLst>
              <a:ext uri="{FF2B5EF4-FFF2-40B4-BE49-F238E27FC236}">
                <a16:creationId xmlns:a16="http://schemas.microsoft.com/office/drawing/2014/main" id="{9145FFED-EFE9-4C0D-F25C-2F25C8AD2730}"/>
              </a:ext>
            </a:extLst>
          </p:cNvPr>
          <p:cNvSpPr txBox="1"/>
          <p:nvPr/>
        </p:nvSpPr>
        <p:spPr>
          <a:xfrm>
            <a:off x="826589" y="1620000"/>
            <a:ext cx="8474445" cy="2623988"/>
          </a:xfrm>
          <a:prstGeom prst="rect">
            <a:avLst/>
          </a:prstGeom>
          <a:noFill/>
        </p:spPr>
        <p:txBody>
          <a:bodyPr wrap="square">
            <a:spAutoFit/>
          </a:bodyPr>
          <a:lstStyle/>
          <a:p>
            <a:pPr algn="just">
              <a:lnSpc>
                <a:spcPts val="1700"/>
              </a:lnSpc>
              <a:spcAft>
                <a:spcPts val="600"/>
              </a:spcAft>
            </a:pPr>
            <a:r>
              <a:rPr lang="pl-PL" sz="1200" spc="-10">
                <a:solidFill>
                  <a:srgbClr val="001871"/>
                </a:solidFill>
              </a:rPr>
              <a:t>Polimex Mostostal S.A. należy do grona największych polskich firm inżynieryjno-budowlanych, działających jako generalny wykonawca w obszarze budownictwa przemysłowego i infrastrukturalnego. Realizujemy zaawansowane projekty w kraju i za granicą dla kluczowych sektorów gospodarki – energetyki, petrochemii, gazownictwa oraz ochrony środowiska. Jesteśmy również renomowanym producentem i eksporterem konstrukcji stalowych oraz krat pomostowych, a także świadczymy kompleksowe usługi w zakresie cynkowania i malowania konstrukcji stalowych. </a:t>
            </a:r>
          </a:p>
          <a:p>
            <a:pPr algn="just">
              <a:lnSpc>
                <a:spcPts val="1700"/>
              </a:lnSpc>
              <a:spcAft>
                <a:spcPts val="600"/>
              </a:spcAft>
            </a:pPr>
            <a:r>
              <a:rPr lang="pl-PL" sz="1200" spc="-10">
                <a:solidFill>
                  <a:srgbClr val="001871"/>
                </a:solidFill>
              </a:rPr>
              <a:t>Konsekwentnie wzmacniamy nasz udział w procesie transformacji energetycznej i gospodarczej Polski, traktując go jako kluczowy element długofalowego rozwoju i odpowiedzialnego prowadzenia biznesu. </a:t>
            </a:r>
          </a:p>
          <a:p>
            <a:pPr algn="just">
              <a:lnSpc>
                <a:spcPts val="1700"/>
              </a:lnSpc>
              <a:spcAft>
                <a:spcPts val="600"/>
              </a:spcAft>
            </a:pPr>
            <a:r>
              <a:rPr lang="pl-PL" sz="1200" spc="-10">
                <a:solidFill>
                  <a:srgbClr val="001871"/>
                </a:solidFill>
              </a:rPr>
              <a:t>Z satysfakcją przedstawiamy wyniki finansowe Grupy Polimex Mostostal za trzy kwartały 2025 roku, które kolejny raz w tym roku potwierdzają stabilność działalności, skuteczność realizowanej strategii oraz naszą rolę w rozwoju nowoczesnej infrastruktury w kraju i za granicą.</a:t>
            </a:r>
            <a:endParaRPr lang="en-ID" sz="1200" spc="-10">
              <a:solidFill>
                <a:srgbClr val="001871"/>
              </a:solidFill>
            </a:endParaRPr>
          </a:p>
        </p:txBody>
      </p:sp>
      <p:sp>
        <p:nvSpPr>
          <p:cNvPr id="8" name="TextBox 4">
            <a:extLst>
              <a:ext uri="{FF2B5EF4-FFF2-40B4-BE49-F238E27FC236}">
                <a16:creationId xmlns:a16="http://schemas.microsoft.com/office/drawing/2014/main" id="{A2290393-F881-9E83-F098-5D7BB10DC3F6}"/>
              </a:ext>
            </a:extLst>
          </p:cNvPr>
          <p:cNvSpPr txBox="1"/>
          <p:nvPr/>
        </p:nvSpPr>
        <p:spPr>
          <a:xfrm>
            <a:off x="5628441" y="5980303"/>
            <a:ext cx="3672593" cy="338554"/>
          </a:xfrm>
          <a:prstGeom prst="rect">
            <a:avLst/>
          </a:prstGeom>
          <a:noFill/>
        </p:spPr>
        <p:txBody>
          <a:bodyPr wrap="square">
            <a:spAutoFit/>
          </a:bodyPr>
          <a:lstStyle/>
          <a:p>
            <a:pPr algn="r"/>
            <a:r>
              <a:rPr lang="id-ID" sz="1600" b="1">
                <a:solidFill>
                  <a:srgbClr val="001871"/>
                </a:solidFill>
                <a:latin typeface="Century Gothic" panose="020B0502020202020204" pitchFamily="34" charset="0"/>
                <a:ea typeface="Open Sans" panose="020B0606030504020204" pitchFamily="34" charset="0"/>
                <a:cs typeface="Open Sans" panose="020B0606030504020204" pitchFamily="34" charset="0"/>
              </a:rPr>
              <a:t>WWW.</a:t>
            </a:r>
            <a:r>
              <a:rPr lang="pl-PL" sz="1600" b="1" kern="1200">
                <a:solidFill>
                  <a:srgbClr val="001871"/>
                </a:solidFill>
                <a:latin typeface="Century Gothic" panose="020B0502020202020204" pitchFamily="34" charset="0"/>
                <a:ea typeface="Open Sans" panose="020B0606030504020204" pitchFamily="34" charset="0"/>
                <a:cs typeface="Open Sans" panose="020B0606030504020204" pitchFamily="34" charset="0"/>
              </a:rPr>
              <a:t>POLIMEX-MOSTOSTAL.PL</a:t>
            </a:r>
            <a:endParaRPr lang="en-ID" sz="16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 name="Symbol zastępczy numeru slajdu 1">
            <a:extLst>
              <a:ext uri="{FF2B5EF4-FFF2-40B4-BE49-F238E27FC236}">
                <a16:creationId xmlns:a16="http://schemas.microsoft.com/office/drawing/2014/main" id="{9FB553D4-BF5F-91AD-4BB1-A48B68D2A1B9}"/>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2</a:t>
            </a:fld>
            <a:endParaRPr lang="pl-PL"/>
          </a:p>
        </p:txBody>
      </p:sp>
    </p:spTree>
    <p:extLst>
      <p:ext uri="{BB962C8B-B14F-4D97-AF65-F5344CB8AC3E}">
        <p14:creationId xmlns:p14="http://schemas.microsoft.com/office/powerpoint/2010/main" val="2505482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FEEE4-A4F1-AE39-98D8-8B5C7A388C46}"/>
            </a:ext>
          </a:extLst>
        </p:cNvPr>
        <p:cNvGrpSpPr/>
        <p:nvPr/>
      </p:nvGrpSpPr>
      <p:grpSpPr>
        <a:xfrm>
          <a:off x="0" y="0"/>
          <a:ext cx="0" cy="0"/>
          <a:chOff x="0" y="0"/>
          <a:chExt cx="0" cy="0"/>
        </a:xfrm>
      </p:grpSpPr>
      <p:sp>
        <p:nvSpPr>
          <p:cNvPr id="4" name="Rectangle 13">
            <a:extLst>
              <a:ext uri="{FF2B5EF4-FFF2-40B4-BE49-F238E27FC236}">
                <a16:creationId xmlns:a16="http://schemas.microsoft.com/office/drawing/2014/main" id="{A27BE352-0569-88DF-A145-4E417B420665}"/>
              </a:ext>
            </a:extLst>
          </p:cNvPr>
          <p:cNvSpPr/>
          <p:nvPr/>
        </p:nvSpPr>
        <p:spPr>
          <a:xfrm>
            <a:off x="-1511" y="9000"/>
            <a:ext cx="5940000" cy="6840000"/>
          </a:xfrm>
          <a:prstGeom prst="rect">
            <a:avLst/>
          </a:prstGeom>
          <a:solidFill>
            <a:srgbClr val="B8C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5" name="Obraz 14" descr="Obraz zawierający światło, ciemność, noc&#10;&#10;Opis wygenerowany automatycznie">
            <a:extLst>
              <a:ext uri="{FF2B5EF4-FFF2-40B4-BE49-F238E27FC236}">
                <a16:creationId xmlns:a16="http://schemas.microsoft.com/office/drawing/2014/main" id="{8EA16F89-D3B8-0F61-A5B7-620220B085B8}"/>
              </a:ext>
            </a:extLst>
          </p:cNvPr>
          <p:cNvPicPr>
            <a:picLocks noChangeAspect="1"/>
          </p:cNvPicPr>
          <p:nvPr/>
        </p:nvPicPr>
        <p:blipFill>
          <a:blip r:embed="rId3" cstate="print">
            <a:extLst>
              <a:ext uri="{28A0092B-C50C-407E-A947-70E740481C1C}">
                <a14:useLocalDpi xmlns:a14="http://schemas.microsoft.com/office/drawing/2010/main" val="0"/>
              </a:ext>
            </a:extLst>
          </a:blip>
          <a:srcRect l="7928"/>
          <a:stretch/>
        </p:blipFill>
        <p:spPr>
          <a:xfrm>
            <a:off x="0" y="-25575"/>
            <a:ext cx="3240000" cy="2182644"/>
          </a:xfrm>
          <a:prstGeom prst="rect">
            <a:avLst/>
          </a:prstGeom>
        </p:spPr>
      </p:pic>
      <p:sp>
        <p:nvSpPr>
          <p:cNvPr id="5" name="TextBox 14">
            <a:extLst>
              <a:ext uri="{FF2B5EF4-FFF2-40B4-BE49-F238E27FC236}">
                <a16:creationId xmlns:a16="http://schemas.microsoft.com/office/drawing/2014/main" id="{C5F94FC7-3753-2F70-4614-FB93A028BF3C}"/>
              </a:ext>
            </a:extLst>
          </p:cNvPr>
          <p:cNvSpPr txBox="1"/>
          <p:nvPr/>
        </p:nvSpPr>
        <p:spPr>
          <a:xfrm>
            <a:off x="742426" y="4247047"/>
            <a:ext cx="2657266" cy="1678858"/>
          </a:xfrm>
          <a:prstGeom prst="rect">
            <a:avLst/>
          </a:prstGeom>
          <a:noFill/>
        </p:spPr>
        <p:txBody>
          <a:bodyPr wrap="square">
            <a:spAutoFit/>
          </a:bodyPr>
          <a:lstStyle/>
          <a:p>
            <a:pPr>
              <a:lnSpc>
                <a:spcPct val="150000"/>
              </a:lnSpc>
            </a:pPr>
            <a:r>
              <a:rPr lang="pl-PL" sz="1000" i="1">
                <a:solidFill>
                  <a:srgbClr val="001871"/>
                </a:solidFill>
                <a:effectLst/>
                <a:ea typeface="Roboto" panose="02000000000000000000" pitchFamily="2" charset="0"/>
              </a:rPr>
              <a:t>Spółki wchodzące w skład Grupy Kapitałowej już dysponują istotną częścią certyfikatów, umożliwiających realizację prac na rzecz sektora obronnego, energetyki jądrowej oraz innych projektów o wysokim stopniu specjalizacji</a:t>
            </a:r>
            <a:r>
              <a:rPr lang="pl-PL" sz="1000" i="1">
                <a:solidFill>
                  <a:srgbClr val="001871"/>
                </a:solidFill>
                <a:ea typeface="Roboto" panose="02000000000000000000" pitchFamily="2" charset="0"/>
              </a:rPr>
              <a:t>.</a:t>
            </a:r>
            <a:endParaRPr lang="en-ID" sz="1000" i="1">
              <a:solidFill>
                <a:srgbClr val="001871"/>
              </a:solidFill>
              <a:ea typeface="Roboto" panose="02000000000000000000" pitchFamily="2" charset="0"/>
            </a:endParaRPr>
          </a:p>
        </p:txBody>
      </p:sp>
      <p:sp>
        <p:nvSpPr>
          <p:cNvPr id="6" name="TextBox 15">
            <a:extLst>
              <a:ext uri="{FF2B5EF4-FFF2-40B4-BE49-F238E27FC236}">
                <a16:creationId xmlns:a16="http://schemas.microsoft.com/office/drawing/2014/main" id="{5B595726-6E55-F739-4C49-703D7B6A038B}"/>
              </a:ext>
            </a:extLst>
          </p:cNvPr>
          <p:cNvSpPr txBox="1"/>
          <p:nvPr/>
        </p:nvSpPr>
        <p:spPr>
          <a:xfrm>
            <a:off x="742426" y="3020665"/>
            <a:ext cx="2562835" cy="1077218"/>
          </a:xfrm>
          <a:prstGeom prst="rect">
            <a:avLst/>
          </a:prstGeom>
          <a:noFill/>
        </p:spPr>
        <p:txBody>
          <a:bodyPr wrap="square">
            <a:spAutoFit/>
          </a:bodyPr>
          <a:lstStyle/>
          <a:p>
            <a:r>
              <a:rPr lang="pl-PL" sz="1600">
                <a:solidFill>
                  <a:srgbClr val="001871"/>
                </a:solidFill>
                <a:ea typeface="Open Sans" panose="020B0606030504020204" pitchFamily="34" charset="0"/>
                <a:cs typeface="Open Sans" panose="020B0606030504020204" pitchFamily="34" charset="0"/>
              </a:rPr>
              <a:t>DOŚWIADCZENIE</a:t>
            </a:r>
          </a:p>
          <a:p>
            <a:r>
              <a:rPr lang="pl-PL" sz="1600">
                <a:solidFill>
                  <a:srgbClr val="001871"/>
                </a:solidFill>
                <a:ea typeface="Open Sans" panose="020B0606030504020204" pitchFamily="34" charset="0"/>
                <a:cs typeface="Open Sans" panose="020B0606030504020204" pitchFamily="34" charset="0"/>
              </a:rPr>
              <a:t>PROFESJONALIZM</a:t>
            </a:r>
            <a:r>
              <a:rPr lang="id-ID" sz="1600">
                <a:solidFill>
                  <a:srgbClr val="001871"/>
                </a:solidFill>
                <a:ea typeface="Open Sans" panose="020B0606030504020204" pitchFamily="34" charset="0"/>
                <a:cs typeface="Open Sans" panose="020B0606030504020204" pitchFamily="34" charset="0"/>
              </a:rPr>
              <a:t> </a:t>
            </a:r>
            <a:r>
              <a:rPr lang="pl-PL" sz="1600">
                <a:solidFill>
                  <a:srgbClr val="001871"/>
                </a:solidFill>
                <a:ea typeface="Open Sans" panose="020B0606030504020204" pitchFamily="34" charset="0"/>
                <a:cs typeface="Open Sans" panose="020B0606030504020204" pitchFamily="34" charset="0"/>
              </a:rPr>
              <a:t>KOMPLEKSOWE ROZWIĄZANIA </a:t>
            </a:r>
            <a:endParaRPr lang="en-ID" sz="1600">
              <a:solidFill>
                <a:srgbClr val="001871"/>
              </a:solidFill>
              <a:ea typeface="Open Sans" panose="020B0606030504020204" pitchFamily="34" charset="0"/>
              <a:cs typeface="Open Sans" panose="020B0606030504020204" pitchFamily="34" charset="0"/>
            </a:endParaRPr>
          </a:p>
        </p:txBody>
      </p:sp>
      <p:pic>
        <p:nvPicPr>
          <p:cNvPr id="8" name="Graphic 18" descr="Badge New with solid fill">
            <a:extLst>
              <a:ext uri="{FF2B5EF4-FFF2-40B4-BE49-F238E27FC236}">
                <a16:creationId xmlns:a16="http://schemas.microsoft.com/office/drawing/2014/main" id="{5699AA5B-B499-1DBD-80C9-3C790D46D7F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91439" y="1074725"/>
            <a:ext cx="638591" cy="638591"/>
          </a:xfrm>
          <a:prstGeom prst="rect">
            <a:avLst/>
          </a:prstGeom>
        </p:spPr>
      </p:pic>
      <p:sp>
        <p:nvSpPr>
          <p:cNvPr id="9" name="TextBox 19">
            <a:extLst>
              <a:ext uri="{FF2B5EF4-FFF2-40B4-BE49-F238E27FC236}">
                <a16:creationId xmlns:a16="http://schemas.microsoft.com/office/drawing/2014/main" id="{6C0882BB-C759-A41B-E165-AA7AAFF782BB}"/>
              </a:ext>
            </a:extLst>
          </p:cNvPr>
          <p:cNvSpPr txBox="1"/>
          <p:nvPr/>
        </p:nvSpPr>
        <p:spPr>
          <a:xfrm>
            <a:off x="4270462" y="579845"/>
            <a:ext cx="1588756" cy="1803892"/>
          </a:xfrm>
          <a:prstGeom prst="rect">
            <a:avLst/>
          </a:prstGeom>
          <a:noFill/>
        </p:spPr>
        <p:txBody>
          <a:bodyPr wrap="square">
            <a:spAutoFit/>
          </a:bodyPr>
          <a:lstStyle/>
          <a:p>
            <a:pPr>
              <a:lnSpc>
                <a:spcPts val="1500"/>
              </a:lnSpc>
            </a:pPr>
            <a:r>
              <a:rPr lang="pl-PL" sz="1000" i="0">
                <a:solidFill>
                  <a:srgbClr val="001871"/>
                </a:solidFill>
                <a:effectLst/>
              </a:rPr>
              <a:t>produkcja konstrukcji  stalowych– </a:t>
            </a:r>
            <a:r>
              <a:rPr lang="pl-PL" sz="1000" i="1">
                <a:solidFill>
                  <a:srgbClr val="001871"/>
                </a:solidFill>
                <a:effectLst/>
                <a:ea typeface="Roboto" panose="02000000000000000000" pitchFamily="2" charset="0"/>
              </a:rPr>
              <a:t>Mostostal Siedlce jest na liście dostawców dla firmy </a:t>
            </a:r>
            <a:r>
              <a:rPr lang="pl-PL" sz="1000" i="1" spc="-50">
                <a:solidFill>
                  <a:srgbClr val="001871"/>
                </a:solidFill>
                <a:effectLst/>
                <a:ea typeface="Roboto" panose="02000000000000000000" pitchFamily="2" charset="0"/>
              </a:rPr>
              <a:t>Bechtel i Westinghouse, </a:t>
            </a:r>
            <a:r>
              <a:rPr lang="pl-PL" sz="1000" i="1">
                <a:solidFill>
                  <a:srgbClr val="001871"/>
                </a:solidFill>
                <a:effectLst/>
                <a:ea typeface="Roboto" panose="02000000000000000000" pitchFamily="2" charset="0"/>
              </a:rPr>
              <a:t>realizuje projekty dla </a:t>
            </a:r>
            <a:r>
              <a:rPr lang="pl-PL" sz="1000" i="1" spc="-30">
                <a:solidFill>
                  <a:srgbClr val="001871"/>
                </a:solidFill>
                <a:effectLst/>
                <a:ea typeface="Roboto" panose="02000000000000000000" pitchFamily="2" charset="0"/>
              </a:rPr>
              <a:t>lotnisk,  celów </a:t>
            </a:r>
            <a:r>
              <a:rPr lang="pl-PL" sz="1000" i="1" spc="-30" err="1">
                <a:solidFill>
                  <a:srgbClr val="001871"/>
                </a:solidFill>
                <a:effectLst/>
                <a:ea typeface="Roboto" panose="02000000000000000000" pitchFamily="2" charset="0"/>
              </a:rPr>
              <a:t>obronnościowych</a:t>
            </a:r>
            <a:br>
              <a:rPr lang="pl-PL" sz="1000" i="1" spc="-30">
                <a:solidFill>
                  <a:srgbClr val="001871"/>
                </a:solidFill>
                <a:effectLst/>
                <a:ea typeface="Roboto" panose="02000000000000000000" pitchFamily="2" charset="0"/>
              </a:rPr>
            </a:br>
            <a:r>
              <a:rPr lang="pl-PL" sz="1000" i="1" spc="-30">
                <a:solidFill>
                  <a:srgbClr val="001871"/>
                </a:solidFill>
                <a:effectLst/>
                <a:ea typeface="Roboto" panose="02000000000000000000" pitchFamily="2" charset="0"/>
              </a:rPr>
              <a:t> i wojska</a:t>
            </a:r>
            <a:endParaRPr lang="en-ID" sz="1000" spc="-30">
              <a:solidFill>
                <a:srgbClr val="001871"/>
              </a:solidFill>
            </a:endParaRPr>
          </a:p>
        </p:txBody>
      </p:sp>
      <p:pic>
        <p:nvPicPr>
          <p:cNvPr id="10" name="Graphic 20" descr="Shuffle with solid fill">
            <a:extLst>
              <a:ext uri="{FF2B5EF4-FFF2-40B4-BE49-F238E27FC236}">
                <a16:creationId xmlns:a16="http://schemas.microsoft.com/office/drawing/2014/main" id="{C3167E2B-FD73-6F8C-1A9E-102ECC1B8D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31871" y="2943720"/>
            <a:ext cx="638591" cy="638591"/>
          </a:xfrm>
          <a:prstGeom prst="rect">
            <a:avLst/>
          </a:prstGeom>
        </p:spPr>
      </p:pic>
      <p:sp>
        <p:nvSpPr>
          <p:cNvPr id="11" name="TextBox 21">
            <a:extLst>
              <a:ext uri="{FF2B5EF4-FFF2-40B4-BE49-F238E27FC236}">
                <a16:creationId xmlns:a16="http://schemas.microsoft.com/office/drawing/2014/main" id="{26F7DE47-739B-A48B-62EE-66633BF802B0}"/>
              </a:ext>
            </a:extLst>
          </p:cNvPr>
          <p:cNvSpPr txBox="1"/>
          <p:nvPr/>
        </p:nvSpPr>
        <p:spPr>
          <a:xfrm>
            <a:off x="4329330" y="2488005"/>
            <a:ext cx="1471019" cy="1996252"/>
          </a:xfrm>
          <a:prstGeom prst="rect">
            <a:avLst/>
          </a:prstGeom>
          <a:noFill/>
        </p:spPr>
        <p:txBody>
          <a:bodyPr wrap="square">
            <a:spAutoFit/>
          </a:bodyPr>
          <a:lstStyle/>
          <a:p>
            <a:pPr>
              <a:lnSpc>
                <a:spcPts val="1500"/>
              </a:lnSpc>
            </a:pPr>
            <a:r>
              <a:rPr lang="pl-PL" sz="1000">
                <a:solidFill>
                  <a:srgbClr val="001871"/>
                </a:solidFill>
              </a:rPr>
              <a:t>kompleksowa realizacja inwestycji – od projektu, poprzez dostawy materiałów i urządzeń, roboty budowlano-montażowe, aż do przekazania projektu inwestorowi</a:t>
            </a:r>
            <a:endParaRPr lang="en-ID" sz="1000">
              <a:solidFill>
                <a:srgbClr val="001871"/>
              </a:solidFill>
            </a:endParaRPr>
          </a:p>
        </p:txBody>
      </p:sp>
      <p:pic>
        <p:nvPicPr>
          <p:cNvPr id="12" name="Graphic 22" descr="Badge Tick1 with solid fill">
            <a:extLst>
              <a:ext uri="{FF2B5EF4-FFF2-40B4-BE49-F238E27FC236}">
                <a16:creationId xmlns:a16="http://schemas.microsoft.com/office/drawing/2014/main" id="{585E0CFD-4BDB-060F-0DF3-70811745083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1870" y="4719396"/>
            <a:ext cx="638591" cy="638591"/>
          </a:xfrm>
          <a:prstGeom prst="rect">
            <a:avLst/>
          </a:prstGeom>
        </p:spPr>
      </p:pic>
      <p:sp>
        <p:nvSpPr>
          <p:cNvPr id="13" name="TextBox 23">
            <a:extLst>
              <a:ext uri="{FF2B5EF4-FFF2-40B4-BE49-F238E27FC236}">
                <a16:creationId xmlns:a16="http://schemas.microsoft.com/office/drawing/2014/main" id="{902DE280-B9E3-862E-B762-56432581E350}"/>
              </a:ext>
            </a:extLst>
          </p:cNvPr>
          <p:cNvSpPr txBox="1"/>
          <p:nvPr/>
        </p:nvSpPr>
        <p:spPr>
          <a:xfrm>
            <a:off x="4319257" y="4780885"/>
            <a:ext cx="1471019" cy="1611531"/>
          </a:xfrm>
          <a:prstGeom prst="rect">
            <a:avLst/>
          </a:prstGeom>
          <a:noFill/>
        </p:spPr>
        <p:txBody>
          <a:bodyPr wrap="square">
            <a:spAutoFit/>
          </a:bodyPr>
          <a:lstStyle/>
          <a:p>
            <a:pPr>
              <a:lnSpc>
                <a:spcPts val="1500"/>
              </a:lnSpc>
            </a:pPr>
            <a:r>
              <a:rPr lang="pl-PL" sz="1000" spc="-20" err="1">
                <a:solidFill>
                  <a:srgbClr val="001871"/>
                </a:solidFill>
              </a:rPr>
              <a:t>m</a:t>
            </a:r>
            <a:r>
              <a:rPr lang="pl-PL" sz="1000" i="0" spc="-20" err="1">
                <a:solidFill>
                  <a:srgbClr val="001871"/>
                </a:solidFill>
                <a:effectLst/>
              </a:rPr>
              <a:t>ulti</a:t>
            </a:r>
            <a:r>
              <a:rPr lang="pl-PL" sz="1000" i="0" spc="-20">
                <a:solidFill>
                  <a:srgbClr val="001871"/>
                </a:solidFill>
                <a:effectLst/>
              </a:rPr>
              <a:t>-kompetencyjne</a:t>
            </a:r>
            <a:r>
              <a:rPr lang="pl-PL" sz="1000" i="0">
                <a:solidFill>
                  <a:srgbClr val="001871"/>
                </a:solidFill>
                <a:effectLst/>
              </a:rPr>
              <a:t> zespoły projektowe Grupy Kapitałowej Polimex Mostostal gotowe do realizacji ambitnych projektów w Polsce</a:t>
            </a:r>
            <a:br>
              <a:rPr lang="pl-PL" sz="1000" i="0">
                <a:solidFill>
                  <a:srgbClr val="001871"/>
                </a:solidFill>
                <a:effectLst/>
              </a:rPr>
            </a:br>
            <a:r>
              <a:rPr lang="pl-PL" sz="1000" i="0">
                <a:solidFill>
                  <a:srgbClr val="001871"/>
                </a:solidFill>
                <a:effectLst/>
              </a:rPr>
              <a:t> i za granicą </a:t>
            </a:r>
            <a:endParaRPr lang="en-ID" sz="1000">
              <a:solidFill>
                <a:srgbClr val="001871"/>
              </a:solidFill>
            </a:endParaRPr>
          </a:p>
        </p:txBody>
      </p:sp>
      <p:sp>
        <p:nvSpPr>
          <p:cNvPr id="16" name="TextBox 7">
            <a:extLst>
              <a:ext uri="{FF2B5EF4-FFF2-40B4-BE49-F238E27FC236}">
                <a16:creationId xmlns:a16="http://schemas.microsoft.com/office/drawing/2014/main" id="{D2A0511D-7557-3AD9-661A-B64AD3E184A1}"/>
              </a:ext>
            </a:extLst>
          </p:cNvPr>
          <p:cNvSpPr txBox="1"/>
          <p:nvPr/>
        </p:nvSpPr>
        <p:spPr>
          <a:xfrm>
            <a:off x="5886450" y="1583547"/>
            <a:ext cx="3923974" cy="1446550"/>
          </a:xfrm>
          <a:prstGeom prst="rect">
            <a:avLst/>
          </a:prstGeom>
          <a:noFill/>
        </p:spPr>
        <p:txBody>
          <a:bodyPr wrap="square">
            <a:spAutoFit/>
          </a:bodyPr>
          <a:lstStyle/>
          <a:p>
            <a:pPr algn="r"/>
            <a:r>
              <a:rPr lang="pl-PL" sz="4400" b="1">
                <a:solidFill>
                  <a:srgbClr val="5C88DA"/>
                </a:solidFill>
                <a:latin typeface="Century Gothic" panose="020B0502020202020204" pitchFamily="34" charset="0"/>
                <a:ea typeface="Open Sans" panose="020B0606030504020204" pitchFamily="34" charset="0"/>
                <a:cs typeface="Open Sans" panose="020B0606030504020204" pitchFamily="34" charset="0"/>
              </a:rPr>
              <a:t>kierunki</a:t>
            </a:r>
          </a:p>
          <a:p>
            <a:pPr algn="r"/>
            <a:r>
              <a:rPr lang="pl-PL" sz="4400" b="1">
                <a:solidFill>
                  <a:srgbClr val="5C88DA"/>
                </a:solidFill>
                <a:latin typeface="Century Gothic" panose="020B0502020202020204" pitchFamily="34" charset="0"/>
                <a:ea typeface="Open Sans" panose="020B0606030504020204" pitchFamily="34" charset="0"/>
                <a:cs typeface="Open Sans" panose="020B0606030504020204" pitchFamily="34" charset="0"/>
              </a:rPr>
              <a:t>rozwojowe</a:t>
            </a:r>
            <a:endParaRPr lang="en-ID" sz="4400" b="1">
              <a:solidFill>
                <a:srgbClr val="5C88DA"/>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7" name="TextBox 8">
            <a:extLst>
              <a:ext uri="{FF2B5EF4-FFF2-40B4-BE49-F238E27FC236}">
                <a16:creationId xmlns:a16="http://schemas.microsoft.com/office/drawing/2014/main" id="{09801B16-89BF-48BC-BFE2-A496D9BC412F}"/>
              </a:ext>
            </a:extLst>
          </p:cNvPr>
          <p:cNvSpPr txBox="1"/>
          <p:nvPr/>
        </p:nvSpPr>
        <p:spPr>
          <a:xfrm>
            <a:off x="5974731" y="3166652"/>
            <a:ext cx="3835693" cy="1217193"/>
          </a:xfrm>
          <a:prstGeom prst="rect">
            <a:avLst/>
          </a:prstGeom>
          <a:noFill/>
        </p:spPr>
        <p:txBody>
          <a:bodyPr wrap="square">
            <a:spAutoFit/>
          </a:bodyPr>
          <a:lstStyle/>
          <a:p>
            <a:pPr algn="r">
              <a:lnSpc>
                <a:spcPct val="150000"/>
              </a:lnSpc>
            </a:pPr>
            <a:r>
              <a:rPr lang="pl-PL" sz="1000" i="0" spc="-20" dirty="0">
                <a:solidFill>
                  <a:srgbClr val="001871"/>
                </a:solidFill>
                <a:effectLst/>
                <a:latin typeface="Century Gothic" panose="020B0502020202020204" pitchFamily="34" charset="0"/>
              </a:rPr>
              <a:t>Grupa Kapitałowa Polimex Mostostal w Strategii na lata </a:t>
            </a:r>
            <a:br>
              <a:rPr lang="pl-PL" sz="1000" i="0" spc="-20" dirty="0">
                <a:solidFill>
                  <a:srgbClr val="001871"/>
                </a:solidFill>
                <a:effectLst/>
                <a:latin typeface="Century Gothic" panose="020B0502020202020204" pitchFamily="34" charset="0"/>
              </a:rPr>
            </a:br>
            <a:r>
              <a:rPr lang="pl-PL" sz="1000" i="0" spc="-20" dirty="0">
                <a:solidFill>
                  <a:srgbClr val="001871"/>
                </a:solidFill>
                <a:effectLst/>
                <a:latin typeface="Century Gothic" panose="020B0502020202020204" pitchFamily="34" charset="0"/>
              </a:rPr>
              <a:t>2026–2033 przewiduje rozwój działalności </a:t>
            </a:r>
            <a:br>
              <a:rPr lang="pl-PL" sz="1000" i="0" spc="-20" dirty="0">
                <a:solidFill>
                  <a:srgbClr val="001871"/>
                </a:solidFill>
                <a:effectLst/>
                <a:latin typeface="Century Gothic" panose="020B0502020202020204" pitchFamily="34" charset="0"/>
              </a:rPr>
            </a:br>
            <a:r>
              <a:rPr lang="pl-PL" sz="1000" i="0" spc="-20" dirty="0">
                <a:solidFill>
                  <a:srgbClr val="001871"/>
                </a:solidFill>
                <a:effectLst/>
                <a:latin typeface="Century Gothic" panose="020B0502020202020204" pitchFamily="34" charset="0"/>
              </a:rPr>
              <a:t>w czterech strategicznych obszarach: </a:t>
            </a:r>
          </a:p>
          <a:p>
            <a:pPr algn="r">
              <a:lnSpc>
                <a:spcPct val="150000"/>
              </a:lnSpc>
            </a:pPr>
            <a:r>
              <a:rPr lang="pl-PL" sz="1000" i="0" spc="-20" dirty="0">
                <a:solidFill>
                  <a:srgbClr val="001871"/>
                </a:solidFill>
                <a:effectLst/>
                <a:latin typeface="Century Gothic" panose="020B0502020202020204" pitchFamily="34" charset="0"/>
              </a:rPr>
              <a:t>Centralny Port Komunikacyjny, infrastruktura obronna, </a:t>
            </a:r>
          </a:p>
          <a:p>
            <a:pPr algn="r">
              <a:lnSpc>
                <a:spcPct val="150000"/>
              </a:lnSpc>
            </a:pPr>
            <a:r>
              <a:rPr lang="pl-PL" sz="1000" i="0" spc="-20" dirty="0">
                <a:solidFill>
                  <a:srgbClr val="001871"/>
                </a:solidFill>
                <a:effectLst/>
                <a:latin typeface="Century Gothic" panose="020B0502020202020204" pitchFamily="34" charset="0"/>
              </a:rPr>
              <a:t>energetyka jądrowa oraz odbudowa Ukrainy.</a:t>
            </a:r>
            <a:endParaRPr lang="en-ID" sz="1000" dirty="0">
              <a:solidFill>
                <a:srgbClr val="001871"/>
              </a:solidFill>
              <a:latin typeface="Century Gothic" panose="020B0502020202020204" pitchFamily="34" charset="0"/>
            </a:endParaRPr>
          </a:p>
        </p:txBody>
      </p:sp>
      <p:sp>
        <p:nvSpPr>
          <p:cNvPr id="14" name="Symbol zastępczy numeru slajdu 1">
            <a:extLst>
              <a:ext uri="{FF2B5EF4-FFF2-40B4-BE49-F238E27FC236}">
                <a16:creationId xmlns:a16="http://schemas.microsoft.com/office/drawing/2014/main" id="{E51BFA2D-DB4D-81FE-7523-04D17F618268}"/>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20</a:t>
            </a:fld>
            <a:endParaRPr lang="pl-PL"/>
          </a:p>
        </p:txBody>
      </p:sp>
      <p:pic>
        <p:nvPicPr>
          <p:cNvPr id="18" name="Obraz 17" descr="Obraz zawierający osoba, ubrania, ubranie robocze, narzędzie&#10;&#10;Zawartość wygenerowana przez sztuczną inteligencję może być niepoprawna.">
            <a:extLst>
              <a:ext uri="{FF2B5EF4-FFF2-40B4-BE49-F238E27FC236}">
                <a16:creationId xmlns:a16="http://schemas.microsoft.com/office/drawing/2014/main" id="{DC5DD241-3BAF-1845-8B85-DD2C1E4D5F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5286" y="4697732"/>
            <a:ext cx="3240714" cy="2160268"/>
          </a:xfrm>
          <a:prstGeom prst="rect">
            <a:avLst/>
          </a:prstGeom>
        </p:spPr>
      </p:pic>
      <p:sp>
        <p:nvSpPr>
          <p:cNvPr id="2" name="TextBox 16">
            <a:extLst>
              <a:ext uri="{FF2B5EF4-FFF2-40B4-BE49-F238E27FC236}">
                <a16:creationId xmlns:a16="http://schemas.microsoft.com/office/drawing/2014/main" id="{A82B3EAE-AEBC-5586-CD2B-CC80694BBD74}"/>
              </a:ext>
            </a:extLst>
          </p:cNvPr>
          <p:cNvSpPr txBox="1"/>
          <p:nvPr/>
        </p:nvSpPr>
        <p:spPr>
          <a:xfrm>
            <a:off x="742426" y="6189956"/>
            <a:ext cx="3456349" cy="338554"/>
          </a:xfrm>
          <a:prstGeom prst="rect">
            <a:avLst/>
          </a:prstGeom>
          <a:noFill/>
        </p:spPr>
        <p:txBody>
          <a:bodyPr wrap="square">
            <a:spAutoFit/>
          </a:bodyPr>
          <a:lstStyle/>
          <a:p>
            <a:r>
              <a:rPr lang="id-ID" sz="1600" b="1">
                <a:solidFill>
                  <a:srgbClr val="001871"/>
                </a:solidFill>
                <a:ea typeface="Open Sans" panose="020B0606030504020204" pitchFamily="34" charset="0"/>
                <a:cs typeface="Open Sans" panose="020B0606030504020204" pitchFamily="34" charset="0"/>
              </a:rPr>
              <a:t>WWW.POLIMEX-MOSTOSTAL.PL</a:t>
            </a:r>
          </a:p>
        </p:txBody>
      </p:sp>
    </p:spTree>
    <p:extLst>
      <p:ext uri="{BB962C8B-B14F-4D97-AF65-F5344CB8AC3E}">
        <p14:creationId xmlns:p14="http://schemas.microsoft.com/office/powerpoint/2010/main" val="3605789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87A56-1364-615D-914E-6E52E570A9C2}"/>
            </a:ext>
          </a:extLst>
        </p:cNvPr>
        <p:cNvGrpSpPr/>
        <p:nvPr/>
      </p:nvGrpSpPr>
      <p:grpSpPr>
        <a:xfrm>
          <a:off x="0" y="0"/>
          <a:ext cx="0" cy="0"/>
          <a:chOff x="0" y="0"/>
          <a:chExt cx="0" cy="0"/>
        </a:xfrm>
      </p:grpSpPr>
      <p:graphicFrame>
        <p:nvGraphicFramePr>
          <p:cNvPr id="3" name="Wykres 2">
            <a:extLst>
              <a:ext uri="{FF2B5EF4-FFF2-40B4-BE49-F238E27FC236}">
                <a16:creationId xmlns:a16="http://schemas.microsoft.com/office/drawing/2014/main" id="{4686D504-4A91-0C40-AF68-5C393987BDFF}"/>
              </a:ext>
            </a:extLst>
          </p:cNvPr>
          <p:cNvGraphicFramePr>
            <a:graphicFrameLocks/>
          </p:cNvGraphicFramePr>
          <p:nvPr>
            <p:extLst>
              <p:ext uri="{D42A27DB-BD31-4B8C-83A1-F6EECF244321}">
                <p14:modId xmlns:p14="http://schemas.microsoft.com/office/powerpoint/2010/main" val="2869706496"/>
              </p:ext>
            </p:extLst>
          </p:nvPr>
        </p:nvGraphicFramePr>
        <p:xfrm>
          <a:off x="500794" y="1440000"/>
          <a:ext cx="8866490" cy="4340307"/>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ED890FD4-F80B-EBB3-1355-61FEC7E371F6}"/>
              </a:ext>
            </a:extLst>
          </p:cNvPr>
          <p:cNvSpPr txBox="1">
            <a:spLocks/>
          </p:cNvSpPr>
          <p:nvPr/>
        </p:nvSpPr>
        <p:spPr>
          <a:xfrm>
            <a:off x="540000" y="360000"/>
            <a:ext cx="6045634" cy="756000"/>
          </a:xfrm>
          <a:prstGeom prst="rect">
            <a:avLst/>
          </a:prstGeom>
        </p:spPr>
        <p:txBody>
          <a:bodyPr vert="horz" lIns="0" tIns="27679" rIns="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sz="1300">
                <a:solidFill>
                  <a:srgbClr val="001871"/>
                </a:solidFill>
              </a:rPr>
              <a:t>Projekty strategiczne</a:t>
            </a:r>
          </a:p>
          <a:p>
            <a:r>
              <a:rPr lang="pl-PL" sz="1800">
                <a:solidFill>
                  <a:srgbClr val="001871"/>
                </a:solidFill>
              </a:rPr>
              <a:t>Projekty realizowane przez GK.PXM od 2012 r.</a:t>
            </a:r>
          </a:p>
        </p:txBody>
      </p:sp>
      <p:sp>
        <p:nvSpPr>
          <p:cNvPr id="2" name="Prostokąt 1">
            <a:extLst>
              <a:ext uri="{FF2B5EF4-FFF2-40B4-BE49-F238E27FC236}">
                <a16:creationId xmlns:a16="http://schemas.microsoft.com/office/drawing/2014/main" id="{AA7770B0-B5A3-7B4F-904D-C4E3706C3E3F}"/>
              </a:ext>
            </a:extLst>
          </p:cNvPr>
          <p:cNvSpPr/>
          <p:nvPr/>
        </p:nvSpPr>
        <p:spPr>
          <a:xfrm>
            <a:off x="388205" y="5924558"/>
            <a:ext cx="9129590" cy="754053"/>
          </a:xfrm>
          <a:prstGeom prst="rect">
            <a:avLst/>
          </a:prstGeom>
        </p:spPr>
        <p:txBody>
          <a:bodyPr wrap="square">
            <a:spAutoFit/>
          </a:bodyPr>
          <a:lstStyle/>
          <a:p>
            <a:pPr marL="6218" marR="12553" algn="just">
              <a:spcBef>
                <a:spcPts val="600"/>
              </a:spcBef>
              <a:spcAft>
                <a:spcPts val="600"/>
              </a:spcAft>
              <a:buClr>
                <a:srgbClr val="FF9900"/>
              </a:buClr>
              <a:defRPr/>
            </a:pPr>
            <a:r>
              <a:rPr lang="pl-PL" sz="1100" spc="-30">
                <a:solidFill>
                  <a:srgbClr val="132A76"/>
                </a:solidFill>
                <a:cs typeface="Arial"/>
              </a:rPr>
              <a:t>Grupa Kapitałowa Polimex Mostostal od 2012 r. zrealizowała i realizuje szereg projektów strategicznych (definiowanych jako duże projekty, które realizowane są przy udziale przynajmniej kilku podmiotów z GK.PXM</a:t>
            </a:r>
          </a:p>
          <a:p>
            <a:pPr marL="6218" marR="12553" algn="just">
              <a:spcBef>
                <a:spcPts val="600"/>
              </a:spcBef>
              <a:spcAft>
                <a:spcPts val="600"/>
              </a:spcAft>
              <a:buClr>
                <a:srgbClr val="FF9900"/>
              </a:buClr>
              <a:defRPr/>
            </a:pPr>
            <a:r>
              <a:rPr lang="pl-PL" sz="1100" spc="-30">
                <a:solidFill>
                  <a:srgbClr val="132A76"/>
                </a:solidFill>
                <a:cs typeface="Arial"/>
              </a:rPr>
              <a:t>*portfel zamówień stan na 30 września 2025 </a:t>
            </a:r>
          </a:p>
        </p:txBody>
      </p:sp>
      <p:sp>
        <p:nvSpPr>
          <p:cNvPr id="9" name="Prostokąt 8">
            <a:extLst>
              <a:ext uri="{FF2B5EF4-FFF2-40B4-BE49-F238E27FC236}">
                <a16:creationId xmlns:a16="http://schemas.microsoft.com/office/drawing/2014/main" id="{9FCA5420-5359-ECE6-43C0-944A7D286183}"/>
              </a:ext>
            </a:extLst>
          </p:cNvPr>
          <p:cNvSpPr/>
          <p:nvPr/>
        </p:nvSpPr>
        <p:spPr>
          <a:xfrm>
            <a:off x="7194841" y="1710358"/>
            <a:ext cx="1567105" cy="252000"/>
          </a:xfrm>
          <a:prstGeom prst="rect">
            <a:avLst/>
          </a:prstGeom>
          <a:solidFill>
            <a:srgbClr val="001871"/>
          </a:solidFill>
          <a:ln w="9525">
            <a:solidFill>
              <a:srgbClr val="1F29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a:extLst>
              <a:ext uri="{FF2B5EF4-FFF2-40B4-BE49-F238E27FC236}">
                <a16:creationId xmlns:a16="http://schemas.microsoft.com/office/drawing/2014/main" id="{A9EE411F-ED9D-2A00-5FBD-5DA08823C2CE}"/>
              </a:ext>
            </a:extLst>
          </p:cNvPr>
          <p:cNvSpPr txBox="1"/>
          <p:nvPr/>
        </p:nvSpPr>
        <p:spPr>
          <a:xfrm>
            <a:off x="7656447" y="1715674"/>
            <a:ext cx="670376" cy="246221"/>
          </a:xfrm>
          <a:prstGeom prst="rect">
            <a:avLst/>
          </a:prstGeom>
          <a:noFill/>
        </p:spPr>
        <p:txBody>
          <a:bodyPr wrap="none" rtlCol="0">
            <a:spAutoFit/>
          </a:bodyPr>
          <a:lstStyle/>
          <a:p>
            <a:r>
              <a:rPr lang="pl-PL" sz="1000">
                <a:solidFill>
                  <a:srgbClr val="E9EBF5"/>
                </a:solidFill>
              </a:rPr>
              <a:t>Holborn</a:t>
            </a:r>
            <a:endParaRPr lang="pl-PL" sz="900">
              <a:solidFill>
                <a:srgbClr val="E9EBF5"/>
              </a:solidFill>
            </a:endParaRPr>
          </a:p>
        </p:txBody>
      </p:sp>
      <p:sp>
        <p:nvSpPr>
          <p:cNvPr id="7" name="Prostokąt 6">
            <a:extLst>
              <a:ext uri="{FF2B5EF4-FFF2-40B4-BE49-F238E27FC236}">
                <a16:creationId xmlns:a16="http://schemas.microsoft.com/office/drawing/2014/main" id="{FC8182FA-3C44-D4E7-3547-6F148DC4AB66}"/>
              </a:ext>
            </a:extLst>
          </p:cNvPr>
          <p:cNvSpPr/>
          <p:nvPr/>
        </p:nvSpPr>
        <p:spPr>
          <a:xfrm>
            <a:off x="836221" y="2860986"/>
            <a:ext cx="645952" cy="159391"/>
          </a:xfrm>
          <a:prstGeom prst="rect">
            <a:avLst/>
          </a:prstGeom>
          <a:solidFill>
            <a:srgbClr val="B8C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FE7D6D66-6359-00FF-5EF2-0E49D0F3BA27}"/>
              </a:ext>
            </a:extLst>
          </p:cNvPr>
          <p:cNvSpPr/>
          <p:nvPr/>
        </p:nvSpPr>
        <p:spPr>
          <a:xfrm>
            <a:off x="836221" y="3234787"/>
            <a:ext cx="645952" cy="159391"/>
          </a:xfrm>
          <a:prstGeom prst="rect">
            <a:avLst/>
          </a:prstGeom>
          <a:solidFill>
            <a:srgbClr val="001871"/>
          </a:solidFill>
          <a:ln>
            <a:solidFill>
              <a:srgbClr val="1F29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580198F2-3EFF-767E-34FD-8D7D2F2816C5}"/>
              </a:ext>
            </a:extLst>
          </p:cNvPr>
          <p:cNvSpPr txBox="1"/>
          <p:nvPr/>
        </p:nvSpPr>
        <p:spPr>
          <a:xfrm>
            <a:off x="1513804" y="3175982"/>
            <a:ext cx="1792478" cy="276999"/>
          </a:xfrm>
          <a:prstGeom prst="rect">
            <a:avLst/>
          </a:prstGeom>
          <a:noFill/>
        </p:spPr>
        <p:txBody>
          <a:bodyPr wrap="none" rtlCol="0">
            <a:spAutoFit/>
          </a:bodyPr>
          <a:lstStyle/>
          <a:p>
            <a:r>
              <a:rPr lang="pl-PL" sz="1200">
                <a:solidFill>
                  <a:srgbClr val="1F2970"/>
                </a:solidFill>
              </a:rPr>
              <a:t>Kontrakty  w realizacji</a:t>
            </a:r>
          </a:p>
        </p:txBody>
      </p:sp>
      <p:sp>
        <p:nvSpPr>
          <p:cNvPr id="13" name="pole tekstowe 12">
            <a:extLst>
              <a:ext uri="{FF2B5EF4-FFF2-40B4-BE49-F238E27FC236}">
                <a16:creationId xmlns:a16="http://schemas.microsoft.com/office/drawing/2014/main" id="{D8D41811-1E9A-6939-FAAB-2ECEAE1301D4}"/>
              </a:ext>
            </a:extLst>
          </p:cNvPr>
          <p:cNvSpPr txBox="1"/>
          <p:nvPr/>
        </p:nvSpPr>
        <p:spPr>
          <a:xfrm>
            <a:off x="1482173" y="2794270"/>
            <a:ext cx="1879041" cy="276999"/>
          </a:xfrm>
          <a:prstGeom prst="rect">
            <a:avLst/>
          </a:prstGeom>
          <a:noFill/>
        </p:spPr>
        <p:txBody>
          <a:bodyPr wrap="none" rtlCol="0">
            <a:spAutoFit/>
          </a:bodyPr>
          <a:lstStyle/>
          <a:p>
            <a:r>
              <a:rPr lang="pl-PL" sz="1200">
                <a:solidFill>
                  <a:srgbClr val="1F2970"/>
                </a:solidFill>
              </a:rPr>
              <a:t>Kontrakty  zakończone</a:t>
            </a:r>
          </a:p>
        </p:txBody>
      </p:sp>
      <p:sp>
        <p:nvSpPr>
          <p:cNvPr id="5" name="Symbol zastępczy numeru slajdu 1">
            <a:extLst>
              <a:ext uri="{FF2B5EF4-FFF2-40B4-BE49-F238E27FC236}">
                <a16:creationId xmlns:a16="http://schemas.microsoft.com/office/drawing/2014/main" id="{C4DF5BE6-BB93-8264-8D34-7595BBBFE2F6}"/>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21</a:t>
            </a:fld>
            <a:endParaRPr lang="pl-PL"/>
          </a:p>
        </p:txBody>
      </p:sp>
      <p:sp>
        <p:nvSpPr>
          <p:cNvPr id="4" name="Prostokąt 3">
            <a:extLst>
              <a:ext uri="{FF2B5EF4-FFF2-40B4-BE49-F238E27FC236}">
                <a16:creationId xmlns:a16="http://schemas.microsoft.com/office/drawing/2014/main" id="{638227D1-455F-B349-766B-3981B9689B91}"/>
              </a:ext>
            </a:extLst>
          </p:cNvPr>
          <p:cNvSpPr/>
          <p:nvPr/>
        </p:nvSpPr>
        <p:spPr>
          <a:xfrm>
            <a:off x="8063278" y="1388115"/>
            <a:ext cx="1567105" cy="252000"/>
          </a:xfrm>
          <a:prstGeom prst="rect">
            <a:avLst/>
          </a:prstGeom>
          <a:solidFill>
            <a:srgbClr val="001871"/>
          </a:solidFill>
          <a:ln w="9525">
            <a:solidFill>
              <a:srgbClr val="1F29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477B5279-FAF8-F19E-01C6-7E79DCD789E6}"/>
              </a:ext>
            </a:extLst>
          </p:cNvPr>
          <p:cNvSpPr txBox="1"/>
          <p:nvPr/>
        </p:nvSpPr>
        <p:spPr>
          <a:xfrm>
            <a:off x="8524884" y="1383492"/>
            <a:ext cx="665567" cy="246221"/>
          </a:xfrm>
          <a:prstGeom prst="rect">
            <a:avLst/>
          </a:prstGeom>
          <a:noFill/>
        </p:spPr>
        <p:txBody>
          <a:bodyPr wrap="none" rtlCol="0">
            <a:spAutoFit/>
          </a:bodyPr>
          <a:lstStyle/>
          <a:p>
            <a:r>
              <a:rPr lang="pl-PL" sz="1000">
                <a:solidFill>
                  <a:srgbClr val="E9EBF5"/>
                </a:solidFill>
              </a:rPr>
              <a:t>Gdańsk</a:t>
            </a:r>
            <a:endParaRPr lang="pl-PL" sz="900">
              <a:solidFill>
                <a:srgbClr val="E9EBF5"/>
              </a:solidFill>
            </a:endParaRPr>
          </a:p>
        </p:txBody>
      </p:sp>
      <p:sp>
        <p:nvSpPr>
          <p:cNvPr id="14" name="Prostokąt 13">
            <a:extLst>
              <a:ext uri="{FF2B5EF4-FFF2-40B4-BE49-F238E27FC236}">
                <a16:creationId xmlns:a16="http://schemas.microsoft.com/office/drawing/2014/main" id="{B6703DD6-64C8-178F-FBF6-13722FFDBF0B}"/>
              </a:ext>
            </a:extLst>
          </p:cNvPr>
          <p:cNvSpPr/>
          <p:nvPr/>
        </p:nvSpPr>
        <p:spPr>
          <a:xfrm>
            <a:off x="771124" y="1509062"/>
            <a:ext cx="2590090" cy="941294"/>
          </a:xfrm>
          <a:prstGeom prst="rect">
            <a:avLst/>
          </a:prstGeom>
          <a:solidFill>
            <a:srgbClr val="5C8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solidFill>
                <a:schemeClr val="bg1"/>
              </a:solidFill>
            </a:endParaRPr>
          </a:p>
        </p:txBody>
      </p:sp>
      <p:sp>
        <p:nvSpPr>
          <p:cNvPr id="15" name="pole tekstowe 14">
            <a:extLst>
              <a:ext uri="{FF2B5EF4-FFF2-40B4-BE49-F238E27FC236}">
                <a16:creationId xmlns:a16="http://schemas.microsoft.com/office/drawing/2014/main" id="{FC2E39D3-9CC1-5459-A594-CD0C894519C0}"/>
              </a:ext>
            </a:extLst>
          </p:cNvPr>
          <p:cNvSpPr txBox="1"/>
          <p:nvPr/>
        </p:nvSpPr>
        <p:spPr>
          <a:xfrm>
            <a:off x="771125" y="1656287"/>
            <a:ext cx="2535158" cy="646331"/>
          </a:xfrm>
          <a:prstGeom prst="rect">
            <a:avLst/>
          </a:prstGeom>
          <a:noFill/>
        </p:spPr>
        <p:txBody>
          <a:bodyPr wrap="square" rtlCol="0">
            <a:spAutoFit/>
          </a:bodyPr>
          <a:lstStyle/>
          <a:p>
            <a:pPr algn="ctr"/>
            <a:r>
              <a:rPr lang="pl-PL" b="1">
                <a:solidFill>
                  <a:schemeClr val="bg1"/>
                </a:solidFill>
              </a:rPr>
              <a:t>PORTFEL ZAMÓWIEŃ </a:t>
            </a:r>
            <a:br>
              <a:rPr lang="pl-PL" b="1">
                <a:solidFill>
                  <a:schemeClr val="bg1"/>
                </a:solidFill>
              </a:rPr>
            </a:br>
            <a:r>
              <a:rPr lang="pl-PL" b="1">
                <a:solidFill>
                  <a:schemeClr val="bg1"/>
                </a:solidFill>
              </a:rPr>
              <a:t>7,9 MLD PLN*</a:t>
            </a:r>
          </a:p>
        </p:txBody>
      </p:sp>
    </p:spTree>
    <p:extLst>
      <p:ext uri="{BB962C8B-B14F-4D97-AF65-F5344CB8AC3E}">
        <p14:creationId xmlns:p14="http://schemas.microsoft.com/office/powerpoint/2010/main" val="1046990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6DDC09D-953D-D491-61D2-A278CA438549}"/>
              </a:ext>
            </a:extLst>
          </p:cNvPr>
          <p:cNvSpPr txBox="1">
            <a:spLocks/>
          </p:cNvSpPr>
          <p:nvPr/>
        </p:nvSpPr>
        <p:spPr>
          <a:xfrm>
            <a:off x="540000" y="360000"/>
            <a:ext cx="6819491" cy="756000"/>
          </a:xfrm>
          <a:prstGeom prst="rect">
            <a:avLst/>
          </a:prstGeom>
        </p:spPr>
        <p:txBody>
          <a:bodyPr vert="horz" lIns="0" tIns="29986" rIns="0" bIns="29986" rtlCol="0" anchor="ctr">
            <a:noAutofit/>
          </a:bodyPr>
          <a:lstStyle>
            <a:defPPr>
              <a:defRPr lang="pl-PL"/>
            </a:defPPr>
            <a:lvl1pPr>
              <a:lnSpc>
                <a:spcPct val="90000"/>
              </a:lnSpc>
              <a:spcBef>
                <a:spcPct val="0"/>
              </a:spcBef>
              <a:buNone/>
              <a:defRPr sz="3600">
                <a:solidFill>
                  <a:schemeClr val="bg1"/>
                </a:solidFill>
                <a:latin typeface="Century Gothic" panose="020B0502020202020204" pitchFamily="34" charset="0"/>
                <a:ea typeface="+mj-ea"/>
                <a:cs typeface="+mj-cs"/>
              </a:defRPr>
            </a:lvl1pPr>
          </a:lstStyle>
          <a:p>
            <a:pPr lvl="0" defTabSz="914400">
              <a:defRPr/>
            </a:pPr>
            <a:r>
              <a:rPr kumimoji="0" lang="pl-PL" sz="18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rPr>
              <a:t>Nowe projekty od 01.01.2025 r. </a:t>
            </a:r>
            <a:r>
              <a:rPr lang="pl-PL" sz="1800">
                <a:solidFill>
                  <a:srgbClr val="001871"/>
                </a:solidFill>
              </a:rPr>
              <a:t>kwoty netto w PLN </a:t>
            </a:r>
            <a:endParaRPr kumimoji="0" lang="pl-PL" sz="18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14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rPr>
              <a:t>wykazane jako udział G</a:t>
            </a:r>
            <a:r>
              <a:rPr lang="pl-PL" sz="1400" err="1">
                <a:solidFill>
                  <a:srgbClr val="001871"/>
                </a:solidFill>
              </a:rPr>
              <a:t>rupy</a:t>
            </a:r>
            <a:r>
              <a:rPr lang="pl-PL" sz="1400">
                <a:solidFill>
                  <a:srgbClr val="001871"/>
                </a:solidFill>
              </a:rPr>
              <a:t> Kapitałowej i kraj realizacji</a:t>
            </a:r>
            <a:endParaRPr kumimoji="0" lang="pl-PL" sz="14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endParaRPr>
          </a:p>
        </p:txBody>
      </p:sp>
      <p:grpSp>
        <p:nvGrpSpPr>
          <p:cNvPr id="3" name="Grupa 2">
            <a:extLst>
              <a:ext uri="{FF2B5EF4-FFF2-40B4-BE49-F238E27FC236}">
                <a16:creationId xmlns:a16="http://schemas.microsoft.com/office/drawing/2014/main" id="{ED0013CF-115F-8717-4939-91AF4DFC6CED}"/>
              </a:ext>
            </a:extLst>
          </p:cNvPr>
          <p:cNvGrpSpPr/>
          <p:nvPr/>
        </p:nvGrpSpPr>
        <p:grpSpPr>
          <a:xfrm>
            <a:off x="8748000" y="1440371"/>
            <a:ext cx="462402" cy="4828063"/>
            <a:chOff x="8777011" y="1440371"/>
            <a:chExt cx="462402" cy="4828063"/>
          </a:xfrm>
        </p:grpSpPr>
        <p:sp>
          <p:nvSpPr>
            <p:cNvPr id="20" name="Google Shape;2452;p31">
              <a:extLst>
                <a:ext uri="{FF2B5EF4-FFF2-40B4-BE49-F238E27FC236}">
                  <a16:creationId xmlns:a16="http://schemas.microsoft.com/office/drawing/2014/main" id="{18B39408-4B76-7FC5-EB12-7D5FC8B50819}"/>
                </a:ext>
              </a:extLst>
            </p:cNvPr>
            <p:cNvSpPr>
              <a:spLocks/>
            </p:cNvSpPr>
            <p:nvPr/>
          </p:nvSpPr>
          <p:spPr bwMode="auto">
            <a:xfrm>
              <a:off x="8830844" y="2355908"/>
              <a:ext cx="317496" cy="473585"/>
            </a:xfrm>
            <a:custGeom>
              <a:avLst/>
              <a:gdLst>
                <a:gd name="T0" fmla="*/ 655347 w 238125"/>
                <a:gd name="T1" fmla="*/ 199945 h 322584"/>
                <a:gd name="T2" fmla="*/ 693211 w 238125"/>
                <a:gd name="T3" fmla="*/ 172968 h 322584"/>
                <a:gd name="T4" fmla="*/ 710562 w 238125"/>
                <a:gd name="T5" fmla="*/ 139645 h 322584"/>
                <a:gd name="T6" fmla="*/ 596972 w 238125"/>
                <a:gd name="T7" fmla="*/ 0 h 322584"/>
                <a:gd name="T8" fmla="*/ 100014 w 238125"/>
                <a:gd name="T9" fmla="*/ 7934 h 322584"/>
                <a:gd name="T10" fmla="*/ 2198 w 238125"/>
                <a:gd name="T11" fmla="*/ 161859 h 322584"/>
                <a:gd name="T12" fmla="*/ 47950 w 238125"/>
                <a:gd name="T13" fmla="*/ 172968 h 322584"/>
                <a:gd name="T14" fmla="*/ 68459 w 238125"/>
                <a:gd name="T15" fmla="*/ 220574 h 322584"/>
                <a:gd name="T16" fmla="*/ 88970 w 238125"/>
                <a:gd name="T17" fmla="*/ 172968 h 322584"/>
                <a:gd name="T18" fmla="*/ 120523 w 238125"/>
                <a:gd name="T19" fmla="*/ 199945 h 322584"/>
                <a:gd name="T20" fmla="*/ 161540 w 238125"/>
                <a:gd name="T21" fmla="*/ 199945 h 322584"/>
                <a:gd name="T22" fmla="*/ 245156 w 238125"/>
                <a:gd name="T23" fmla="*/ 172968 h 322584"/>
                <a:gd name="T24" fmla="*/ 24286 w 238125"/>
                <a:gd name="T25" fmla="*/ 980684 h 322584"/>
                <a:gd name="T26" fmla="*/ 49526 w 238125"/>
                <a:gd name="T27" fmla="*/ 967988 h 322584"/>
                <a:gd name="T28" fmla="*/ 589082 w 238125"/>
                <a:gd name="T29" fmla="*/ 707743 h 322584"/>
                <a:gd name="T30" fmla="*/ 685322 w 238125"/>
                <a:gd name="T31" fmla="*/ 982272 h 322584"/>
                <a:gd name="T32" fmla="*/ 705831 w 238125"/>
                <a:gd name="T33" fmla="*/ 955296 h 322584"/>
                <a:gd name="T34" fmla="*/ 543334 w 238125"/>
                <a:gd name="T35" fmla="*/ 171381 h 322584"/>
                <a:gd name="T36" fmla="*/ 563842 w 238125"/>
                <a:gd name="T37" fmla="*/ 218987 h 322584"/>
                <a:gd name="T38" fmla="*/ 584351 w 238125"/>
                <a:gd name="T39" fmla="*/ 171381 h 322584"/>
                <a:gd name="T40" fmla="*/ 615903 w 238125"/>
                <a:gd name="T41" fmla="*/ 198358 h 322584"/>
                <a:gd name="T42" fmla="*/ 388721 w 238125"/>
                <a:gd name="T43" fmla="*/ 39672 h 322584"/>
                <a:gd name="T44" fmla="*/ 300375 w 238125"/>
                <a:gd name="T45" fmla="*/ 130124 h 322584"/>
                <a:gd name="T46" fmla="*/ 388721 w 238125"/>
                <a:gd name="T47" fmla="*/ 39672 h 322584"/>
                <a:gd name="T48" fmla="*/ 128411 w 238125"/>
                <a:gd name="T49" fmla="*/ 39672 h 322584"/>
                <a:gd name="T50" fmla="*/ 257776 w 238125"/>
                <a:gd name="T51" fmla="*/ 130124 h 322584"/>
                <a:gd name="T52" fmla="*/ 496005 w 238125"/>
                <a:gd name="T53" fmla="*/ 403064 h 322584"/>
                <a:gd name="T54" fmla="*/ 459717 w 238125"/>
                <a:gd name="T55" fmla="*/ 279291 h 322584"/>
                <a:gd name="T56" fmla="*/ 466030 w 238125"/>
                <a:gd name="T57" fmla="*/ 471302 h 322584"/>
                <a:gd name="T58" fmla="*/ 253045 w 238125"/>
                <a:gd name="T59" fmla="*/ 471302 h 322584"/>
                <a:gd name="T60" fmla="*/ 256200 w 238125"/>
                <a:gd name="T61" fmla="*/ 430041 h 322584"/>
                <a:gd name="T62" fmla="*/ 464450 w 238125"/>
                <a:gd name="T63" fmla="*/ 430041 h 322584"/>
                <a:gd name="T64" fmla="*/ 358747 w 238125"/>
                <a:gd name="T65" fmla="*/ 301504 h 322584"/>
                <a:gd name="T66" fmla="*/ 409234 w 238125"/>
                <a:gd name="T67" fmla="*/ 265007 h 322584"/>
                <a:gd name="T68" fmla="*/ 324040 w 238125"/>
                <a:gd name="T69" fmla="*/ 326893 h 322584"/>
                <a:gd name="T70" fmla="*/ 256200 w 238125"/>
                <a:gd name="T71" fmla="*/ 277702 h 322584"/>
                <a:gd name="T72" fmla="*/ 193095 w 238125"/>
                <a:gd name="T73" fmla="*/ 485581 h 322584"/>
                <a:gd name="T74" fmla="*/ 145765 w 238125"/>
                <a:gd name="T75" fmla="*/ 644270 h 322584"/>
                <a:gd name="T76" fmla="*/ 202561 w 238125"/>
                <a:gd name="T77" fmla="*/ 660137 h 322584"/>
                <a:gd name="T78" fmla="*/ 510201 w 238125"/>
                <a:gd name="T79" fmla="*/ 664899 h 322584"/>
                <a:gd name="T80" fmla="*/ 399765 w 238125"/>
                <a:gd name="T81" fmla="*/ 555403 h 322584"/>
                <a:gd name="T82" fmla="*/ 571731 w 238125"/>
                <a:gd name="T83" fmla="*/ 652204 h 322584"/>
                <a:gd name="T84" fmla="*/ 442362 w 238125"/>
                <a:gd name="T85" fmla="*/ 223749 h 322584"/>
                <a:gd name="T86" fmla="*/ 287755 w 238125"/>
                <a:gd name="T87" fmla="*/ 172968 h 322584"/>
                <a:gd name="T88" fmla="*/ 442362 w 238125"/>
                <a:gd name="T89" fmla="*/ 223749 h 322584"/>
                <a:gd name="T90" fmla="*/ 585928 w 238125"/>
                <a:gd name="T91" fmla="*/ 39672 h 322584"/>
                <a:gd name="T92" fmla="*/ 458140 w 238125"/>
                <a:gd name="T93" fmla="*/ 130124 h 3225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8125" h="322584" extrusionOk="0">
                  <a:moveTo>
                    <a:pt x="212933" y="73507"/>
                  </a:moveTo>
                  <a:cubicBezTo>
                    <a:pt x="216638" y="73507"/>
                    <a:pt x="219813" y="70334"/>
                    <a:pt x="219813" y="66632"/>
                  </a:cubicBezTo>
                  <a:lnTo>
                    <a:pt x="219813" y="57642"/>
                  </a:lnTo>
                  <a:lnTo>
                    <a:pt x="232513" y="57642"/>
                  </a:lnTo>
                  <a:cubicBezTo>
                    <a:pt x="235158" y="57642"/>
                    <a:pt x="237275" y="56056"/>
                    <a:pt x="238862" y="53940"/>
                  </a:cubicBezTo>
                  <a:cubicBezTo>
                    <a:pt x="239921" y="51825"/>
                    <a:pt x="239921" y="48652"/>
                    <a:pt x="238333" y="46537"/>
                  </a:cubicBezTo>
                  <a:lnTo>
                    <a:pt x="206054" y="2644"/>
                  </a:lnTo>
                  <a:cubicBezTo>
                    <a:pt x="204996" y="1058"/>
                    <a:pt x="202879" y="0"/>
                    <a:pt x="200233" y="0"/>
                  </a:cubicBezTo>
                  <a:lnTo>
                    <a:pt x="39367" y="0"/>
                  </a:lnTo>
                  <a:cubicBezTo>
                    <a:pt x="37250" y="0"/>
                    <a:pt x="35133" y="1058"/>
                    <a:pt x="33546" y="2644"/>
                  </a:cubicBezTo>
                  <a:lnTo>
                    <a:pt x="1267" y="46537"/>
                  </a:lnTo>
                  <a:cubicBezTo>
                    <a:pt x="-321" y="48652"/>
                    <a:pt x="-321" y="51296"/>
                    <a:pt x="737" y="53940"/>
                  </a:cubicBezTo>
                  <a:cubicBezTo>
                    <a:pt x="1796" y="56056"/>
                    <a:pt x="4442" y="57642"/>
                    <a:pt x="7087" y="57642"/>
                  </a:cubicBezTo>
                  <a:lnTo>
                    <a:pt x="16083" y="57642"/>
                  </a:lnTo>
                  <a:lnTo>
                    <a:pt x="16083" y="66632"/>
                  </a:lnTo>
                  <a:cubicBezTo>
                    <a:pt x="16083" y="70334"/>
                    <a:pt x="19258" y="73507"/>
                    <a:pt x="22962" y="73507"/>
                  </a:cubicBezTo>
                  <a:cubicBezTo>
                    <a:pt x="26667" y="73507"/>
                    <a:pt x="29842" y="70334"/>
                    <a:pt x="29842" y="66632"/>
                  </a:cubicBezTo>
                  <a:lnTo>
                    <a:pt x="29842" y="57642"/>
                  </a:lnTo>
                  <a:lnTo>
                    <a:pt x="40425" y="57642"/>
                  </a:lnTo>
                  <a:lnTo>
                    <a:pt x="40425" y="66632"/>
                  </a:lnTo>
                  <a:cubicBezTo>
                    <a:pt x="40425" y="70334"/>
                    <a:pt x="43600" y="73507"/>
                    <a:pt x="47304" y="73507"/>
                  </a:cubicBezTo>
                  <a:cubicBezTo>
                    <a:pt x="51008" y="73507"/>
                    <a:pt x="54183" y="70334"/>
                    <a:pt x="54183" y="66632"/>
                  </a:cubicBezTo>
                  <a:lnTo>
                    <a:pt x="54183" y="57642"/>
                  </a:lnTo>
                  <a:lnTo>
                    <a:pt x="82229" y="57642"/>
                  </a:lnTo>
                  <a:lnTo>
                    <a:pt x="3383" y="318354"/>
                  </a:lnTo>
                  <a:cubicBezTo>
                    <a:pt x="2325" y="322056"/>
                    <a:pt x="4442" y="325757"/>
                    <a:pt x="8146" y="326815"/>
                  </a:cubicBezTo>
                  <a:cubicBezTo>
                    <a:pt x="8675" y="326815"/>
                    <a:pt x="9733" y="327344"/>
                    <a:pt x="10263" y="327344"/>
                  </a:cubicBezTo>
                  <a:cubicBezTo>
                    <a:pt x="13438" y="327344"/>
                    <a:pt x="16083" y="325228"/>
                    <a:pt x="16612" y="322584"/>
                  </a:cubicBezTo>
                  <a:lnTo>
                    <a:pt x="43600" y="233742"/>
                  </a:lnTo>
                  <a:lnTo>
                    <a:pt x="197587" y="235857"/>
                  </a:lnTo>
                  <a:lnTo>
                    <a:pt x="223517" y="322584"/>
                  </a:lnTo>
                  <a:cubicBezTo>
                    <a:pt x="224575" y="325757"/>
                    <a:pt x="227221" y="327344"/>
                    <a:pt x="229867" y="327344"/>
                  </a:cubicBezTo>
                  <a:cubicBezTo>
                    <a:pt x="230396" y="327344"/>
                    <a:pt x="230925" y="327344"/>
                    <a:pt x="231983" y="326815"/>
                  </a:cubicBezTo>
                  <a:cubicBezTo>
                    <a:pt x="235688" y="325757"/>
                    <a:pt x="237804" y="322056"/>
                    <a:pt x="236746" y="318354"/>
                  </a:cubicBezTo>
                  <a:lnTo>
                    <a:pt x="157900" y="57113"/>
                  </a:lnTo>
                  <a:lnTo>
                    <a:pt x="182242" y="57113"/>
                  </a:lnTo>
                  <a:lnTo>
                    <a:pt x="182242" y="66103"/>
                  </a:lnTo>
                  <a:cubicBezTo>
                    <a:pt x="182242" y="69805"/>
                    <a:pt x="185417" y="72978"/>
                    <a:pt x="189121" y="72978"/>
                  </a:cubicBezTo>
                  <a:cubicBezTo>
                    <a:pt x="192825" y="72978"/>
                    <a:pt x="196000" y="69805"/>
                    <a:pt x="196000" y="66103"/>
                  </a:cubicBezTo>
                  <a:lnTo>
                    <a:pt x="196000" y="57113"/>
                  </a:lnTo>
                  <a:lnTo>
                    <a:pt x="206583" y="57113"/>
                  </a:lnTo>
                  <a:lnTo>
                    <a:pt x="206583" y="66103"/>
                  </a:lnTo>
                  <a:cubicBezTo>
                    <a:pt x="206054" y="70334"/>
                    <a:pt x="209229" y="73507"/>
                    <a:pt x="212933" y="73507"/>
                  </a:cubicBezTo>
                  <a:close/>
                  <a:moveTo>
                    <a:pt x="130383" y="13221"/>
                  </a:moveTo>
                  <a:lnTo>
                    <a:pt x="139379" y="43364"/>
                  </a:lnTo>
                  <a:lnTo>
                    <a:pt x="100750" y="43364"/>
                  </a:lnTo>
                  <a:lnTo>
                    <a:pt x="109746" y="13221"/>
                  </a:lnTo>
                  <a:lnTo>
                    <a:pt x="130383" y="13221"/>
                  </a:lnTo>
                  <a:close/>
                  <a:moveTo>
                    <a:pt x="20846" y="43364"/>
                  </a:moveTo>
                  <a:lnTo>
                    <a:pt x="43071" y="13221"/>
                  </a:lnTo>
                  <a:lnTo>
                    <a:pt x="95458" y="13221"/>
                  </a:lnTo>
                  <a:lnTo>
                    <a:pt x="86462" y="43364"/>
                  </a:lnTo>
                  <a:lnTo>
                    <a:pt x="20846" y="43364"/>
                  </a:lnTo>
                  <a:close/>
                  <a:moveTo>
                    <a:pt x="166367" y="134322"/>
                  </a:moveTo>
                  <a:lnTo>
                    <a:pt x="131971" y="109467"/>
                  </a:lnTo>
                  <a:lnTo>
                    <a:pt x="154196" y="93074"/>
                  </a:lnTo>
                  <a:lnTo>
                    <a:pt x="166367" y="134322"/>
                  </a:lnTo>
                  <a:close/>
                  <a:moveTo>
                    <a:pt x="156313" y="157062"/>
                  </a:moveTo>
                  <a:lnTo>
                    <a:pt x="119800" y="176628"/>
                  </a:lnTo>
                  <a:lnTo>
                    <a:pt x="84875" y="157062"/>
                  </a:lnTo>
                  <a:lnTo>
                    <a:pt x="156313" y="157062"/>
                  </a:lnTo>
                  <a:close/>
                  <a:moveTo>
                    <a:pt x="85933" y="143312"/>
                  </a:moveTo>
                  <a:lnTo>
                    <a:pt x="120329" y="117400"/>
                  </a:lnTo>
                  <a:lnTo>
                    <a:pt x="155783" y="143312"/>
                  </a:lnTo>
                  <a:lnTo>
                    <a:pt x="85933" y="143312"/>
                  </a:lnTo>
                  <a:close/>
                  <a:moveTo>
                    <a:pt x="120329" y="100477"/>
                  </a:moveTo>
                  <a:lnTo>
                    <a:pt x="103396" y="88314"/>
                  </a:lnTo>
                  <a:lnTo>
                    <a:pt x="137263" y="88314"/>
                  </a:lnTo>
                  <a:lnTo>
                    <a:pt x="120329" y="100477"/>
                  </a:lnTo>
                  <a:close/>
                  <a:moveTo>
                    <a:pt x="108688" y="108938"/>
                  </a:moveTo>
                  <a:lnTo>
                    <a:pt x="72704" y="135909"/>
                  </a:lnTo>
                  <a:lnTo>
                    <a:pt x="85933" y="92545"/>
                  </a:lnTo>
                  <a:lnTo>
                    <a:pt x="108688" y="108938"/>
                  </a:lnTo>
                  <a:close/>
                  <a:moveTo>
                    <a:pt x="64767" y="161821"/>
                  </a:moveTo>
                  <a:lnTo>
                    <a:pt x="104983" y="184561"/>
                  </a:lnTo>
                  <a:lnTo>
                    <a:pt x="48892" y="214704"/>
                  </a:lnTo>
                  <a:lnTo>
                    <a:pt x="64767" y="161821"/>
                  </a:lnTo>
                  <a:close/>
                  <a:moveTo>
                    <a:pt x="67942" y="219992"/>
                  </a:moveTo>
                  <a:lnTo>
                    <a:pt x="119271" y="192493"/>
                  </a:lnTo>
                  <a:lnTo>
                    <a:pt x="171129" y="221579"/>
                  </a:lnTo>
                  <a:lnTo>
                    <a:pt x="67942" y="219992"/>
                  </a:lnTo>
                  <a:close/>
                  <a:moveTo>
                    <a:pt x="134087" y="185089"/>
                  </a:moveTo>
                  <a:lnTo>
                    <a:pt x="175362" y="162879"/>
                  </a:lnTo>
                  <a:lnTo>
                    <a:pt x="191767" y="217348"/>
                  </a:lnTo>
                  <a:lnTo>
                    <a:pt x="134087" y="185089"/>
                  </a:lnTo>
                  <a:close/>
                  <a:moveTo>
                    <a:pt x="148375" y="74565"/>
                  </a:moveTo>
                  <a:lnTo>
                    <a:pt x="91225" y="74565"/>
                  </a:lnTo>
                  <a:lnTo>
                    <a:pt x="96517" y="57642"/>
                  </a:lnTo>
                  <a:lnTo>
                    <a:pt x="143612" y="57642"/>
                  </a:lnTo>
                  <a:lnTo>
                    <a:pt x="148375" y="74565"/>
                  </a:lnTo>
                  <a:close/>
                  <a:moveTo>
                    <a:pt x="144671" y="13221"/>
                  </a:moveTo>
                  <a:lnTo>
                    <a:pt x="196529" y="13221"/>
                  </a:lnTo>
                  <a:lnTo>
                    <a:pt x="218754" y="43364"/>
                  </a:lnTo>
                  <a:lnTo>
                    <a:pt x="153667" y="43364"/>
                  </a:lnTo>
                  <a:lnTo>
                    <a:pt x="144671" y="13221"/>
                  </a:lnTo>
                  <a:close/>
                </a:path>
              </a:pathLst>
            </a:custGeom>
            <a:solidFill>
              <a:srgbClr val="B8CCEA"/>
            </a:solidFill>
            <a:ln>
              <a:noFill/>
            </a:ln>
          </p:spPr>
          <p:txBody>
            <a:bodyPr lIns="91425" tIns="45700" rIns="91425" bIns="45700" anchor="ctr"/>
            <a:lstStyle/>
            <a:p>
              <a:endParaRPr lang="cs-CZ"/>
            </a:p>
          </p:txBody>
        </p:sp>
        <p:sp>
          <p:nvSpPr>
            <p:cNvPr id="21" name="Google Shape;3935;p53">
              <a:extLst>
                <a:ext uri="{FF2B5EF4-FFF2-40B4-BE49-F238E27FC236}">
                  <a16:creationId xmlns:a16="http://schemas.microsoft.com/office/drawing/2014/main" id="{08B437EF-DE1F-B55F-2E03-EFBA44266612}"/>
                </a:ext>
              </a:extLst>
            </p:cNvPr>
            <p:cNvSpPr>
              <a:spLocks/>
            </p:cNvSpPr>
            <p:nvPr/>
          </p:nvSpPr>
          <p:spPr bwMode="auto">
            <a:xfrm>
              <a:off x="8777011" y="3227363"/>
              <a:ext cx="454634" cy="465138"/>
            </a:xfrm>
            <a:custGeom>
              <a:avLst/>
              <a:gdLst>
                <a:gd name="T0" fmla="*/ 236443 w 1041347"/>
                <a:gd name="T1" fmla="*/ 255621 h 1168341"/>
                <a:gd name="T2" fmla="*/ 191051 w 1041347"/>
                <a:gd name="T3" fmla="*/ 5457 h 1168341"/>
                <a:gd name="T4" fmla="*/ 185305 w 1041347"/>
                <a:gd name="T5" fmla="*/ 0 h 1168341"/>
                <a:gd name="T6" fmla="*/ 52000 w 1041347"/>
                <a:gd name="T7" fmla="*/ 0 h 1168341"/>
                <a:gd name="T8" fmla="*/ 47978 w 1041347"/>
                <a:gd name="T9" fmla="*/ 1723 h 1168341"/>
                <a:gd name="T10" fmla="*/ 46542 w 1041347"/>
                <a:gd name="T11" fmla="*/ 6032 h 1168341"/>
                <a:gd name="T12" fmla="*/ 862 w 1041347"/>
                <a:gd name="T13" fmla="*/ 255908 h 1168341"/>
                <a:gd name="T14" fmla="*/ 862 w 1041347"/>
                <a:gd name="T15" fmla="*/ 261652 h 1168341"/>
                <a:gd name="T16" fmla="*/ 5746 w 1041347"/>
                <a:gd name="T17" fmla="*/ 264524 h 1168341"/>
                <a:gd name="T18" fmla="*/ 231560 w 1041347"/>
                <a:gd name="T19" fmla="*/ 264524 h 1168341"/>
                <a:gd name="T20" fmla="*/ 236443 w 1041347"/>
                <a:gd name="T21" fmla="*/ 261652 h 1168341"/>
                <a:gd name="T22" fmla="*/ 236443 w 1041347"/>
                <a:gd name="T23" fmla="*/ 255621 h 1168341"/>
                <a:gd name="T24" fmla="*/ 15514 w 1041347"/>
                <a:gd name="T25" fmla="*/ 253036 h 1168341"/>
                <a:gd name="T26" fmla="*/ 58321 w 1041347"/>
                <a:gd name="T27" fmla="*/ 35328 h 1168341"/>
                <a:gd name="T28" fmla="*/ 163758 w 1041347"/>
                <a:gd name="T29" fmla="*/ 35328 h 1168341"/>
                <a:gd name="T30" fmla="*/ 169504 w 1041347"/>
                <a:gd name="T31" fmla="*/ 29583 h 1168341"/>
                <a:gd name="T32" fmla="*/ 163758 w 1041347"/>
                <a:gd name="T33" fmla="*/ 23839 h 1168341"/>
                <a:gd name="T34" fmla="*/ 58608 w 1041347"/>
                <a:gd name="T35" fmla="*/ 23839 h 1168341"/>
                <a:gd name="T36" fmla="*/ 58321 w 1041347"/>
                <a:gd name="T37" fmla="*/ 11488 h 1168341"/>
                <a:gd name="T38" fmla="*/ 180134 w 1041347"/>
                <a:gd name="T39" fmla="*/ 11488 h 1168341"/>
                <a:gd name="T40" fmla="*/ 222079 w 1041347"/>
                <a:gd name="T41" fmla="*/ 253036 h 1168341"/>
                <a:gd name="T42" fmla="*/ 15514 w 1041347"/>
                <a:gd name="T43" fmla="*/ 253036 h 1168341"/>
                <a:gd name="T44" fmla="*/ 149106 w 1041347"/>
                <a:gd name="T45" fmla="*/ 128385 h 1168341"/>
                <a:gd name="T46" fmla="*/ 144797 w 1041347"/>
                <a:gd name="T47" fmla="*/ 121205 h 1168341"/>
                <a:gd name="T48" fmla="*/ 122100 w 1041347"/>
                <a:gd name="T49" fmla="*/ 99089 h 1168341"/>
                <a:gd name="T50" fmla="*/ 115780 w 1041347"/>
                <a:gd name="T51" fmla="*/ 99089 h 1168341"/>
                <a:gd name="T52" fmla="*/ 93083 w 1041347"/>
                <a:gd name="T53" fmla="*/ 121205 h 1168341"/>
                <a:gd name="T54" fmla="*/ 88774 w 1041347"/>
                <a:gd name="T55" fmla="*/ 128098 h 1168341"/>
                <a:gd name="T56" fmla="*/ 88486 w 1041347"/>
                <a:gd name="T57" fmla="*/ 128672 h 1168341"/>
                <a:gd name="T58" fmla="*/ 84177 w 1041347"/>
                <a:gd name="T59" fmla="*/ 145618 h 1168341"/>
                <a:gd name="T60" fmla="*/ 113482 w 1041347"/>
                <a:gd name="T61" fmla="*/ 180084 h 1168341"/>
                <a:gd name="T62" fmla="*/ 113482 w 1041347"/>
                <a:gd name="T63" fmla="*/ 187551 h 1168341"/>
                <a:gd name="T64" fmla="*/ 119227 w 1041347"/>
                <a:gd name="T65" fmla="*/ 193295 h 1168341"/>
                <a:gd name="T66" fmla="*/ 124973 w 1041347"/>
                <a:gd name="T67" fmla="*/ 187551 h 1168341"/>
                <a:gd name="T68" fmla="*/ 124973 w 1041347"/>
                <a:gd name="T69" fmla="*/ 180084 h 1168341"/>
                <a:gd name="T70" fmla="*/ 154277 w 1041347"/>
                <a:gd name="T71" fmla="*/ 145618 h 1168341"/>
                <a:gd name="T72" fmla="*/ 149106 w 1041347"/>
                <a:gd name="T73" fmla="*/ 128385 h 1168341"/>
                <a:gd name="T74" fmla="*/ 149106 w 1041347"/>
                <a:gd name="T75" fmla="*/ 128385 h 1168341"/>
                <a:gd name="T76" fmla="*/ 124399 w 1041347"/>
                <a:gd name="T77" fmla="*/ 168595 h 1168341"/>
                <a:gd name="T78" fmla="*/ 124399 w 1041347"/>
                <a:gd name="T79" fmla="*/ 124651 h 1168341"/>
                <a:gd name="T80" fmla="*/ 118653 w 1041347"/>
                <a:gd name="T81" fmla="*/ 118907 h 1168341"/>
                <a:gd name="T82" fmla="*/ 112907 w 1041347"/>
                <a:gd name="T83" fmla="*/ 124651 h 1168341"/>
                <a:gd name="T84" fmla="*/ 112907 w 1041347"/>
                <a:gd name="T85" fmla="*/ 168308 h 1168341"/>
                <a:gd name="T86" fmla="*/ 95094 w 1041347"/>
                <a:gd name="T87" fmla="*/ 145618 h 1168341"/>
                <a:gd name="T88" fmla="*/ 98255 w 1041347"/>
                <a:gd name="T89" fmla="*/ 133842 h 1168341"/>
                <a:gd name="T90" fmla="*/ 98542 w 1041347"/>
                <a:gd name="T91" fmla="*/ 133267 h 1168341"/>
                <a:gd name="T92" fmla="*/ 101990 w 1041347"/>
                <a:gd name="T93" fmla="*/ 127811 h 1168341"/>
                <a:gd name="T94" fmla="*/ 118653 w 1041347"/>
                <a:gd name="T95" fmla="*/ 110865 h 1168341"/>
                <a:gd name="T96" fmla="*/ 135029 w 1041347"/>
                <a:gd name="T97" fmla="*/ 127811 h 1168341"/>
                <a:gd name="T98" fmla="*/ 138763 w 1041347"/>
                <a:gd name="T99" fmla="*/ 133842 h 1168341"/>
                <a:gd name="T100" fmla="*/ 138763 w 1041347"/>
                <a:gd name="T101" fmla="*/ 134129 h 1168341"/>
                <a:gd name="T102" fmla="*/ 141923 w 1041347"/>
                <a:gd name="T103" fmla="*/ 145905 h 1168341"/>
                <a:gd name="T104" fmla="*/ 124399 w 1041347"/>
                <a:gd name="T105" fmla="*/ 168595 h 11683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41347" h="1168341" extrusionOk="0">
                  <a:moveTo>
                    <a:pt x="1045157" y="1130244"/>
                  </a:moveTo>
                  <a:cubicBezTo>
                    <a:pt x="867366" y="850857"/>
                    <a:pt x="844508" y="33018"/>
                    <a:pt x="844508" y="24129"/>
                  </a:cubicBezTo>
                  <a:cubicBezTo>
                    <a:pt x="844508" y="10159"/>
                    <a:pt x="833078" y="0"/>
                    <a:pt x="819109" y="0"/>
                  </a:cubicBezTo>
                  <a:lnTo>
                    <a:pt x="229858" y="0"/>
                  </a:lnTo>
                  <a:cubicBezTo>
                    <a:pt x="223508" y="0"/>
                    <a:pt x="215889" y="2540"/>
                    <a:pt x="212079" y="7620"/>
                  </a:cubicBezTo>
                  <a:cubicBezTo>
                    <a:pt x="206999" y="12699"/>
                    <a:pt x="204459" y="19049"/>
                    <a:pt x="205730" y="26669"/>
                  </a:cubicBezTo>
                  <a:cubicBezTo>
                    <a:pt x="205730" y="33018"/>
                    <a:pt x="242557" y="720054"/>
                    <a:pt x="3809" y="1131514"/>
                  </a:cubicBezTo>
                  <a:cubicBezTo>
                    <a:pt x="-1270" y="1139133"/>
                    <a:pt x="-1270" y="1149293"/>
                    <a:pt x="3809" y="1156912"/>
                  </a:cubicBezTo>
                  <a:cubicBezTo>
                    <a:pt x="8890" y="1164532"/>
                    <a:pt x="16509" y="1169612"/>
                    <a:pt x="25399" y="1169612"/>
                  </a:cubicBezTo>
                  <a:lnTo>
                    <a:pt x="1023568" y="1169612"/>
                  </a:lnTo>
                  <a:cubicBezTo>
                    <a:pt x="1032458" y="1169612"/>
                    <a:pt x="1041348" y="1164532"/>
                    <a:pt x="1045157" y="1156912"/>
                  </a:cubicBezTo>
                  <a:cubicBezTo>
                    <a:pt x="1051507" y="1148023"/>
                    <a:pt x="1050238" y="1139133"/>
                    <a:pt x="1045157" y="1130244"/>
                  </a:cubicBezTo>
                  <a:close/>
                  <a:moveTo>
                    <a:pt x="68577" y="1118814"/>
                  </a:moveTo>
                  <a:cubicBezTo>
                    <a:pt x="233668" y="803870"/>
                    <a:pt x="257797" y="370821"/>
                    <a:pt x="257797" y="156202"/>
                  </a:cubicBezTo>
                  <a:lnTo>
                    <a:pt x="723864" y="156202"/>
                  </a:lnTo>
                  <a:cubicBezTo>
                    <a:pt x="737833" y="156202"/>
                    <a:pt x="749262" y="144773"/>
                    <a:pt x="749262" y="130803"/>
                  </a:cubicBezTo>
                  <a:cubicBezTo>
                    <a:pt x="749262" y="116834"/>
                    <a:pt x="737833" y="105405"/>
                    <a:pt x="723864" y="105405"/>
                  </a:cubicBezTo>
                  <a:lnTo>
                    <a:pt x="259067" y="105405"/>
                  </a:lnTo>
                  <a:cubicBezTo>
                    <a:pt x="259067" y="83816"/>
                    <a:pt x="257797" y="64767"/>
                    <a:pt x="257797" y="50797"/>
                  </a:cubicBezTo>
                  <a:lnTo>
                    <a:pt x="796250" y="50797"/>
                  </a:lnTo>
                  <a:cubicBezTo>
                    <a:pt x="801329" y="186681"/>
                    <a:pt x="831808" y="829268"/>
                    <a:pt x="981661" y="1118814"/>
                  </a:cubicBezTo>
                  <a:lnTo>
                    <a:pt x="68577" y="1118814"/>
                  </a:lnTo>
                  <a:close/>
                  <a:moveTo>
                    <a:pt x="659097" y="567661"/>
                  </a:moveTo>
                  <a:cubicBezTo>
                    <a:pt x="654017" y="557502"/>
                    <a:pt x="646398" y="547343"/>
                    <a:pt x="640048" y="535913"/>
                  </a:cubicBezTo>
                  <a:cubicBezTo>
                    <a:pt x="613379" y="497815"/>
                    <a:pt x="579091" y="464797"/>
                    <a:pt x="539723" y="438128"/>
                  </a:cubicBezTo>
                  <a:cubicBezTo>
                    <a:pt x="530833" y="433048"/>
                    <a:pt x="520674" y="433048"/>
                    <a:pt x="511784" y="438128"/>
                  </a:cubicBezTo>
                  <a:cubicBezTo>
                    <a:pt x="472416" y="464797"/>
                    <a:pt x="438128" y="497815"/>
                    <a:pt x="411460" y="535913"/>
                  </a:cubicBezTo>
                  <a:cubicBezTo>
                    <a:pt x="403839" y="546073"/>
                    <a:pt x="397490" y="556232"/>
                    <a:pt x="392411" y="566392"/>
                  </a:cubicBezTo>
                  <a:cubicBezTo>
                    <a:pt x="392411" y="567661"/>
                    <a:pt x="391140" y="567661"/>
                    <a:pt x="391140" y="568931"/>
                  </a:cubicBezTo>
                  <a:cubicBezTo>
                    <a:pt x="378441" y="591791"/>
                    <a:pt x="372091" y="618459"/>
                    <a:pt x="372091" y="643858"/>
                  </a:cubicBezTo>
                  <a:cubicBezTo>
                    <a:pt x="372091" y="720054"/>
                    <a:pt x="427969" y="783551"/>
                    <a:pt x="501625" y="796250"/>
                  </a:cubicBezTo>
                  <a:lnTo>
                    <a:pt x="501625" y="829268"/>
                  </a:lnTo>
                  <a:cubicBezTo>
                    <a:pt x="501625" y="843238"/>
                    <a:pt x="513054" y="854667"/>
                    <a:pt x="527023" y="854667"/>
                  </a:cubicBezTo>
                  <a:cubicBezTo>
                    <a:pt x="540992" y="854667"/>
                    <a:pt x="552422" y="843238"/>
                    <a:pt x="552422" y="829268"/>
                  </a:cubicBezTo>
                  <a:lnTo>
                    <a:pt x="552422" y="796250"/>
                  </a:lnTo>
                  <a:cubicBezTo>
                    <a:pt x="626078" y="784821"/>
                    <a:pt x="681956" y="721324"/>
                    <a:pt x="681956" y="643858"/>
                  </a:cubicBezTo>
                  <a:cubicBezTo>
                    <a:pt x="679416" y="617189"/>
                    <a:pt x="673066" y="590521"/>
                    <a:pt x="659097" y="567661"/>
                  </a:cubicBezTo>
                  <a:close/>
                  <a:moveTo>
                    <a:pt x="549882" y="745453"/>
                  </a:moveTo>
                  <a:lnTo>
                    <a:pt x="549882" y="551152"/>
                  </a:lnTo>
                  <a:cubicBezTo>
                    <a:pt x="549882" y="537183"/>
                    <a:pt x="538453" y="525754"/>
                    <a:pt x="524483" y="525754"/>
                  </a:cubicBezTo>
                  <a:cubicBezTo>
                    <a:pt x="510514" y="525754"/>
                    <a:pt x="499085" y="537183"/>
                    <a:pt x="499085" y="551152"/>
                  </a:cubicBezTo>
                  <a:lnTo>
                    <a:pt x="499085" y="744183"/>
                  </a:lnTo>
                  <a:cubicBezTo>
                    <a:pt x="454637" y="732753"/>
                    <a:pt x="420348" y="692115"/>
                    <a:pt x="420348" y="643858"/>
                  </a:cubicBezTo>
                  <a:cubicBezTo>
                    <a:pt x="420348" y="626079"/>
                    <a:pt x="425429" y="607030"/>
                    <a:pt x="434318" y="591791"/>
                  </a:cubicBezTo>
                  <a:cubicBezTo>
                    <a:pt x="434318" y="590521"/>
                    <a:pt x="435588" y="590521"/>
                    <a:pt x="435588" y="589250"/>
                  </a:cubicBezTo>
                  <a:cubicBezTo>
                    <a:pt x="440668" y="581631"/>
                    <a:pt x="445747" y="572741"/>
                    <a:pt x="450827" y="565122"/>
                  </a:cubicBezTo>
                  <a:cubicBezTo>
                    <a:pt x="471146" y="537183"/>
                    <a:pt x="495275" y="511784"/>
                    <a:pt x="524483" y="490196"/>
                  </a:cubicBezTo>
                  <a:cubicBezTo>
                    <a:pt x="553692" y="511784"/>
                    <a:pt x="577821" y="535913"/>
                    <a:pt x="596870" y="565122"/>
                  </a:cubicBezTo>
                  <a:cubicBezTo>
                    <a:pt x="603220" y="574011"/>
                    <a:pt x="608300" y="582901"/>
                    <a:pt x="613379" y="591791"/>
                  </a:cubicBezTo>
                  <a:cubicBezTo>
                    <a:pt x="613379" y="591791"/>
                    <a:pt x="613379" y="591791"/>
                    <a:pt x="613379" y="593060"/>
                  </a:cubicBezTo>
                  <a:cubicBezTo>
                    <a:pt x="622269" y="609570"/>
                    <a:pt x="627349" y="627349"/>
                    <a:pt x="627349" y="645128"/>
                  </a:cubicBezTo>
                  <a:cubicBezTo>
                    <a:pt x="628618" y="693385"/>
                    <a:pt x="595600" y="734023"/>
                    <a:pt x="549882" y="745453"/>
                  </a:cubicBezTo>
                  <a:close/>
                </a:path>
              </a:pathLst>
            </a:custGeom>
            <a:solidFill>
              <a:srgbClr val="B8CCEA"/>
            </a:solidFill>
            <a:ln>
              <a:noFill/>
            </a:ln>
          </p:spPr>
          <p:txBody>
            <a:bodyPr lIns="91425" tIns="45700" rIns="91425" bIns="45700" anchor="ctr"/>
            <a:lstStyle/>
            <a:p>
              <a:endParaRPr lang="cs-CZ"/>
            </a:p>
          </p:txBody>
        </p:sp>
        <p:sp>
          <p:nvSpPr>
            <p:cNvPr id="22" name="Google Shape;4098;p55">
              <a:extLst>
                <a:ext uri="{FF2B5EF4-FFF2-40B4-BE49-F238E27FC236}">
                  <a16:creationId xmlns:a16="http://schemas.microsoft.com/office/drawing/2014/main" id="{CC859872-36A1-F0DB-BCC0-75C670C23DE9}"/>
                </a:ext>
              </a:extLst>
            </p:cNvPr>
            <p:cNvSpPr>
              <a:spLocks/>
            </p:cNvSpPr>
            <p:nvPr/>
          </p:nvSpPr>
          <p:spPr bwMode="auto">
            <a:xfrm>
              <a:off x="8784779" y="1440371"/>
              <a:ext cx="454634" cy="465138"/>
            </a:xfrm>
            <a:custGeom>
              <a:avLst/>
              <a:gdLst>
                <a:gd name="T0" fmla="*/ 132424 w 1181040"/>
                <a:gd name="T1" fmla="*/ 67540 h 952452"/>
                <a:gd name="T2" fmla="*/ 144518 w 1181040"/>
                <a:gd name="T3" fmla="*/ 67540 h 952452"/>
                <a:gd name="T4" fmla="*/ 165984 w 1181040"/>
                <a:gd name="T5" fmla="*/ 36647 h 952452"/>
                <a:gd name="T6" fmla="*/ 162355 w 1181040"/>
                <a:gd name="T7" fmla="*/ 23018 h 952452"/>
                <a:gd name="T8" fmla="*/ 141797 w 1181040"/>
                <a:gd name="T9" fmla="*/ 909 h 952452"/>
                <a:gd name="T10" fmla="*/ 118214 w 1181040"/>
                <a:gd name="T11" fmla="*/ 17567 h 952452"/>
                <a:gd name="T12" fmla="*/ 111261 w 1181040"/>
                <a:gd name="T13" fmla="*/ 36647 h 952452"/>
                <a:gd name="T14" fmla="*/ 125168 w 1181040"/>
                <a:gd name="T15" fmla="*/ 28773 h 952452"/>
                <a:gd name="T16" fmla="*/ 138471 w 1181040"/>
                <a:gd name="T17" fmla="*/ 13326 h 952452"/>
                <a:gd name="T18" fmla="*/ 151774 w 1181040"/>
                <a:gd name="T19" fmla="*/ 28773 h 952452"/>
                <a:gd name="T20" fmla="*/ 153890 w 1181040"/>
                <a:gd name="T21" fmla="*/ 36951 h 952452"/>
                <a:gd name="T22" fmla="*/ 144215 w 1181040"/>
                <a:gd name="T23" fmla="*/ 43008 h 952452"/>
                <a:gd name="T24" fmla="*/ 132122 w 1181040"/>
                <a:gd name="T25" fmla="*/ 43008 h 952452"/>
                <a:gd name="T26" fmla="*/ 122749 w 1181040"/>
                <a:gd name="T27" fmla="*/ 36951 h 952452"/>
                <a:gd name="T28" fmla="*/ 281174 w 1181040"/>
                <a:gd name="T29" fmla="*/ 100251 h 952452"/>
                <a:gd name="T30" fmla="*/ 272709 w 1181040"/>
                <a:gd name="T31" fmla="*/ 94799 h 952452"/>
                <a:gd name="T32" fmla="*/ 211939 w 1181040"/>
                <a:gd name="T33" fmla="*/ 100251 h 952452"/>
                <a:gd name="T34" fmla="*/ 203474 w 1181040"/>
                <a:gd name="T35" fmla="*/ 94799 h 952452"/>
                <a:gd name="T36" fmla="*/ 142704 w 1181040"/>
                <a:gd name="T37" fmla="*/ 100251 h 952452"/>
                <a:gd name="T38" fmla="*/ 134541 w 1181040"/>
                <a:gd name="T39" fmla="*/ 94799 h 952452"/>
                <a:gd name="T40" fmla="*/ 56235 w 1181040"/>
                <a:gd name="T41" fmla="*/ 70569 h 952452"/>
                <a:gd name="T42" fmla="*/ 6047 w 1181040"/>
                <a:gd name="T43" fmla="*/ 64512 h 952452"/>
                <a:gd name="T44" fmla="*/ 0 w 1181040"/>
                <a:gd name="T45" fmla="*/ 222308 h 952452"/>
                <a:gd name="T46" fmla="*/ 50188 w 1181040"/>
                <a:gd name="T47" fmla="*/ 228366 h 952452"/>
                <a:gd name="T48" fmla="*/ 206497 w 1181040"/>
                <a:gd name="T49" fmla="*/ 228366 h 952452"/>
                <a:gd name="T50" fmla="*/ 280267 w 1181040"/>
                <a:gd name="T51" fmla="*/ 226549 h 952452"/>
                <a:gd name="T52" fmla="*/ 281174 w 1181040"/>
                <a:gd name="T53" fmla="*/ 100251 h 952452"/>
                <a:gd name="T54" fmla="*/ 17234 w 1181040"/>
                <a:gd name="T55" fmla="*/ 101160 h 952452"/>
                <a:gd name="T56" fmla="*/ 17234 w 1181040"/>
                <a:gd name="T57" fmla="*/ 89044 h 952452"/>
                <a:gd name="T58" fmla="*/ 11489 w 1181040"/>
                <a:gd name="T59" fmla="*/ 76627 h 952452"/>
                <a:gd name="T60" fmla="*/ 43537 w 1181040"/>
                <a:gd name="T61" fmla="*/ 135081 h 952452"/>
                <a:gd name="T62" fmla="*/ 11489 w 1181040"/>
                <a:gd name="T63" fmla="*/ 215948 h 952452"/>
                <a:gd name="T64" fmla="*/ 124866 w 1181040"/>
                <a:gd name="T65" fmla="*/ 215948 h 952452"/>
                <a:gd name="T66" fmla="*/ 156007 w 1181040"/>
                <a:gd name="T67" fmla="*/ 184752 h 952452"/>
                <a:gd name="T68" fmla="*/ 124866 w 1181040"/>
                <a:gd name="T69" fmla="*/ 215948 h 952452"/>
                <a:gd name="T70" fmla="*/ 168100 w 1181040"/>
                <a:gd name="T71" fmla="*/ 184752 h 952452"/>
                <a:gd name="T72" fmla="*/ 199845 w 1181040"/>
                <a:gd name="T73" fmla="*/ 215948 h 952452"/>
                <a:gd name="T74" fmla="*/ 211637 w 1181040"/>
                <a:gd name="T75" fmla="*/ 215948 h 952452"/>
                <a:gd name="T76" fmla="*/ 205590 w 1181040"/>
                <a:gd name="T77" fmla="*/ 172637 h 952452"/>
                <a:gd name="T78" fmla="*/ 112772 w 1181040"/>
                <a:gd name="T79" fmla="*/ 178694 h 952452"/>
                <a:gd name="T80" fmla="*/ 55328 w 1181040"/>
                <a:gd name="T81" fmla="*/ 215948 h 952452"/>
                <a:gd name="T82" fmla="*/ 130005 w 1181040"/>
                <a:gd name="T83" fmla="*/ 109034 h 952452"/>
                <a:gd name="T84" fmla="*/ 132727 w 1181040"/>
                <a:gd name="T85" fmla="*/ 140230 h 952452"/>
                <a:gd name="T86" fmla="*/ 199241 w 1181040"/>
                <a:gd name="T87" fmla="*/ 109943 h 952452"/>
                <a:gd name="T88" fmla="*/ 201962 w 1181040"/>
                <a:gd name="T89" fmla="*/ 140230 h 952452"/>
                <a:gd name="T90" fmla="*/ 268174 w 1181040"/>
                <a:gd name="T91" fmla="*/ 109943 h 952452"/>
                <a:gd name="T92" fmla="*/ 211637 w 1181040"/>
                <a:gd name="T93" fmla="*/ 215948 h 9524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81040" h="952452" extrusionOk="0">
                  <a:moveTo>
                    <a:pt x="556232" y="266686"/>
                  </a:moveTo>
                  <a:lnTo>
                    <a:pt x="556232" y="283196"/>
                  </a:lnTo>
                  <a:cubicBezTo>
                    <a:pt x="556232" y="297165"/>
                    <a:pt x="567662" y="308595"/>
                    <a:pt x="581631" y="308595"/>
                  </a:cubicBezTo>
                  <a:cubicBezTo>
                    <a:pt x="595600" y="308595"/>
                    <a:pt x="607030" y="297165"/>
                    <a:pt x="607030" y="283196"/>
                  </a:cubicBezTo>
                  <a:lnTo>
                    <a:pt x="607030" y="266686"/>
                  </a:lnTo>
                  <a:cubicBezTo>
                    <a:pt x="659097" y="255257"/>
                    <a:pt x="697195" y="209539"/>
                    <a:pt x="697195" y="153662"/>
                  </a:cubicBezTo>
                  <a:cubicBezTo>
                    <a:pt x="697195" y="133343"/>
                    <a:pt x="692115" y="114294"/>
                    <a:pt x="681956" y="96514"/>
                  </a:cubicBezTo>
                  <a:cubicBezTo>
                    <a:pt x="678146" y="88895"/>
                    <a:pt x="673066" y="81276"/>
                    <a:pt x="667987" y="73657"/>
                  </a:cubicBezTo>
                  <a:cubicBezTo>
                    <a:pt x="648938" y="45717"/>
                    <a:pt x="624809" y="22859"/>
                    <a:pt x="595600" y="3810"/>
                  </a:cubicBezTo>
                  <a:cubicBezTo>
                    <a:pt x="586711" y="-1270"/>
                    <a:pt x="576551" y="-1270"/>
                    <a:pt x="567662" y="3810"/>
                  </a:cubicBezTo>
                  <a:cubicBezTo>
                    <a:pt x="539723" y="22859"/>
                    <a:pt x="515594" y="46988"/>
                    <a:pt x="496545" y="73657"/>
                  </a:cubicBezTo>
                  <a:cubicBezTo>
                    <a:pt x="491466" y="81276"/>
                    <a:pt x="486386" y="88895"/>
                    <a:pt x="482576" y="95245"/>
                  </a:cubicBezTo>
                  <a:cubicBezTo>
                    <a:pt x="472417" y="113024"/>
                    <a:pt x="467337" y="133343"/>
                    <a:pt x="467337" y="153662"/>
                  </a:cubicBezTo>
                  <a:cubicBezTo>
                    <a:pt x="466067" y="209539"/>
                    <a:pt x="505435" y="255257"/>
                    <a:pt x="556232" y="266686"/>
                  </a:cubicBezTo>
                  <a:close/>
                  <a:moveTo>
                    <a:pt x="525754" y="120644"/>
                  </a:moveTo>
                  <a:cubicBezTo>
                    <a:pt x="529564" y="114294"/>
                    <a:pt x="533373" y="109214"/>
                    <a:pt x="537183" y="102864"/>
                  </a:cubicBezTo>
                  <a:cubicBezTo>
                    <a:pt x="549883" y="85086"/>
                    <a:pt x="565122" y="69846"/>
                    <a:pt x="581631" y="55877"/>
                  </a:cubicBezTo>
                  <a:cubicBezTo>
                    <a:pt x="599410" y="69846"/>
                    <a:pt x="614649" y="85086"/>
                    <a:pt x="626079" y="102864"/>
                  </a:cubicBezTo>
                  <a:cubicBezTo>
                    <a:pt x="629889" y="109214"/>
                    <a:pt x="633698" y="115564"/>
                    <a:pt x="637508" y="120644"/>
                  </a:cubicBezTo>
                  <a:cubicBezTo>
                    <a:pt x="637508" y="120644"/>
                    <a:pt x="637508" y="120644"/>
                    <a:pt x="637508" y="121913"/>
                  </a:cubicBezTo>
                  <a:cubicBezTo>
                    <a:pt x="643858" y="132073"/>
                    <a:pt x="646398" y="143503"/>
                    <a:pt x="646398" y="154933"/>
                  </a:cubicBezTo>
                  <a:cubicBezTo>
                    <a:pt x="646398" y="181601"/>
                    <a:pt x="629889" y="205730"/>
                    <a:pt x="605760" y="214619"/>
                  </a:cubicBezTo>
                  <a:lnTo>
                    <a:pt x="605760" y="180332"/>
                  </a:lnTo>
                  <a:cubicBezTo>
                    <a:pt x="605760" y="166361"/>
                    <a:pt x="594331" y="154933"/>
                    <a:pt x="580361" y="154933"/>
                  </a:cubicBezTo>
                  <a:cubicBezTo>
                    <a:pt x="566392" y="154933"/>
                    <a:pt x="554962" y="166361"/>
                    <a:pt x="554962" y="180332"/>
                  </a:cubicBezTo>
                  <a:lnTo>
                    <a:pt x="554962" y="214619"/>
                  </a:lnTo>
                  <a:cubicBezTo>
                    <a:pt x="532103" y="204459"/>
                    <a:pt x="515594" y="181601"/>
                    <a:pt x="515594" y="154933"/>
                  </a:cubicBezTo>
                  <a:cubicBezTo>
                    <a:pt x="516864" y="142233"/>
                    <a:pt x="519404" y="130804"/>
                    <a:pt x="525754" y="120644"/>
                  </a:cubicBezTo>
                  <a:close/>
                  <a:moveTo>
                    <a:pt x="1181041" y="420348"/>
                  </a:moveTo>
                  <a:cubicBezTo>
                    <a:pt x="1181041" y="411459"/>
                    <a:pt x="1175961" y="403840"/>
                    <a:pt x="1169612" y="398760"/>
                  </a:cubicBezTo>
                  <a:cubicBezTo>
                    <a:pt x="1161992" y="393680"/>
                    <a:pt x="1153103" y="393680"/>
                    <a:pt x="1145483" y="397490"/>
                  </a:cubicBezTo>
                  <a:lnTo>
                    <a:pt x="890226" y="525754"/>
                  </a:lnTo>
                  <a:lnTo>
                    <a:pt x="890226" y="420348"/>
                  </a:lnTo>
                  <a:cubicBezTo>
                    <a:pt x="890226" y="411459"/>
                    <a:pt x="885146" y="403840"/>
                    <a:pt x="878796" y="398760"/>
                  </a:cubicBezTo>
                  <a:cubicBezTo>
                    <a:pt x="871177" y="393680"/>
                    <a:pt x="862287" y="393680"/>
                    <a:pt x="854668" y="397490"/>
                  </a:cubicBezTo>
                  <a:lnTo>
                    <a:pt x="599410" y="525754"/>
                  </a:lnTo>
                  <a:lnTo>
                    <a:pt x="599410" y="420348"/>
                  </a:lnTo>
                  <a:cubicBezTo>
                    <a:pt x="599410" y="411459"/>
                    <a:pt x="595600" y="403840"/>
                    <a:pt x="587981" y="400030"/>
                  </a:cubicBezTo>
                  <a:cubicBezTo>
                    <a:pt x="581631" y="394950"/>
                    <a:pt x="572741" y="394950"/>
                    <a:pt x="565122" y="397490"/>
                  </a:cubicBezTo>
                  <a:lnTo>
                    <a:pt x="236208" y="529564"/>
                  </a:lnTo>
                  <a:lnTo>
                    <a:pt x="236208" y="295895"/>
                  </a:lnTo>
                  <a:cubicBezTo>
                    <a:pt x="236208" y="281926"/>
                    <a:pt x="224779" y="270497"/>
                    <a:pt x="210810" y="270497"/>
                  </a:cubicBezTo>
                  <a:lnTo>
                    <a:pt x="25399" y="270497"/>
                  </a:lnTo>
                  <a:cubicBezTo>
                    <a:pt x="11429" y="270497"/>
                    <a:pt x="0" y="281926"/>
                    <a:pt x="0" y="295895"/>
                  </a:cubicBezTo>
                  <a:lnTo>
                    <a:pt x="0" y="932133"/>
                  </a:lnTo>
                  <a:cubicBezTo>
                    <a:pt x="0" y="946102"/>
                    <a:pt x="11429" y="957532"/>
                    <a:pt x="25399" y="957532"/>
                  </a:cubicBezTo>
                  <a:lnTo>
                    <a:pt x="210810" y="957532"/>
                  </a:lnTo>
                  <a:lnTo>
                    <a:pt x="502895" y="957532"/>
                  </a:lnTo>
                  <a:lnTo>
                    <a:pt x="867367" y="957532"/>
                  </a:lnTo>
                  <a:lnTo>
                    <a:pt x="1159452" y="957532"/>
                  </a:lnTo>
                  <a:cubicBezTo>
                    <a:pt x="1165802" y="957532"/>
                    <a:pt x="1172152" y="954993"/>
                    <a:pt x="1177231" y="949913"/>
                  </a:cubicBezTo>
                  <a:cubicBezTo>
                    <a:pt x="1182311" y="944833"/>
                    <a:pt x="1184851" y="938483"/>
                    <a:pt x="1184851" y="932133"/>
                  </a:cubicBezTo>
                  <a:lnTo>
                    <a:pt x="1181041" y="420348"/>
                  </a:lnTo>
                  <a:close/>
                  <a:moveTo>
                    <a:pt x="48258" y="424159"/>
                  </a:moveTo>
                  <a:lnTo>
                    <a:pt x="72387" y="424159"/>
                  </a:lnTo>
                  <a:cubicBezTo>
                    <a:pt x="86356" y="424159"/>
                    <a:pt x="97785" y="412729"/>
                    <a:pt x="97785" y="398760"/>
                  </a:cubicBezTo>
                  <a:cubicBezTo>
                    <a:pt x="97785" y="384791"/>
                    <a:pt x="86356" y="373361"/>
                    <a:pt x="72387" y="373361"/>
                  </a:cubicBezTo>
                  <a:lnTo>
                    <a:pt x="48258" y="373361"/>
                  </a:lnTo>
                  <a:lnTo>
                    <a:pt x="48258" y="321294"/>
                  </a:lnTo>
                  <a:lnTo>
                    <a:pt x="182871" y="321294"/>
                  </a:lnTo>
                  <a:lnTo>
                    <a:pt x="182871" y="566391"/>
                  </a:lnTo>
                  <a:lnTo>
                    <a:pt x="182871" y="905465"/>
                  </a:lnTo>
                  <a:lnTo>
                    <a:pt x="48258" y="905465"/>
                  </a:lnTo>
                  <a:lnTo>
                    <a:pt x="48258" y="424159"/>
                  </a:lnTo>
                  <a:close/>
                  <a:moveTo>
                    <a:pt x="524484" y="905465"/>
                  </a:moveTo>
                  <a:lnTo>
                    <a:pt x="524484" y="774661"/>
                  </a:lnTo>
                  <a:lnTo>
                    <a:pt x="655287" y="774661"/>
                  </a:lnTo>
                  <a:lnTo>
                    <a:pt x="655287" y="905465"/>
                  </a:lnTo>
                  <a:lnTo>
                    <a:pt x="524484" y="905465"/>
                  </a:lnTo>
                  <a:close/>
                  <a:moveTo>
                    <a:pt x="706085" y="905465"/>
                  </a:moveTo>
                  <a:lnTo>
                    <a:pt x="706085" y="774661"/>
                  </a:lnTo>
                  <a:lnTo>
                    <a:pt x="839428" y="774661"/>
                  </a:lnTo>
                  <a:lnTo>
                    <a:pt x="839428" y="905465"/>
                  </a:lnTo>
                  <a:lnTo>
                    <a:pt x="706085" y="905465"/>
                  </a:lnTo>
                  <a:close/>
                  <a:moveTo>
                    <a:pt x="888956" y="905465"/>
                  </a:moveTo>
                  <a:lnTo>
                    <a:pt x="888956" y="749262"/>
                  </a:lnTo>
                  <a:cubicBezTo>
                    <a:pt x="888956" y="735293"/>
                    <a:pt x="877526" y="723863"/>
                    <a:pt x="863557" y="723863"/>
                  </a:cubicBezTo>
                  <a:lnTo>
                    <a:pt x="499085" y="723863"/>
                  </a:lnTo>
                  <a:cubicBezTo>
                    <a:pt x="485116" y="723863"/>
                    <a:pt x="473687" y="735293"/>
                    <a:pt x="473687" y="749262"/>
                  </a:cubicBezTo>
                  <a:lnTo>
                    <a:pt x="473687" y="905465"/>
                  </a:lnTo>
                  <a:lnTo>
                    <a:pt x="232399" y="905465"/>
                  </a:lnTo>
                  <a:lnTo>
                    <a:pt x="232399" y="582901"/>
                  </a:lnTo>
                  <a:lnTo>
                    <a:pt x="546073" y="457177"/>
                  </a:lnTo>
                  <a:lnTo>
                    <a:pt x="546073" y="566391"/>
                  </a:lnTo>
                  <a:cubicBezTo>
                    <a:pt x="546073" y="575282"/>
                    <a:pt x="551152" y="582901"/>
                    <a:pt x="557502" y="587981"/>
                  </a:cubicBezTo>
                  <a:cubicBezTo>
                    <a:pt x="565122" y="593061"/>
                    <a:pt x="574011" y="593061"/>
                    <a:pt x="581631" y="589250"/>
                  </a:cubicBezTo>
                  <a:lnTo>
                    <a:pt x="836888" y="460987"/>
                  </a:lnTo>
                  <a:lnTo>
                    <a:pt x="836888" y="566391"/>
                  </a:lnTo>
                  <a:cubicBezTo>
                    <a:pt x="836888" y="575282"/>
                    <a:pt x="841968" y="582901"/>
                    <a:pt x="848318" y="587981"/>
                  </a:cubicBezTo>
                  <a:cubicBezTo>
                    <a:pt x="855937" y="593061"/>
                    <a:pt x="864827" y="593061"/>
                    <a:pt x="872447" y="589250"/>
                  </a:cubicBezTo>
                  <a:lnTo>
                    <a:pt x="1126434" y="460987"/>
                  </a:lnTo>
                  <a:lnTo>
                    <a:pt x="1127704" y="905465"/>
                  </a:lnTo>
                  <a:lnTo>
                    <a:pt x="888956" y="905465"/>
                  </a:lnTo>
                  <a:close/>
                </a:path>
              </a:pathLst>
            </a:custGeom>
            <a:solidFill>
              <a:srgbClr val="B8CCEA"/>
            </a:solidFill>
            <a:ln>
              <a:noFill/>
            </a:ln>
          </p:spPr>
          <p:txBody>
            <a:bodyPr lIns="91425" tIns="45700" rIns="91425" bIns="45700" anchor="ctr"/>
            <a:lstStyle/>
            <a:p>
              <a:endParaRPr lang="cs-CZ"/>
            </a:p>
          </p:txBody>
        </p:sp>
        <p:grpSp>
          <p:nvGrpSpPr>
            <p:cNvPr id="23" name="Google Shape;10016;p127">
              <a:extLst>
                <a:ext uri="{FF2B5EF4-FFF2-40B4-BE49-F238E27FC236}">
                  <a16:creationId xmlns:a16="http://schemas.microsoft.com/office/drawing/2014/main" id="{C15ADB2F-109D-219D-B7C3-17F2BBC0923E}"/>
                </a:ext>
              </a:extLst>
            </p:cNvPr>
            <p:cNvGrpSpPr/>
            <p:nvPr/>
          </p:nvGrpSpPr>
          <p:grpSpPr>
            <a:xfrm>
              <a:off x="8784779" y="4124412"/>
              <a:ext cx="415974" cy="571943"/>
              <a:chOff x="6969098" y="1645526"/>
              <a:chExt cx="415974" cy="571943"/>
            </a:xfrm>
            <a:solidFill>
              <a:srgbClr val="B8CCEA"/>
            </a:solidFill>
          </p:grpSpPr>
          <p:sp>
            <p:nvSpPr>
              <p:cNvPr id="26" name="Google Shape;10017;p127">
                <a:extLst>
                  <a:ext uri="{FF2B5EF4-FFF2-40B4-BE49-F238E27FC236}">
                    <a16:creationId xmlns:a16="http://schemas.microsoft.com/office/drawing/2014/main" id="{04556335-F01D-2F46-5021-C45955A18EA1}"/>
                  </a:ext>
                </a:extLst>
              </p:cNvPr>
              <p:cNvSpPr/>
              <p:nvPr/>
            </p:nvSpPr>
            <p:spPr>
              <a:xfrm>
                <a:off x="6969098" y="1645526"/>
                <a:ext cx="415974" cy="514778"/>
              </a:xfrm>
              <a:custGeom>
                <a:avLst/>
                <a:gdLst/>
                <a:ahLst/>
                <a:cxnLst/>
                <a:rect l="l" t="t" r="r" b="b"/>
                <a:pathLst>
                  <a:path w="415974" h="514778" extrusionOk="0">
                    <a:moveTo>
                      <a:pt x="272519" y="514778"/>
                    </a:moveTo>
                    <a:lnTo>
                      <a:pt x="143456" y="514778"/>
                    </a:lnTo>
                    <a:cubicBezTo>
                      <a:pt x="135540" y="514778"/>
                      <a:pt x="129116" y="508378"/>
                      <a:pt x="129116" y="500487"/>
                    </a:cubicBezTo>
                    <a:lnTo>
                      <a:pt x="129116" y="399018"/>
                    </a:lnTo>
                    <a:cubicBezTo>
                      <a:pt x="22854" y="355607"/>
                      <a:pt x="-27968" y="234570"/>
                      <a:pt x="15598" y="128677"/>
                    </a:cubicBezTo>
                    <a:cubicBezTo>
                      <a:pt x="59164" y="22783"/>
                      <a:pt x="180598" y="-27871"/>
                      <a:pt x="286859" y="15541"/>
                    </a:cubicBezTo>
                    <a:cubicBezTo>
                      <a:pt x="393121" y="58952"/>
                      <a:pt x="443943" y="179989"/>
                      <a:pt x="400377" y="285882"/>
                    </a:cubicBezTo>
                    <a:cubicBezTo>
                      <a:pt x="379268" y="337219"/>
                      <a:pt x="338370" y="377973"/>
                      <a:pt x="286859" y="399018"/>
                    </a:cubicBezTo>
                    <a:lnTo>
                      <a:pt x="286859" y="500487"/>
                    </a:lnTo>
                    <a:cubicBezTo>
                      <a:pt x="286859" y="508378"/>
                      <a:pt x="280435" y="514778"/>
                      <a:pt x="272519" y="514778"/>
                    </a:cubicBezTo>
                    <a:close/>
                    <a:moveTo>
                      <a:pt x="157797" y="486195"/>
                    </a:moveTo>
                    <a:lnTo>
                      <a:pt x="258179" y="486195"/>
                    </a:lnTo>
                    <a:lnTo>
                      <a:pt x="258179" y="389300"/>
                    </a:lnTo>
                    <a:cubicBezTo>
                      <a:pt x="258093" y="383255"/>
                      <a:pt x="261907" y="377838"/>
                      <a:pt x="267643" y="375866"/>
                    </a:cubicBezTo>
                    <a:cubicBezTo>
                      <a:pt x="360970" y="342953"/>
                      <a:pt x="409842" y="240873"/>
                      <a:pt x="376830" y="147862"/>
                    </a:cubicBezTo>
                    <a:cubicBezTo>
                      <a:pt x="343790" y="54853"/>
                      <a:pt x="241372" y="6134"/>
                      <a:pt x="148045" y="39050"/>
                    </a:cubicBezTo>
                    <a:cubicBezTo>
                      <a:pt x="54718" y="71963"/>
                      <a:pt x="5846" y="174043"/>
                      <a:pt x="38858" y="267052"/>
                    </a:cubicBezTo>
                    <a:cubicBezTo>
                      <a:pt x="56898" y="317889"/>
                      <a:pt x="97022" y="357876"/>
                      <a:pt x="148045" y="375866"/>
                    </a:cubicBezTo>
                    <a:cubicBezTo>
                      <a:pt x="153781" y="377887"/>
                      <a:pt x="157653" y="383238"/>
                      <a:pt x="157797" y="389300"/>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7" name="Google Shape;10018;p127">
                <a:extLst>
                  <a:ext uri="{FF2B5EF4-FFF2-40B4-BE49-F238E27FC236}">
                    <a16:creationId xmlns:a16="http://schemas.microsoft.com/office/drawing/2014/main" id="{82E48040-F247-6EA4-C7EA-E429B8D95758}"/>
                  </a:ext>
                </a:extLst>
              </p:cNvPr>
              <p:cNvSpPr/>
              <p:nvPr/>
            </p:nvSpPr>
            <p:spPr>
              <a:xfrm>
                <a:off x="7098214" y="2060265"/>
                <a:ext cx="157743" cy="28582"/>
              </a:xfrm>
              <a:custGeom>
                <a:avLst/>
                <a:gdLst/>
                <a:ahLst/>
                <a:cxnLst/>
                <a:rect l="l" t="t" r="r" b="b"/>
                <a:pathLst>
                  <a:path w="157743" h="28582" extrusionOk="0">
                    <a:moveTo>
                      <a:pt x="143403" y="28583"/>
                    </a:moveTo>
                    <a:lnTo>
                      <a:pt x="14340" y="28583"/>
                    </a:lnTo>
                    <a:cubicBezTo>
                      <a:pt x="6424" y="28583"/>
                      <a:pt x="0" y="22183"/>
                      <a:pt x="0" y="14291"/>
                    </a:cubicBezTo>
                    <a:cubicBezTo>
                      <a:pt x="0" y="6400"/>
                      <a:pt x="6424" y="0"/>
                      <a:pt x="14340" y="0"/>
                    </a:cubicBezTo>
                    <a:lnTo>
                      <a:pt x="143403" y="0"/>
                    </a:lnTo>
                    <a:cubicBezTo>
                      <a:pt x="151319" y="0"/>
                      <a:pt x="157743" y="6400"/>
                      <a:pt x="157743" y="14291"/>
                    </a:cubicBezTo>
                    <a:cubicBezTo>
                      <a:pt x="157743" y="22183"/>
                      <a:pt x="151319" y="28583"/>
                      <a:pt x="143403" y="2858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8" name="Google Shape;10019;p127">
                <a:extLst>
                  <a:ext uri="{FF2B5EF4-FFF2-40B4-BE49-F238E27FC236}">
                    <a16:creationId xmlns:a16="http://schemas.microsoft.com/office/drawing/2014/main" id="{47D388C7-EF4D-93BE-B944-32900CDF9A40}"/>
                  </a:ext>
                </a:extLst>
              </p:cNvPr>
              <p:cNvSpPr/>
              <p:nvPr/>
            </p:nvSpPr>
            <p:spPr>
              <a:xfrm>
                <a:off x="7098214" y="2188887"/>
                <a:ext cx="157743" cy="28582"/>
              </a:xfrm>
              <a:custGeom>
                <a:avLst/>
                <a:gdLst/>
                <a:ahLst/>
                <a:cxnLst/>
                <a:rect l="l" t="t" r="r" b="b"/>
                <a:pathLst>
                  <a:path w="157743" h="28582" extrusionOk="0">
                    <a:moveTo>
                      <a:pt x="143403" y="28583"/>
                    </a:moveTo>
                    <a:lnTo>
                      <a:pt x="14340" y="28583"/>
                    </a:lnTo>
                    <a:cubicBezTo>
                      <a:pt x="6424" y="28583"/>
                      <a:pt x="0" y="22183"/>
                      <a:pt x="0" y="14291"/>
                    </a:cubicBezTo>
                    <a:cubicBezTo>
                      <a:pt x="0" y="6400"/>
                      <a:pt x="6424" y="0"/>
                      <a:pt x="14340" y="0"/>
                    </a:cubicBezTo>
                    <a:lnTo>
                      <a:pt x="143403" y="0"/>
                    </a:lnTo>
                    <a:cubicBezTo>
                      <a:pt x="151319" y="0"/>
                      <a:pt x="157743" y="6400"/>
                      <a:pt x="157743" y="14291"/>
                    </a:cubicBezTo>
                    <a:cubicBezTo>
                      <a:pt x="157743" y="22183"/>
                      <a:pt x="151319" y="28583"/>
                      <a:pt x="143403" y="2858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9" name="Google Shape;10020;p127">
                <a:extLst>
                  <a:ext uri="{FF2B5EF4-FFF2-40B4-BE49-F238E27FC236}">
                    <a16:creationId xmlns:a16="http://schemas.microsoft.com/office/drawing/2014/main" id="{8F8073A1-934E-974A-53BD-8FE7184197EB}"/>
                  </a:ext>
                </a:extLst>
              </p:cNvPr>
              <p:cNvSpPr/>
              <p:nvPr/>
            </p:nvSpPr>
            <p:spPr>
              <a:xfrm>
                <a:off x="7105384" y="1913064"/>
                <a:ext cx="143403" cy="85748"/>
              </a:xfrm>
              <a:custGeom>
                <a:avLst/>
                <a:gdLst/>
                <a:ahLst/>
                <a:cxnLst/>
                <a:rect l="l" t="t" r="r" b="b"/>
                <a:pathLst>
                  <a:path w="143403" h="85748" extrusionOk="0">
                    <a:moveTo>
                      <a:pt x="129063" y="85748"/>
                    </a:moveTo>
                    <a:lnTo>
                      <a:pt x="14340" y="85748"/>
                    </a:lnTo>
                    <a:cubicBezTo>
                      <a:pt x="6424" y="85748"/>
                      <a:pt x="0" y="79349"/>
                      <a:pt x="0" y="71457"/>
                    </a:cubicBezTo>
                    <a:cubicBezTo>
                      <a:pt x="0" y="31993"/>
                      <a:pt x="32093" y="0"/>
                      <a:pt x="71702" y="0"/>
                    </a:cubicBezTo>
                    <a:cubicBezTo>
                      <a:pt x="111309" y="0"/>
                      <a:pt x="143403" y="31993"/>
                      <a:pt x="143403" y="71457"/>
                    </a:cubicBezTo>
                    <a:cubicBezTo>
                      <a:pt x="143403" y="79349"/>
                      <a:pt x="136978" y="85748"/>
                      <a:pt x="129063" y="85748"/>
                    </a:cubicBezTo>
                    <a:close/>
                    <a:moveTo>
                      <a:pt x="30975" y="57165"/>
                    </a:moveTo>
                    <a:lnTo>
                      <a:pt x="112141" y="57165"/>
                    </a:lnTo>
                    <a:cubicBezTo>
                      <a:pt x="106032" y="40227"/>
                      <a:pt x="90057" y="28837"/>
                      <a:pt x="71988" y="28583"/>
                    </a:cubicBezTo>
                    <a:cubicBezTo>
                      <a:pt x="53661" y="28646"/>
                      <a:pt x="37313" y="40042"/>
                      <a:pt x="30975" y="57165"/>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0" name="Google Shape;10021;p127">
                <a:extLst>
                  <a:ext uri="{FF2B5EF4-FFF2-40B4-BE49-F238E27FC236}">
                    <a16:creationId xmlns:a16="http://schemas.microsoft.com/office/drawing/2014/main" id="{8E3F1720-C594-5D7F-4343-A004D440217A}"/>
                  </a:ext>
                </a:extLst>
              </p:cNvPr>
              <p:cNvSpPr/>
              <p:nvPr/>
            </p:nvSpPr>
            <p:spPr>
              <a:xfrm>
                <a:off x="7163032" y="1717272"/>
                <a:ext cx="28393" cy="224660"/>
              </a:xfrm>
              <a:custGeom>
                <a:avLst/>
                <a:gdLst/>
                <a:ahLst/>
                <a:cxnLst/>
                <a:rect l="l" t="t" r="r" b="b"/>
                <a:pathLst>
                  <a:path w="28393" h="224660" extrusionOk="0">
                    <a:moveTo>
                      <a:pt x="14340" y="224660"/>
                    </a:moveTo>
                    <a:cubicBezTo>
                      <a:pt x="6424" y="224660"/>
                      <a:pt x="0" y="218261"/>
                      <a:pt x="0" y="210369"/>
                    </a:cubicBezTo>
                    <a:lnTo>
                      <a:pt x="0" y="14291"/>
                    </a:lnTo>
                    <a:cubicBezTo>
                      <a:pt x="0" y="6508"/>
                      <a:pt x="6252" y="154"/>
                      <a:pt x="14054" y="0"/>
                    </a:cubicBezTo>
                    <a:lnTo>
                      <a:pt x="14054" y="0"/>
                    </a:lnTo>
                    <a:cubicBezTo>
                      <a:pt x="21969" y="0"/>
                      <a:pt x="28394" y="6400"/>
                      <a:pt x="28394" y="14291"/>
                    </a:cubicBezTo>
                    <a:lnTo>
                      <a:pt x="28394" y="209512"/>
                    </a:lnTo>
                    <a:cubicBezTo>
                      <a:pt x="28394" y="217403"/>
                      <a:pt x="21969" y="223803"/>
                      <a:pt x="14054" y="22380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1" name="Google Shape;10022;p127">
                <a:extLst>
                  <a:ext uri="{FF2B5EF4-FFF2-40B4-BE49-F238E27FC236}">
                    <a16:creationId xmlns:a16="http://schemas.microsoft.com/office/drawing/2014/main" id="{3DB84CB9-CEC4-F052-AE4D-28C6692882F8}"/>
                  </a:ext>
                </a:extLst>
              </p:cNvPr>
              <p:cNvSpPr/>
              <p:nvPr/>
            </p:nvSpPr>
            <p:spPr>
              <a:xfrm>
                <a:off x="7075792" y="1767106"/>
                <a:ext cx="116780" cy="124807"/>
              </a:xfrm>
              <a:custGeom>
                <a:avLst/>
                <a:gdLst/>
                <a:ahLst/>
                <a:cxnLst/>
                <a:rect l="l" t="t" r="r" b="b"/>
                <a:pathLst>
                  <a:path w="116780" h="124807" extrusionOk="0">
                    <a:moveTo>
                      <a:pt x="88387" y="124807"/>
                    </a:moveTo>
                    <a:cubicBezTo>
                      <a:pt x="64353" y="120931"/>
                      <a:pt x="42756" y="107917"/>
                      <a:pt x="28158" y="88507"/>
                    </a:cubicBezTo>
                    <a:cubicBezTo>
                      <a:pt x="4927" y="61639"/>
                      <a:pt x="-11135" y="24767"/>
                      <a:pt x="9515" y="6760"/>
                    </a:cubicBezTo>
                    <a:cubicBezTo>
                      <a:pt x="30165" y="-11247"/>
                      <a:pt x="64582" y="9618"/>
                      <a:pt x="88100" y="35343"/>
                    </a:cubicBezTo>
                    <a:cubicBezTo>
                      <a:pt x="104821" y="51909"/>
                      <a:pt x="115003" y="73930"/>
                      <a:pt x="116781" y="97368"/>
                    </a:cubicBezTo>
                    <a:cubicBezTo>
                      <a:pt x="116379" y="104930"/>
                      <a:pt x="112967" y="112025"/>
                      <a:pt x="107316" y="117090"/>
                    </a:cubicBezTo>
                    <a:cubicBezTo>
                      <a:pt x="102297" y="122066"/>
                      <a:pt x="95471" y="124844"/>
                      <a:pt x="88387" y="124807"/>
                    </a:cubicBezTo>
                    <a:close/>
                    <a:moveTo>
                      <a:pt x="28158" y="28769"/>
                    </a:moveTo>
                    <a:lnTo>
                      <a:pt x="28158" y="28769"/>
                    </a:lnTo>
                    <a:cubicBezTo>
                      <a:pt x="32144" y="43986"/>
                      <a:pt x="39945" y="57949"/>
                      <a:pt x="50815" y="69356"/>
                    </a:cubicBezTo>
                    <a:cubicBezTo>
                      <a:pt x="69171" y="90508"/>
                      <a:pt x="85806" y="97939"/>
                      <a:pt x="89821" y="95938"/>
                    </a:cubicBezTo>
                    <a:cubicBezTo>
                      <a:pt x="86092" y="80535"/>
                      <a:pt x="78263" y="66418"/>
                      <a:pt x="67164" y="55065"/>
                    </a:cubicBezTo>
                    <a:lnTo>
                      <a:pt x="67164" y="55065"/>
                    </a:lnTo>
                    <a:cubicBezTo>
                      <a:pt x="57555" y="42106"/>
                      <a:pt x="43789" y="32825"/>
                      <a:pt x="28158" y="28769"/>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2" name="Google Shape;10023;p127">
                <a:extLst>
                  <a:ext uri="{FF2B5EF4-FFF2-40B4-BE49-F238E27FC236}">
                    <a16:creationId xmlns:a16="http://schemas.microsoft.com/office/drawing/2014/main" id="{003BF047-E53F-7AF4-B1C4-61C6775F55A2}"/>
                  </a:ext>
                </a:extLst>
              </p:cNvPr>
              <p:cNvSpPr/>
              <p:nvPr/>
            </p:nvSpPr>
            <p:spPr>
              <a:xfrm>
                <a:off x="7162162" y="1734854"/>
                <a:ext cx="101276" cy="107625"/>
              </a:xfrm>
              <a:custGeom>
                <a:avLst/>
                <a:gdLst/>
                <a:ahLst/>
                <a:cxnLst/>
                <a:rect l="l" t="t" r="r" b="b"/>
                <a:pathLst>
                  <a:path w="101276" h="107625" extrusionOk="0">
                    <a:moveTo>
                      <a:pt x="26109" y="107610"/>
                    </a:moveTo>
                    <a:cubicBezTo>
                      <a:pt x="19914" y="107827"/>
                      <a:pt x="13862" y="105681"/>
                      <a:pt x="9187" y="101608"/>
                    </a:cubicBezTo>
                    <a:cubicBezTo>
                      <a:pt x="-278" y="92204"/>
                      <a:pt x="-2687" y="77847"/>
                      <a:pt x="3164" y="65879"/>
                    </a:cubicBezTo>
                    <a:cubicBezTo>
                      <a:pt x="7839" y="52883"/>
                      <a:pt x="15066" y="40935"/>
                      <a:pt x="24388" y="30723"/>
                    </a:cubicBezTo>
                    <a:cubicBezTo>
                      <a:pt x="36548" y="14891"/>
                      <a:pt x="54101" y="4021"/>
                      <a:pt x="73718" y="139"/>
                    </a:cubicBezTo>
                    <a:cubicBezTo>
                      <a:pt x="80602" y="-593"/>
                      <a:pt x="87456" y="1585"/>
                      <a:pt x="92648" y="6141"/>
                    </a:cubicBezTo>
                    <a:cubicBezTo>
                      <a:pt x="108422" y="19575"/>
                      <a:pt x="102112" y="48730"/>
                      <a:pt x="77447" y="77027"/>
                    </a:cubicBezTo>
                    <a:cubicBezTo>
                      <a:pt x="68527" y="87545"/>
                      <a:pt x="57629" y="96194"/>
                      <a:pt x="45325" y="102465"/>
                    </a:cubicBezTo>
                    <a:cubicBezTo>
                      <a:pt x="39388" y="105624"/>
                      <a:pt x="32820" y="107384"/>
                      <a:pt x="26109" y="107610"/>
                    </a:cubicBezTo>
                    <a:close/>
                    <a:moveTo>
                      <a:pt x="29264" y="82172"/>
                    </a:moveTo>
                    <a:lnTo>
                      <a:pt x="29264" y="82172"/>
                    </a:lnTo>
                    <a:close/>
                    <a:moveTo>
                      <a:pt x="72285" y="29293"/>
                    </a:moveTo>
                    <a:cubicBezTo>
                      <a:pt x="62017" y="33898"/>
                      <a:pt x="52982" y="40852"/>
                      <a:pt x="45898" y="49587"/>
                    </a:cubicBezTo>
                    <a:lnTo>
                      <a:pt x="45898" y="49587"/>
                    </a:lnTo>
                    <a:cubicBezTo>
                      <a:pt x="38269" y="57699"/>
                      <a:pt x="32676" y="67491"/>
                      <a:pt x="29550" y="78170"/>
                    </a:cubicBezTo>
                    <a:cubicBezTo>
                      <a:pt x="39818" y="73565"/>
                      <a:pt x="48852" y="66611"/>
                      <a:pt x="55936" y="57876"/>
                    </a:cubicBezTo>
                    <a:cubicBezTo>
                      <a:pt x="63566" y="49764"/>
                      <a:pt x="69158" y="39972"/>
                      <a:pt x="72285" y="29293"/>
                    </a:cubicBezTo>
                    <a:close/>
                    <a:moveTo>
                      <a:pt x="35286" y="40155"/>
                    </a:moveTo>
                    <a:lnTo>
                      <a:pt x="35286" y="40155"/>
                    </a:ln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grpSp>
        <p:pic>
          <p:nvPicPr>
            <p:cNvPr id="24" name="Grafika 23" descr="Turbiny wiatrowe z wypełnieniem pełnym">
              <a:extLst>
                <a:ext uri="{FF2B5EF4-FFF2-40B4-BE49-F238E27FC236}">
                  <a16:creationId xmlns:a16="http://schemas.microsoft.com/office/drawing/2014/main" id="{0296DAD9-5AC5-F4BD-50E4-9C04357583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5233" y="5078189"/>
              <a:ext cx="382156" cy="382156"/>
            </a:xfrm>
            <a:prstGeom prst="rect">
              <a:avLst/>
            </a:prstGeom>
            <a:effectLst/>
          </p:spPr>
        </p:pic>
        <p:pic>
          <p:nvPicPr>
            <p:cNvPr id="25" name="Grafika 24" descr="Panele słoneczne z wypełnieniem pełnym">
              <a:extLst>
                <a:ext uri="{FF2B5EF4-FFF2-40B4-BE49-F238E27FC236}">
                  <a16:creationId xmlns:a16="http://schemas.microsoft.com/office/drawing/2014/main" id="{AFBA5509-2AD2-6849-B182-5E3BA84DAEC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9630" y="5839038"/>
              <a:ext cx="429396" cy="429396"/>
            </a:xfrm>
            <a:prstGeom prst="rect">
              <a:avLst/>
            </a:prstGeom>
            <a:effectLst/>
          </p:spPr>
        </p:pic>
      </p:grpSp>
      <p:sp>
        <p:nvSpPr>
          <p:cNvPr id="5" name="Symbol zastępczy numeru slajdu 1">
            <a:extLst>
              <a:ext uri="{FF2B5EF4-FFF2-40B4-BE49-F238E27FC236}">
                <a16:creationId xmlns:a16="http://schemas.microsoft.com/office/drawing/2014/main" id="{D428189A-E288-F13C-6665-EB04A347B368}"/>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22</a:t>
            </a:fld>
            <a:endParaRPr lang="pl-PL"/>
          </a:p>
        </p:txBody>
      </p:sp>
      <p:sp>
        <p:nvSpPr>
          <p:cNvPr id="2" name="object 3">
            <a:extLst>
              <a:ext uri="{FF2B5EF4-FFF2-40B4-BE49-F238E27FC236}">
                <a16:creationId xmlns:a16="http://schemas.microsoft.com/office/drawing/2014/main" id="{BB9AE44C-810F-D8FC-EED1-D5CF4D56DD20}"/>
              </a:ext>
            </a:extLst>
          </p:cNvPr>
          <p:cNvSpPr txBox="1"/>
          <p:nvPr/>
        </p:nvSpPr>
        <p:spPr>
          <a:xfrm>
            <a:off x="539999" y="1260000"/>
            <a:ext cx="7746751" cy="5275554"/>
          </a:xfrm>
          <a:prstGeom prst="rect">
            <a:avLst/>
          </a:prstGeom>
        </p:spPr>
        <p:txBody>
          <a:bodyPr wrap="square" lIns="0" tIns="0" rIns="0" bIns="0" rtlCol="0" anchor="t">
            <a:noAutofit/>
          </a:bodyPr>
          <a:lstStyle/>
          <a:p>
            <a:pPr marL="266700" marR="12065" indent="-261620" algn="just">
              <a:spcAft>
                <a:spcPts val="1200"/>
              </a:spcAft>
              <a:buClr>
                <a:srgbClr val="FF9900"/>
              </a:buClr>
              <a:buBlip>
                <a:blip r:embed="rId6"/>
              </a:buBlip>
              <a:defRPr/>
            </a:pPr>
            <a:r>
              <a:rPr lang="pl-PL" sz="1100" i="1" spc="-20" dirty="0">
                <a:solidFill>
                  <a:srgbClr val="001871"/>
                </a:solidFill>
                <a:cs typeface="Arial"/>
              </a:rPr>
              <a:t>Zaprojektowanie, wybudowanie, uruchomienie, przekazanie do eksploatacji oraz serwisowanie nowego bloku gazowo-parowego w Gdańsku o mocy do 600 MWe wraz z infrastrukturą pomocniczą oraz towarzyszącą (wartość: 1,67 mld PLN), Klient: </a:t>
            </a:r>
            <a:r>
              <a:rPr lang="pl-PL" sz="1100" b="1" i="1" spc="-20" dirty="0">
                <a:solidFill>
                  <a:srgbClr val="001871"/>
                </a:solidFill>
                <a:cs typeface="Arial"/>
              </a:rPr>
              <a:t>CCGT Gdańsk sp. z o.o. (Polska) </a:t>
            </a:r>
          </a:p>
          <a:p>
            <a:pPr marL="266700" marR="12065" indent="-261620" algn="just">
              <a:spcAft>
                <a:spcPts val="1200"/>
              </a:spcAft>
              <a:buClr>
                <a:srgbClr val="FF9900"/>
              </a:buClr>
              <a:buBlip>
                <a:blip r:embed="rId6"/>
              </a:buBlip>
              <a:defRPr/>
            </a:pPr>
            <a:r>
              <a:rPr lang="pl-PL" sz="1100" i="1" spc="-20" dirty="0">
                <a:solidFill>
                  <a:srgbClr val="001871"/>
                </a:solidFill>
                <a:cs typeface="Arial"/>
              </a:rPr>
              <a:t>Podpisanie aneksów do umów na realizację zadania pn. "PAKIET K-003 z zakresu OSBL pakietu rozbudowy instalacji Olefin" („Umowa Niepodlegająca Cesji”, „Umowa Podlegająca Cesji”). Przedmiotem Aneksów jest m.in. zmiana wybranych uwarunkowań realizacyjnych Umów, tj. wydłużenie terminu realizacji Umów do 31.12.2027 r. oraz zwiększenie wynagrodzenia umownego Konsorcjum o łączne maksymalne wynagrodzenie dodatkowe w kwocie 446.3 mln PLN, Klient: </a:t>
            </a:r>
            <a:r>
              <a:rPr lang="pl-PL" sz="1100" b="1" i="1" spc="-20" dirty="0">
                <a:solidFill>
                  <a:srgbClr val="001871"/>
                </a:solidFill>
                <a:cs typeface="Arial"/>
              </a:rPr>
              <a:t>Orlen</a:t>
            </a:r>
            <a:r>
              <a:rPr lang="pl-PL" sz="1100" i="1" spc="-20" dirty="0">
                <a:solidFill>
                  <a:srgbClr val="001871"/>
                </a:solidFill>
                <a:cs typeface="Arial"/>
              </a:rPr>
              <a:t>  </a:t>
            </a:r>
            <a:r>
              <a:rPr lang="pl-PL" sz="1100" b="1" i="1" spc="-20" dirty="0">
                <a:solidFill>
                  <a:srgbClr val="001871"/>
                </a:solidFill>
                <a:cs typeface="Arial"/>
              </a:rPr>
              <a:t>S.A. (Polska)</a:t>
            </a:r>
          </a:p>
          <a:p>
            <a:pPr marL="266700" marR="12065" indent="-261620" algn="just">
              <a:spcAft>
                <a:spcPts val="1200"/>
              </a:spcAft>
              <a:buClr>
                <a:srgbClr val="FF9900"/>
              </a:buClr>
              <a:buBlip>
                <a:blip r:embed="rId6"/>
              </a:buBlip>
              <a:defRPr/>
            </a:pPr>
            <a:r>
              <a:rPr lang="pl-PL" sz="1100" spc="-20" dirty="0">
                <a:solidFill>
                  <a:srgbClr val="001871"/>
                </a:solidFill>
                <a:cs typeface="Arial"/>
              </a:rPr>
              <a:t>Budowa Instalacji do produkcji HVO (Uwodornionych olejów roślinnych) w Rafinerii Holborn w Hamburgu (wartość: 75,4 mln EUR), Klient: </a:t>
            </a:r>
            <a:r>
              <a:rPr lang="en-US" sz="1100" b="1" spc="-20" dirty="0">
                <a:solidFill>
                  <a:srgbClr val="001871"/>
                </a:solidFill>
                <a:cs typeface="Arial"/>
              </a:rPr>
              <a:t>KT Kinetics Technology S.p.A.</a:t>
            </a:r>
            <a:r>
              <a:rPr lang="pl-PL" sz="1100" b="1" spc="-20" dirty="0">
                <a:solidFill>
                  <a:srgbClr val="001871"/>
                </a:solidFill>
                <a:cs typeface="Arial"/>
              </a:rPr>
              <a:t> (Niemcy)</a:t>
            </a:r>
          </a:p>
          <a:p>
            <a:pPr marL="266700" marR="12065" indent="-261620" algn="just">
              <a:spcAft>
                <a:spcPts val="1200"/>
              </a:spcAft>
              <a:buClr>
                <a:srgbClr val="FF9900"/>
              </a:buClr>
              <a:buBlip>
                <a:blip r:embed="rId6"/>
              </a:buBlip>
              <a:defRPr/>
            </a:pPr>
            <a:r>
              <a:rPr lang="pl-PL" sz="1100" spc="-20" dirty="0">
                <a:solidFill>
                  <a:srgbClr val="001871"/>
                </a:solidFill>
                <a:cs typeface="Arial"/>
              </a:rPr>
              <a:t>Budowa Wiaty Wysokiego Składowania nr 1 wraz z infrastrukturą towarzyszącą w Enea Elektrownia Połaniec (wartość: 202,7 mln PLN), Klient: </a:t>
            </a:r>
            <a:r>
              <a:rPr lang="pl-PL" sz="1100" b="1" spc="-20" dirty="0">
                <a:solidFill>
                  <a:srgbClr val="001871"/>
                </a:solidFill>
                <a:cs typeface="Arial"/>
              </a:rPr>
              <a:t>Enea Elektrownia Połaniec S.A. (Polska)</a:t>
            </a:r>
          </a:p>
          <a:p>
            <a:pPr marL="266700" marR="12065" indent="-261620" algn="just">
              <a:spcAft>
                <a:spcPts val="1200"/>
              </a:spcAft>
              <a:buClr>
                <a:srgbClr val="FF9900"/>
              </a:buClr>
              <a:buBlip>
                <a:blip r:embed="rId6"/>
              </a:buBlip>
              <a:defRPr/>
            </a:pPr>
            <a:r>
              <a:rPr lang="pl-PL" sz="1100" spc="-20" dirty="0">
                <a:solidFill>
                  <a:srgbClr val="001871"/>
                </a:solidFill>
                <a:cs typeface="Arial"/>
              </a:rPr>
              <a:t>Budowa drogi krajowej na odcinku Lubiatowo – droga ekspresowa S6. Zadanie 1: Lubiatowo – droga wojewódzka nr 213 (wartość: 126,2 mln PLN), Klient: </a:t>
            </a:r>
            <a:r>
              <a:rPr lang="pl-PL" sz="1100" b="1" spc="-20" dirty="0">
                <a:solidFill>
                  <a:srgbClr val="001871"/>
                </a:solidFill>
                <a:cs typeface="Arial"/>
              </a:rPr>
              <a:t>Generalna Dyrekcja Dróg Krajowych i Autostrad (Polska)</a:t>
            </a:r>
          </a:p>
          <a:p>
            <a:pPr marL="266700" marR="12065" indent="-261620" algn="just">
              <a:spcAft>
                <a:spcPts val="1200"/>
              </a:spcAft>
              <a:buClr>
                <a:srgbClr val="FF9900"/>
              </a:buClr>
              <a:buBlip>
                <a:blip r:embed="rId6"/>
              </a:buBlip>
              <a:defRPr/>
            </a:pPr>
            <a:r>
              <a:rPr lang="pl-PL" sz="1100" dirty="0">
                <a:solidFill>
                  <a:srgbClr val="001871"/>
                </a:solidFill>
                <a:cs typeface="Arial"/>
              </a:rPr>
              <a:t>Zaprojektowanie i budowa instalacji PV wraz z przyłączem - PV Marulewy 44,5 MW (wartość: 81,9 mln PLN), Klient: </a:t>
            </a:r>
            <a:r>
              <a:rPr lang="pl-PL" sz="1100" b="1" dirty="0">
                <a:solidFill>
                  <a:srgbClr val="001871"/>
                </a:solidFill>
                <a:cs typeface="Arial"/>
              </a:rPr>
              <a:t>Eurowind Energy sp. z o.o. oraz E&amp;W sp. z o.o.  (Polska)</a:t>
            </a:r>
          </a:p>
          <a:p>
            <a:pPr marL="266700" marR="12065" indent="-261620" algn="just">
              <a:spcAft>
                <a:spcPts val="1200"/>
              </a:spcAft>
              <a:buClr>
                <a:srgbClr val="FF9900"/>
              </a:buClr>
              <a:buBlip>
                <a:blip r:embed="rId6"/>
              </a:buBlip>
              <a:defRPr/>
            </a:pPr>
            <a:r>
              <a:rPr lang="pl-PL" sz="1100" dirty="0">
                <a:solidFill>
                  <a:srgbClr val="001871"/>
                </a:solidFill>
                <a:cs typeface="Arial"/>
              </a:rPr>
              <a:t>Wykonanie robót remontowych instalacji technologicznych podczas postoju remontowego w 2026 roku oraz postoju remontowego w 2027 roku na terenie Rafinerii Gdańskiej, (wartość: 73,7 mln PLN), Klient: </a:t>
            </a:r>
            <a:r>
              <a:rPr lang="pl-PL" sz="1100" b="1" dirty="0">
                <a:solidFill>
                  <a:srgbClr val="001871"/>
                </a:solidFill>
                <a:cs typeface="Arial"/>
              </a:rPr>
              <a:t>Rafineria Gdańska sp. z o.o. </a:t>
            </a:r>
            <a:r>
              <a:rPr lang="pl-PL" sz="1100" b="1" spc="-20" dirty="0">
                <a:solidFill>
                  <a:srgbClr val="001871"/>
                </a:solidFill>
                <a:cs typeface="Arial"/>
              </a:rPr>
              <a:t>(Polska)</a:t>
            </a:r>
            <a:endParaRPr lang="pl-PL" sz="1100" b="1" dirty="0">
              <a:solidFill>
                <a:srgbClr val="001871"/>
              </a:solidFill>
              <a:cs typeface="Arial"/>
            </a:endParaRPr>
          </a:p>
          <a:p>
            <a:pPr marL="266700" marR="12065" indent="-261620" algn="just">
              <a:spcAft>
                <a:spcPts val="1200"/>
              </a:spcAft>
              <a:buClr>
                <a:srgbClr val="FF9900"/>
              </a:buClr>
              <a:buBlip>
                <a:blip r:embed="rId6"/>
              </a:buBlip>
              <a:defRPr/>
            </a:pPr>
            <a:r>
              <a:rPr lang="pl-PL" sz="1100" dirty="0">
                <a:solidFill>
                  <a:srgbClr val="001871"/>
                </a:solidFill>
                <a:cs typeface="Arial"/>
              </a:rPr>
              <a:t>Budowa obwodnicy dzielnicy </a:t>
            </a:r>
            <a:r>
              <a:rPr lang="pl-PL" sz="1100" dirty="0" err="1">
                <a:solidFill>
                  <a:srgbClr val="001871"/>
                </a:solidFill>
                <a:cs typeface="Arial"/>
              </a:rPr>
              <a:t>Witomino</a:t>
            </a:r>
            <a:r>
              <a:rPr lang="pl-PL" sz="1100" dirty="0">
                <a:solidFill>
                  <a:srgbClr val="001871"/>
                </a:solidFill>
                <a:cs typeface="Arial"/>
              </a:rPr>
              <a:t> w Gdyni (wartość: 63,9 mln PLN), Klient: </a:t>
            </a:r>
            <a:r>
              <a:rPr lang="pl-PL" sz="1100" b="1" dirty="0">
                <a:solidFill>
                  <a:srgbClr val="001871"/>
                </a:solidFill>
                <a:cs typeface="Arial"/>
              </a:rPr>
              <a:t>Urząd Miasta Gdyni (Polska)</a:t>
            </a:r>
          </a:p>
          <a:p>
            <a:pPr marL="266700" marR="12065" indent="-261620" algn="just">
              <a:spcAft>
                <a:spcPts val="1200"/>
              </a:spcAft>
              <a:buClr>
                <a:srgbClr val="FF9900"/>
              </a:buClr>
              <a:buBlip>
                <a:blip r:embed="rId6"/>
              </a:buBlip>
              <a:defRPr/>
            </a:pPr>
            <a:r>
              <a:rPr lang="pl-PL" sz="1100" dirty="0">
                <a:solidFill>
                  <a:srgbClr val="001871"/>
                </a:solidFill>
                <a:cs typeface="Arial"/>
              </a:rPr>
              <a:t>Farma Wiatrowa Nowogródek Pomorski (wartość: 55 mln PLN), Klient: </a:t>
            </a:r>
            <a:r>
              <a:rPr lang="pl-PL" sz="1100" b="1" dirty="0">
                <a:solidFill>
                  <a:srgbClr val="001871"/>
                </a:solidFill>
                <a:cs typeface="Arial"/>
              </a:rPr>
              <a:t>Eurowind Polska II Sp. z o.o. (Polska)</a:t>
            </a:r>
          </a:p>
          <a:p>
            <a:pPr marL="4445" marR="12065" algn="just">
              <a:spcBef>
                <a:spcPts val="1200"/>
              </a:spcBef>
              <a:spcAft>
                <a:spcPts val="1200"/>
              </a:spcAft>
              <a:buClr>
                <a:srgbClr val="FF9900"/>
              </a:buClr>
              <a:defRPr/>
            </a:pPr>
            <a:endParaRPr lang="pl-PL" sz="1200" b="1" spc="-20" dirty="0">
              <a:solidFill>
                <a:srgbClr val="132A76"/>
              </a:solidFill>
              <a:cs typeface="Arial"/>
            </a:endParaRPr>
          </a:p>
          <a:p>
            <a:pPr marL="266700" marR="12065" indent="-261620" algn="just">
              <a:spcBef>
                <a:spcPts val="1200"/>
              </a:spcBef>
              <a:spcAft>
                <a:spcPts val="1200"/>
              </a:spcAft>
              <a:buClr>
                <a:srgbClr val="FF9900"/>
              </a:buClr>
              <a:buChar char="•"/>
              <a:defRPr/>
            </a:pPr>
            <a:endParaRPr lang="pl-PL" sz="1200" b="1" spc="-20" dirty="0">
              <a:solidFill>
                <a:srgbClr val="132A76"/>
              </a:solidFill>
              <a:cs typeface="Arial"/>
            </a:endParaRPr>
          </a:p>
          <a:p>
            <a:pPr marL="266700" marR="12065" indent="-261620" algn="just">
              <a:spcBef>
                <a:spcPts val="1200"/>
              </a:spcBef>
              <a:spcAft>
                <a:spcPts val="1200"/>
              </a:spcAft>
              <a:buClr>
                <a:srgbClr val="FF9900"/>
              </a:buClr>
              <a:buBlip>
                <a:blip r:embed="rId6"/>
              </a:buBlip>
              <a:defRPr/>
            </a:pPr>
            <a:endParaRPr lang="pl-PL" sz="1200" b="1" dirty="0">
              <a:solidFill>
                <a:srgbClr val="132A76"/>
              </a:solidFill>
              <a:cs typeface="Arial"/>
            </a:endParaRPr>
          </a:p>
          <a:p>
            <a:pPr marL="4445" marR="12065" algn="just">
              <a:spcBef>
                <a:spcPts val="1200"/>
              </a:spcBef>
              <a:spcAft>
                <a:spcPts val="1200"/>
              </a:spcAft>
              <a:buClr>
                <a:srgbClr val="FF9900"/>
              </a:buClr>
              <a:defRPr/>
            </a:pPr>
            <a:endParaRPr lang="pl-PL" sz="1200" b="1"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10" dirty="0">
              <a:solidFill>
                <a:srgbClr val="132A76"/>
              </a:solidFill>
              <a:latin typeface="Century Gothic" panose="020B0502020202020204" pitchFamily="34" charset="0"/>
              <a:cs typeface="Arial"/>
            </a:endParaRPr>
          </a:p>
          <a:p>
            <a:pPr marL="5715" marR="12065" algn="just">
              <a:spcBef>
                <a:spcPts val="1200"/>
              </a:spcBef>
              <a:spcAft>
                <a:spcPts val="1200"/>
              </a:spcAft>
              <a:buClr>
                <a:srgbClr val="FF9900"/>
              </a:buClr>
              <a:defRPr/>
            </a:pPr>
            <a:endParaRPr lang="pl-PL" sz="1200" b="1" spc="-28" dirty="0">
              <a:solidFill>
                <a:srgbClr val="132A76"/>
              </a:solidFill>
              <a:latin typeface="Century Gothic" panose="020B0502020202020204" pitchFamily="34" charset="0"/>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40"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40" dirty="0">
              <a:solidFill>
                <a:srgbClr val="132A76"/>
              </a:solidFill>
              <a:cs typeface="Arial"/>
            </a:endParaRPr>
          </a:p>
          <a:p>
            <a:pPr marL="5715" marR="12065" algn="just">
              <a:spcBef>
                <a:spcPts val="1200"/>
              </a:spcBef>
              <a:spcAft>
                <a:spcPts val="1200"/>
              </a:spcAft>
              <a:buClr>
                <a:srgbClr val="FF9900"/>
              </a:buClr>
              <a:defRPr/>
            </a:pPr>
            <a:endParaRPr lang="pl-PL" sz="1200" b="1"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30"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i="0" u="none" strike="noStrike" kern="1200" cap="none" spc="-30" normalizeH="0" baseline="0" noProof="0" dirty="0">
              <a:ln>
                <a:noFill/>
              </a:ln>
              <a:solidFill>
                <a:srgbClr val="132A76"/>
              </a:solidFill>
              <a:effectLst/>
              <a:uLnTx/>
              <a:uFillTx/>
              <a:cs typeface="Arial"/>
            </a:endParaRPr>
          </a:p>
          <a:p>
            <a:pPr marL="177165" marR="12065" indent="-171450" algn="just">
              <a:spcBef>
                <a:spcPts val="1200"/>
              </a:spcBef>
              <a:spcAft>
                <a:spcPts val="1200"/>
              </a:spcAft>
              <a:buClr>
                <a:srgbClr val="FF9900"/>
              </a:buClr>
              <a:buFont typeface="Wingdings" panose="05000000000000000000" pitchFamily="2" charset="2"/>
              <a:buChar char="§"/>
              <a:defRPr/>
            </a:pPr>
            <a:endParaRPr lang="pl-PL" sz="1200" dirty="0">
              <a:solidFill>
                <a:srgbClr val="132A76"/>
              </a:solidFill>
              <a:cs typeface="Arial"/>
            </a:endParaRPr>
          </a:p>
          <a:p>
            <a:pPr marL="164465" marR="12065" lvl="0" indent="-158115" algn="just" defTabSz="914400" rtl="0" eaLnBrk="1" fontAlgn="auto" latinLnBrk="0" hangingPunct="1">
              <a:spcBef>
                <a:spcPts val="1200"/>
              </a:spcBef>
              <a:spcAft>
                <a:spcPts val="1200"/>
              </a:spcAft>
              <a:buClr>
                <a:srgbClr val="FF9900"/>
              </a:buClr>
              <a:buSzTx/>
              <a:buFont typeface="Wingdings" panose="05000000000000000000" pitchFamily="2" charset="2"/>
              <a:buChar char="§"/>
              <a:tabLst/>
              <a:defRPr/>
            </a:pPr>
            <a:endParaRPr lang="pl-PL" sz="1200" b="1" i="0" u="none" strike="noStrike" kern="1200" cap="none" spc="-30" normalizeH="0" baseline="0" noProof="0" dirty="0">
              <a:ln>
                <a:noFill/>
              </a:ln>
              <a:solidFill>
                <a:srgbClr val="132A76"/>
              </a:solidFill>
              <a:effectLst/>
              <a:uLnTx/>
              <a:uFillTx/>
              <a:cs typeface="Arial"/>
            </a:endParaRPr>
          </a:p>
          <a:p>
            <a:pPr marL="177165" marR="12065" indent="-171450" algn="just">
              <a:spcBef>
                <a:spcPts val="1200"/>
              </a:spcBef>
              <a:spcAft>
                <a:spcPts val="1200"/>
              </a:spcAft>
              <a:buClr>
                <a:srgbClr val="FF9900"/>
              </a:buClr>
              <a:buFont typeface="Wingdings" panose="05000000000000000000" pitchFamily="2" charset="2"/>
              <a:buChar char="§"/>
              <a:tabLst>
                <a:tab pos="457200" algn="l"/>
              </a:tabLst>
              <a:defRPr/>
            </a:pPr>
            <a:endParaRPr lang="pl-PL" sz="1200" b="1" dirty="0">
              <a:solidFill>
                <a:srgbClr val="132A76"/>
              </a:solidFill>
              <a:cs typeface="Arial"/>
            </a:endParaRPr>
          </a:p>
          <a:p>
            <a:pPr marL="164465" marR="12065" lvl="0" indent="-158115" algn="just" defTabSz="914400" rtl="0" eaLnBrk="1" fontAlgn="auto" latinLnBrk="0" hangingPunct="1">
              <a:spcBef>
                <a:spcPts val="1200"/>
              </a:spcBef>
              <a:spcAft>
                <a:spcPts val="1200"/>
              </a:spcAft>
              <a:buClr>
                <a:srgbClr val="FF9900"/>
              </a:buClr>
              <a:buSzTx/>
              <a:buFont typeface="Wingdings" panose="05000000000000000000" pitchFamily="2" charset="2"/>
              <a:buChar char="§"/>
              <a:tabLst/>
              <a:defRPr/>
            </a:pPr>
            <a:endParaRPr lang="pl-PL" sz="1200" b="1" i="0" u="none" strike="noStrike" kern="1200" cap="none" spc="-40" normalizeH="0" baseline="0" noProof="0" dirty="0">
              <a:ln>
                <a:noFill/>
              </a:ln>
              <a:solidFill>
                <a:srgbClr val="132A76"/>
              </a:solidFill>
              <a:effectLst/>
              <a:uLnTx/>
              <a:uFillTx/>
              <a:cs typeface="Arial"/>
            </a:endParaRPr>
          </a:p>
          <a:p>
            <a:pPr marL="5715" marR="12065" lvl="0" indent="0" algn="just" defTabSz="914400" rtl="0" eaLnBrk="1" fontAlgn="auto" latinLnBrk="0" hangingPunct="1">
              <a:spcBef>
                <a:spcPts val="1200"/>
              </a:spcBef>
              <a:spcAft>
                <a:spcPts val="1200"/>
              </a:spcAft>
              <a:buClr>
                <a:srgbClr val="FF9900"/>
              </a:buClr>
              <a:buSzTx/>
              <a:buFontTx/>
              <a:buNone/>
              <a:tabLst/>
              <a:defRPr/>
            </a:pPr>
            <a:r>
              <a:rPr kumimoji="0" lang="pl-PL" sz="1200" b="0" i="0" u="none" strike="noStrike" kern="1200" cap="none" spc="0" normalizeH="0" baseline="0" noProof="0" dirty="0">
                <a:ln>
                  <a:noFill/>
                </a:ln>
                <a:solidFill>
                  <a:srgbClr val="132A76"/>
                </a:solidFill>
                <a:effectLst/>
                <a:uLnTx/>
                <a:uFillTx/>
                <a:ea typeface="+mn-ea"/>
                <a:cs typeface="+mn-cs"/>
              </a:rPr>
              <a:t>	</a:t>
            </a:r>
            <a:endParaRPr lang="pl-PL" sz="1200" b="0" i="0" u="none" strike="noStrike" kern="1200" cap="none" spc="0" normalizeH="0" baseline="0" noProof="0" dirty="0">
              <a:ln>
                <a:noFill/>
              </a:ln>
              <a:solidFill>
                <a:srgbClr val="132A76"/>
              </a:solidFill>
              <a:effectLst/>
              <a:uLnTx/>
              <a:uFillTx/>
            </a:endParaRPr>
          </a:p>
          <a:p>
            <a:pPr marL="5715" marR="12065" lvl="0" indent="0" algn="l" defTabSz="914400" rtl="0" eaLnBrk="1" fontAlgn="auto" latinLnBrk="0" hangingPunct="1">
              <a:spcBef>
                <a:spcPts val="1200"/>
              </a:spcBef>
              <a:spcAft>
                <a:spcPts val="1200"/>
              </a:spcAft>
              <a:buClr>
                <a:srgbClr val="FF9900"/>
              </a:buClr>
              <a:buSzTx/>
              <a:buFontTx/>
              <a:buNone/>
              <a:tabLst/>
              <a:defRPr/>
            </a:pPr>
            <a:endParaRPr lang="pl-PL" sz="1200" b="1" i="0" u="none" strike="noStrike" kern="1200" cap="none" spc="-30" normalizeH="0" baseline="0" noProof="0" dirty="0">
              <a:ln>
                <a:noFill/>
              </a:ln>
              <a:solidFill>
                <a:srgbClr val="132A76"/>
              </a:solidFill>
              <a:effectLst/>
              <a:uLnTx/>
              <a:uFillTx/>
              <a:cs typeface="Arial"/>
            </a:endParaRPr>
          </a:p>
          <a:p>
            <a:pPr marL="164465" marR="12065" lvl="0" indent="-158115" algn="l" defTabSz="914400" rtl="0" eaLnBrk="1" fontAlgn="auto" latinLnBrk="0" hangingPunct="1">
              <a:spcBef>
                <a:spcPts val="1200"/>
              </a:spcBef>
              <a:spcAft>
                <a:spcPts val="1200"/>
              </a:spcAft>
              <a:buClr>
                <a:srgbClr val="FF9900"/>
              </a:buClr>
              <a:buSzTx/>
              <a:buFont typeface="Wingdings" panose="05000000000000000000" pitchFamily="2" charset="2"/>
              <a:buChar char="§"/>
              <a:tabLst/>
              <a:defRPr/>
            </a:pPr>
            <a:endParaRPr lang="pl-PL" sz="1200" b="1" i="0" u="none" strike="noStrike" kern="1200" cap="none" spc="-30" normalizeH="0" baseline="0" noProof="0" dirty="0">
              <a:ln>
                <a:noFill/>
              </a:ln>
              <a:solidFill>
                <a:srgbClr val="132A76"/>
              </a:solidFill>
              <a:effectLst/>
              <a:uLnTx/>
              <a:uFillTx/>
              <a:cs typeface="Arial"/>
            </a:endParaRPr>
          </a:p>
          <a:p>
            <a:pPr marL="5715" marR="12065" lvl="0" indent="0" algn="l" defTabSz="914400" rtl="0" eaLnBrk="1" fontAlgn="auto" latinLnBrk="0" hangingPunct="1">
              <a:spcBef>
                <a:spcPts val="1200"/>
              </a:spcBef>
              <a:spcAft>
                <a:spcPts val="1200"/>
              </a:spcAft>
              <a:buClr>
                <a:srgbClr val="969FE2"/>
              </a:buClr>
              <a:buSzTx/>
              <a:buFontTx/>
              <a:buNone/>
              <a:tabLst>
                <a:tab pos="2486820" algn="l"/>
              </a:tabLst>
              <a:defRPr/>
            </a:pPr>
            <a:endParaRPr lang="en-US" sz="1200" b="1" i="0" u="none" strike="noStrike" kern="1200" cap="none" spc="0" normalizeH="0" baseline="0" noProof="0" dirty="0">
              <a:ln>
                <a:noFill/>
              </a:ln>
              <a:solidFill>
                <a:srgbClr val="132A76"/>
              </a:solidFill>
              <a:effectLst/>
              <a:uLnTx/>
              <a:uFillTx/>
              <a:cs typeface="Arial"/>
            </a:endParaRPr>
          </a:p>
          <a:p>
            <a:pPr marL="5715" marR="12065" lvl="0" indent="0" algn="l" defTabSz="914400" rtl="0" eaLnBrk="1" fontAlgn="auto" latinLnBrk="0" hangingPunct="1">
              <a:spcBef>
                <a:spcPts val="1200"/>
              </a:spcBef>
              <a:spcAft>
                <a:spcPts val="1200"/>
              </a:spcAft>
              <a:buClr>
                <a:srgbClr val="969FE2"/>
              </a:buClr>
              <a:buSzTx/>
              <a:buFontTx/>
              <a:buNone/>
              <a:tabLst>
                <a:tab pos="2486820" algn="l"/>
              </a:tabLst>
              <a:defRPr/>
            </a:pPr>
            <a:endParaRPr sz="1200" b="0" i="0" u="none" strike="noStrike" kern="1200" cap="none" spc="0" normalizeH="0" baseline="0" noProof="0" dirty="0">
              <a:ln>
                <a:noFill/>
              </a:ln>
              <a:solidFill>
                <a:srgbClr val="132A76"/>
              </a:solidFill>
              <a:effectLst/>
              <a:uLnTx/>
              <a:uFillTx/>
              <a:cs typeface="Arial"/>
            </a:endParaRPr>
          </a:p>
        </p:txBody>
      </p:sp>
    </p:spTree>
    <p:extLst>
      <p:ext uri="{BB962C8B-B14F-4D97-AF65-F5344CB8AC3E}">
        <p14:creationId xmlns:p14="http://schemas.microsoft.com/office/powerpoint/2010/main" val="2457368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75013-7AF6-59FC-D951-0185D178DC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12DE21D-4846-4620-BA6B-922023EBA7ED}"/>
              </a:ext>
            </a:extLst>
          </p:cNvPr>
          <p:cNvSpPr txBox="1">
            <a:spLocks/>
          </p:cNvSpPr>
          <p:nvPr/>
        </p:nvSpPr>
        <p:spPr>
          <a:xfrm>
            <a:off x="540000" y="360000"/>
            <a:ext cx="6819491" cy="756000"/>
          </a:xfrm>
          <a:prstGeom prst="rect">
            <a:avLst/>
          </a:prstGeom>
        </p:spPr>
        <p:txBody>
          <a:bodyPr vert="horz" lIns="0" tIns="29986" rIns="0" bIns="29986" rtlCol="0" anchor="ctr">
            <a:noAutofit/>
          </a:bodyPr>
          <a:lstStyle>
            <a:defPPr>
              <a:defRPr lang="pl-PL"/>
            </a:defPPr>
            <a:lvl1pPr>
              <a:lnSpc>
                <a:spcPct val="90000"/>
              </a:lnSpc>
              <a:spcBef>
                <a:spcPct val="0"/>
              </a:spcBef>
              <a:buNone/>
              <a:defRPr sz="3600">
                <a:solidFill>
                  <a:schemeClr val="bg1"/>
                </a:solidFill>
                <a:latin typeface="Century Gothic" panose="020B0502020202020204" pitchFamily="34" charset="0"/>
                <a:ea typeface="+mj-ea"/>
                <a:cs typeface="+mj-cs"/>
              </a:defRPr>
            </a:lvl1pPr>
          </a:lstStyle>
          <a:p>
            <a:pPr lvl="0" defTabSz="914400">
              <a:defRPr/>
            </a:pPr>
            <a:r>
              <a:rPr kumimoji="0" lang="pl-PL" sz="18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rPr>
              <a:t>Nowe projekty od 01.01.2025 r. </a:t>
            </a:r>
            <a:r>
              <a:rPr lang="pl-PL" sz="1800">
                <a:solidFill>
                  <a:srgbClr val="001871"/>
                </a:solidFill>
              </a:rPr>
              <a:t>kwoty netto w PLN </a:t>
            </a:r>
            <a:endParaRPr kumimoji="0" lang="pl-PL" sz="18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pl-PL" sz="14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rPr>
              <a:t>wykazane jako udział G</a:t>
            </a:r>
            <a:r>
              <a:rPr lang="pl-PL" sz="1400" err="1">
                <a:solidFill>
                  <a:srgbClr val="001871"/>
                </a:solidFill>
              </a:rPr>
              <a:t>rupy</a:t>
            </a:r>
            <a:r>
              <a:rPr lang="pl-PL" sz="1400">
                <a:solidFill>
                  <a:srgbClr val="001871"/>
                </a:solidFill>
              </a:rPr>
              <a:t> Kapitałowej i kraj realizacji</a:t>
            </a:r>
            <a:endParaRPr kumimoji="0" lang="pl-PL" sz="14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endParaRPr>
          </a:p>
        </p:txBody>
      </p:sp>
      <p:grpSp>
        <p:nvGrpSpPr>
          <p:cNvPr id="3" name="Grupa 2">
            <a:extLst>
              <a:ext uri="{FF2B5EF4-FFF2-40B4-BE49-F238E27FC236}">
                <a16:creationId xmlns:a16="http://schemas.microsoft.com/office/drawing/2014/main" id="{5E1A94AD-7D4E-8652-6724-BD476D893931}"/>
              </a:ext>
            </a:extLst>
          </p:cNvPr>
          <p:cNvGrpSpPr/>
          <p:nvPr/>
        </p:nvGrpSpPr>
        <p:grpSpPr>
          <a:xfrm>
            <a:off x="8748000" y="1440371"/>
            <a:ext cx="462402" cy="4828063"/>
            <a:chOff x="8777011" y="1440371"/>
            <a:chExt cx="462402" cy="4828063"/>
          </a:xfrm>
        </p:grpSpPr>
        <p:sp>
          <p:nvSpPr>
            <p:cNvPr id="20" name="Google Shape;2452;p31">
              <a:extLst>
                <a:ext uri="{FF2B5EF4-FFF2-40B4-BE49-F238E27FC236}">
                  <a16:creationId xmlns:a16="http://schemas.microsoft.com/office/drawing/2014/main" id="{DBBE0A88-599D-F1C3-71D2-16FCD5A9C427}"/>
                </a:ext>
              </a:extLst>
            </p:cNvPr>
            <p:cNvSpPr>
              <a:spLocks/>
            </p:cNvSpPr>
            <p:nvPr/>
          </p:nvSpPr>
          <p:spPr bwMode="auto">
            <a:xfrm>
              <a:off x="8830844" y="2355908"/>
              <a:ext cx="317496" cy="473585"/>
            </a:xfrm>
            <a:custGeom>
              <a:avLst/>
              <a:gdLst>
                <a:gd name="T0" fmla="*/ 655347 w 238125"/>
                <a:gd name="T1" fmla="*/ 199945 h 322584"/>
                <a:gd name="T2" fmla="*/ 693211 w 238125"/>
                <a:gd name="T3" fmla="*/ 172968 h 322584"/>
                <a:gd name="T4" fmla="*/ 710562 w 238125"/>
                <a:gd name="T5" fmla="*/ 139645 h 322584"/>
                <a:gd name="T6" fmla="*/ 596972 w 238125"/>
                <a:gd name="T7" fmla="*/ 0 h 322584"/>
                <a:gd name="T8" fmla="*/ 100014 w 238125"/>
                <a:gd name="T9" fmla="*/ 7934 h 322584"/>
                <a:gd name="T10" fmla="*/ 2198 w 238125"/>
                <a:gd name="T11" fmla="*/ 161859 h 322584"/>
                <a:gd name="T12" fmla="*/ 47950 w 238125"/>
                <a:gd name="T13" fmla="*/ 172968 h 322584"/>
                <a:gd name="T14" fmla="*/ 68459 w 238125"/>
                <a:gd name="T15" fmla="*/ 220574 h 322584"/>
                <a:gd name="T16" fmla="*/ 88970 w 238125"/>
                <a:gd name="T17" fmla="*/ 172968 h 322584"/>
                <a:gd name="T18" fmla="*/ 120523 w 238125"/>
                <a:gd name="T19" fmla="*/ 199945 h 322584"/>
                <a:gd name="T20" fmla="*/ 161540 w 238125"/>
                <a:gd name="T21" fmla="*/ 199945 h 322584"/>
                <a:gd name="T22" fmla="*/ 245156 w 238125"/>
                <a:gd name="T23" fmla="*/ 172968 h 322584"/>
                <a:gd name="T24" fmla="*/ 24286 w 238125"/>
                <a:gd name="T25" fmla="*/ 980684 h 322584"/>
                <a:gd name="T26" fmla="*/ 49526 w 238125"/>
                <a:gd name="T27" fmla="*/ 967988 h 322584"/>
                <a:gd name="T28" fmla="*/ 589082 w 238125"/>
                <a:gd name="T29" fmla="*/ 707743 h 322584"/>
                <a:gd name="T30" fmla="*/ 685322 w 238125"/>
                <a:gd name="T31" fmla="*/ 982272 h 322584"/>
                <a:gd name="T32" fmla="*/ 705831 w 238125"/>
                <a:gd name="T33" fmla="*/ 955296 h 322584"/>
                <a:gd name="T34" fmla="*/ 543334 w 238125"/>
                <a:gd name="T35" fmla="*/ 171381 h 322584"/>
                <a:gd name="T36" fmla="*/ 563842 w 238125"/>
                <a:gd name="T37" fmla="*/ 218987 h 322584"/>
                <a:gd name="T38" fmla="*/ 584351 w 238125"/>
                <a:gd name="T39" fmla="*/ 171381 h 322584"/>
                <a:gd name="T40" fmla="*/ 615903 w 238125"/>
                <a:gd name="T41" fmla="*/ 198358 h 322584"/>
                <a:gd name="T42" fmla="*/ 388721 w 238125"/>
                <a:gd name="T43" fmla="*/ 39672 h 322584"/>
                <a:gd name="T44" fmla="*/ 300375 w 238125"/>
                <a:gd name="T45" fmla="*/ 130124 h 322584"/>
                <a:gd name="T46" fmla="*/ 388721 w 238125"/>
                <a:gd name="T47" fmla="*/ 39672 h 322584"/>
                <a:gd name="T48" fmla="*/ 128411 w 238125"/>
                <a:gd name="T49" fmla="*/ 39672 h 322584"/>
                <a:gd name="T50" fmla="*/ 257776 w 238125"/>
                <a:gd name="T51" fmla="*/ 130124 h 322584"/>
                <a:gd name="T52" fmla="*/ 496005 w 238125"/>
                <a:gd name="T53" fmla="*/ 403064 h 322584"/>
                <a:gd name="T54" fmla="*/ 459717 w 238125"/>
                <a:gd name="T55" fmla="*/ 279291 h 322584"/>
                <a:gd name="T56" fmla="*/ 466030 w 238125"/>
                <a:gd name="T57" fmla="*/ 471302 h 322584"/>
                <a:gd name="T58" fmla="*/ 253045 w 238125"/>
                <a:gd name="T59" fmla="*/ 471302 h 322584"/>
                <a:gd name="T60" fmla="*/ 256200 w 238125"/>
                <a:gd name="T61" fmla="*/ 430041 h 322584"/>
                <a:gd name="T62" fmla="*/ 464450 w 238125"/>
                <a:gd name="T63" fmla="*/ 430041 h 322584"/>
                <a:gd name="T64" fmla="*/ 358747 w 238125"/>
                <a:gd name="T65" fmla="*/ 301504 h 322584"/>
                <a:gd name="T66" fmla="*/ 409234 w 238125"/>
                <a:gd name="T67" fmla="*/ 265007 h 322584"/>
                <a:gd name="T68" fmla="*/ 324040 w 238125"/>
                <a:gd name="T69" fmla="*/ 326893 h 322584"/>
                <a:gd name="T70" fmla="*/ 256200 w 238125"/>
                <a:gd name="T71" fmla="*/ 277702 h 322584"/>
                <a:gd name="T72" fmla="*/ 193095 w 238125"/>
                <a:gd name="T73" fmla="*/ 485581 h 322584"/>
                <a:gd name="T74" fmla="*/ 145765 w 238125"/>
                <a:gd name="T75" fmla="*/ 644270 h 322584"/>
                <a:gd name="T76" fmla="*/ 202561 w 238125"/>
                <a:gd name="T77" fmla="*/ 660137 h 322584"/>
                <a:gd name="T78" fmla="*/ 510201 w 238125"/>
                <a:gd name="T79" fmla="*/ 664899 h 322584"/>
                <a:gd name="T80" fmla="*/ 399765 w 238125"/>
                <a:gd name="T81" fmla="*/ 555403 h 322584"/>
                <a:gd name="T82" fmla="*/ 571731 w 238125"/>
                <a:gd name="T83" fmla="*/ 652204 h 322584"/>
                <a:gd name="T84" fmla="*/ 442362 w 238125"/>
                <a:gd name="T85" fmla="*/ 223749 h 322584"/>
                <a:gd name="T86" fmla="*/ 287755 w 238125"/>
                <a:gd name="T87" fmla="*/ 172968 h 322584"/>
                <a:gd name="T88" fmla="*/ 442362 w 238125"/>
                <a:gd name="T89" fmla="*/ 223749 h 322584"/>
                <a:gd name="T90" fmla="*/ 585928 w 238125"/>
                <a:gd name="T91" fmla="*/ 39672 h 322584"/>
                <a:gd name="T92" fmla="*/ 458140 w 238125"/>
                <a:gd name="T93" fmla="*/ 130124 h 3225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8125" h="322584" extrusionOk="0">
                  <a:moveTo>
                    <a:pt x="212933" y="73507"/>
                  </a:moveTo>
                  <a:cubicBezTo>
                    <a:pt x="216638" y="73507"/>
                    <a:pt x="219813" y="70334"/>
                    <a:pt x="219813" y="66632"/>
                  </a:cubicBezTo>
                  <a:lnTo>
                    <a:pt x="219813" y="57642"/>
                  </a:lnTo>
                  <a:lnTo>
                    <a:pt x="232513" y="57642"/>
                  </a:lnTo>
                  <a:cubicBezTo>
                    <a:pt x="235158" y="57642"/>
                    <a:pt x="237275" y="56056"/>
                    <a:pt x="238862" y="53940"/>
                  </a:cubicBezTo>
                  <a:cubicBezTo>
                    <a:pt x="239921" y="51825"/>
                    <a:pt x="239921" y="48652"/>
                    <a:pt x="238333" y="46537"/>
                  </a:cubicBezTo>
                  <a:lnTo>
                    <a:pt x="206054" y="2644"/>
                  </a:lnTo>
                  <a:cubicBezTo>
                    <a:pt x="204996" y="1058"/>
                    <a:pt x="202879" y="0"/>
                    <a:pt x="200233" y="0"/>
                  </a:cubicBezTo>
                  <a:lnTo>
                    <a:pt x="39367" y="0"/>
                  </a:lnTo>
                  <a:cubicBezTo>
                    <a:pt x="37250" y="0"/>
                    <a:pt x="35133" y="1058"/>
                    <a:pt x="33546" y="2644"/>
                  </a:cubicBezTo>
                  <a:lnTo>
                    <a:pt x="1267" y="46537"/>
                  </a:lnTo>
                  <a:cubicBezTo>
                    <a:pt x="-321" y="48652"/>
                    <a:pt x="-321" y="51296"/>
                    <a:pt x="737" y="53940"/>
                  </a:cubicBezTo>
                  <a:cubicBezTo>
                    <a:pt x="1796" y="56056"/>
                    <a:pt x="4442" y="57642"/>
                    <a:pt x="7087" y="57642"/>
                  </a:cubicBezTo>
                  <a:lnTo>
                    <a:pt x="16083" y="57642"/>
                  </a:lnTo>
                  <a:lnTo>
                    <a:pt x="16083" y="66632"/>
                  </a:lnTo>
                  <a:cubicBezTo>
                    <a:pt x="16083" y="70334"/>
                    <a:pt x="19258" y="73507"/>
                    <a:pt x="22962" y="73507"/>
                  </a:cubicBezTo>
                  <a:cubicBezTo>
                    <a:pt x="26667" y="73507"/>
                    <a:pt x="29842" y="70334"/>
                    <a:pt x="29842" y="66632"/>
                  </a:cubicBezTo>
                  <a:lnTo>
                    <a:pt x="29842" y="57642"/>
                  </a:lnTo>
                  <a:lnTo>
                    <a:pt x="40425" y="57642"/>
                  </a:lnTo>
                  <a:lnTo>
                    <a:pt x="40425" y="66632"/>
                  </a:lnTo>
                  <a:cubicBezTo>
                    <a:pt x="40425" y="70334"/>
                    <a:pt x="43600" y="73507"/>
                    <a:pt x="47304" y="73507"/>
                  </a:cubicBezTo>
                  <a:cubicBezTo>
                    <a:pt x="51008" y="73507"/>
                    <a:pt x="54183" y="70334"/>
                    <a:pt x="54183" y="66632"/>
                  </a:cubicBezTo>
                  <a:lnTo>
                    <a:pt x="54183" y="57642"/>
                  </a:lnTo>
                  <a:lnTo>
                    <a:pt x="82229" y="57642"/>
                  </a:lnTo>
                  <a:lnTo>
                    <a:pt x="3383" y="318354"/>
                  </a:lnTo>
                  <a:cubicBezTo>
                    <a:pt x="2325" y="322056"/>
                    <a:pt x="4442" y="325757"/>
                    <a:pt x="8146" y="326815"/>
                  </a:cubicBezTo>
                  <a:cubicBezTo>
                    <a:pt x="8675" y="326815"/>
                    <a:pt x="9733" y="327344"/>
                    <a:pt x="10263" y="327344"/>
                  </a:cubicBezTo>
                  <a:cubicBezTo>
                    <a:pt x="13438" y="327344"/>
                    <a:pt x="16083" y="325228"/>
                    <a:pt x="16612" y="322584"/>
                  </a:cubicBezTo>
                  <a:lnTo>
                    <a:pt x="43600" y="233742"/>
                  </a:lnTo>
                  <a:lnTo>
                    <a:pt x="197587" y="235857"/>
                  </a:lnTo>
                  <a:lnTo>
                    <a:pt x="223517" y="322584"/>
                  </a:lnTo>
                  <a:cubicBezTo>
                    <a:pt x="224575" y="325757"/>
                    <a:pt x="227221" y="327344"/>
                    <a:pt x="229867" y="327344"/>
                  </a:cubicBezTo>
                  <a:cubicBezTo>
                    <a:pt x="230396" y="327344"/>
                    <a:pt x="230925" y="327344"/>
                    <a:pt x="231983" y="326815"/>
                  </a:cubicBezTo>
                  <a:cubicBezTo>
                    <a:pt x="235688" y="325757"/>
                    <a:pt x="237804" y="322056"/>
                    <a:pt x="236746" y="318354"/>
                  </a:cubicBezTo>
                  <a:lnTo>
                    <a:pt x="157900" y="57113"/>
                  </a:lnTo>
                  <a:lnTo>
                    <a:pt x="182242" y="57113"/>
                  </a:lnTo>
                  <a:lnTo>
                    <a:pt x="182242" y="66103"/>
                  </a:lnTo>
                  <a:cubicBezTo>
                    <a:pt x="182242" y="69805"/>
                    <a:pt x="185417" y="72978"/>
                    <a:pt x="189121" y="72978"/>
                  </a:cubicBezTo>
                  <a:cubicBezTo>
                    <a:pt x="192825" y="72978"/>
                    <a:pt x="196000" y="69805"/>
                    <a:pt x="196000" y="66103"/>
                  </a:cubicBezTo>
                  <a:lnTo>
                    <a:pt x="196000" y="57113"/>
                  </a:lnTo>
                  <a:lnTo>
                    <a:pt x="206583" y="57113"/>
                  </a:lnTo>
                  <a:lnTo>
                    <a:pt x="206583" y="66103"/>
                  </a:lnTo>
                  <a:cubicBezTo>
                    <a:pt x="206054" y="70334"/>
                    <a:pt x="209229" y="73507"/>
                    <a:pt x="212933" y="73507"/>
                  </a:cubicBezTo>
                  <a:close/>
                  <a:moveTo>
                    <a:pt x="130383" y="13221"/>
                  </a:moveTo>
                  <a:lnTo>
                    <a:pt x="139379" y="43364"/>
                  </a:lnTo>
                  <a:lnTo>
                    <a:pt x="100750" y="43364"/>
                  </a:lnTo>
                  <a:lnTo>
                    <a:pt x="109746" y="13221"/>
                  </a:lnTo>
                  <a:lnTo>
                    <a:pt x="130383" y="13221"/>
                  </a:lnTo>
                  <a:close/>
                  <a:moveTo>
                    <a:pt x="20846" y="43364"/>
                  </a:moveTo>
                  <a:lnTo>
                    <a:pt x="43071" y="13221"/>
                  </a:lnTo>
                  <a:lnTo>
                    <a:pt x="95458" y="13221"/>
                  </a:lnTo>
                  <a:lnTo>
                    <a:pt x="86462" y="43364"/>
                  </a:lnTo>
                  <a:lnTo>
                    <a:pt x="20846" y="43364"/>
                  </a:lnTo>
                  <a:close/>
                  <a:moveTo>
                    <a:pt x="166367" y="134322"/>
                  </a:moveTo>
                  <a:lnTo>
                    <a:pt x="131971" y="109467"/>
                  </a:lnTo>
                  <a:lnTo>
                    <a:pt x="154196" y="93074"/>
                  </a:lnTo>
                  <a:lnTo>
                    <a:pt x="166367" y="134322"/>
                  </a:lnTo>
                  <a:close/>
                  <a:moveTo>
                    <a:pt x="156313" y="157062"/>
                  </a:moveTo>
                  <a:lnTo>
                    <a:pt x="119800" y="176628"/>
                  </a:lnTo>
                  <a:lnTo>
                    <a:pt x="84875" y="157062"/>
                  </a:lnTo>
                  <a:lnTo>
                    <a:pt x="156313" y="157062"/>
                  </a:lnTo>
                  <a:close/>
                  <a:moveTo>
                    <a:pt x="85933" y="143312"/>
                  </a:moveTo>
                  <a:lnTo>
                    <a:pt x="120329" y="117400"/>
                  </a:lnTo>
                  <a:lnTo>
                    <a:pt x="155783" y="143312"/>
                  </a:lnTo>
                  <a:lnTo>
                    <a:pt x="85933" y="143312"/>
                  </a:lnTo>
                  <a:close/>
                  <a:moveTo>
                    <a:pt x="120329" y="100477"/>
                  </a:moveTo>
                  <a:lnTo>
                    <a:pt x="103396" y="88314"/>
                  </a:lnTo>
                  <a:lnTo>
                    <a:pt x="137263" y="88314"/>
                  </a:lnTo>
                  <a:lnTo>
                    <a:pt x="120329" y="100477"/>
                  </a:lnTo>
                  <a:close/>
                  <a:moveTo>
                    <a:pt x="108688" y="108938"/>
                  </a:moveTo>
                  <a:lnTo>
                    <a:pt x="72704" y="135909"/>
                  </a:lnTo>
                  <a:lnTo>
                    <a:pt x="85933" y="92545"/>
                  </a:lnTo>
                  <a:lnTo>
                    <a:pt x="108688" y="108938"/>
                  </a:lnTo>
                  <a:close/>
                  <a:moveTo>
                    <a:pt x="64767" y="161821"/>
                  </a:moveTo>
                  <a:lnTo>
                    <a:pt x="104983" y="184561"/>
                  </a:lnTo>
                  <a:lnTo>
                    <a:pt x="48892" y="214704"/>
                  </a:lnTo>
                  <a:lnTo>
                    <a:pt x="64767" y="161821"/>
                  </a:lnTo>
                  <a:close/>
                  <a:moveTo>
                    <a:pt x="67942" y="219992"/>
                  </a:moveTo>
                  <a:lnTo>
                    <a:pt x="119271" y="192493"/>
                  </a:lnTo>
                  <a:lnTo>
                    <a:pt x="171129" y="221579"/>
                  </a:lnTo>
                  <a:lnTo>
                    <a:pt x="67942" y="219992"/>
                  </a:lnTo>
                  <a:close/>
                  <a:moveTo>
                    <a:pt x="134087" y="185089"/>
                  </a:moveTo>
                  <a:lnTo>
                    <a:pt x="175362" y="162879"/>
                  </a:lnTo>
                  <a:lnTo>
                    <a:pt x="191767" y="217348"/>
                  </a:lnTo>
                  <a:lnTo>
                    <a:pt x="134087" y="185089"/>
                  </a:lnTo>
                  <a:close/>
                  <a:moveTo>
                    <a:pt x="148375" y="74565"/>
                  </a:moveTo>
                  <a:lnTo>
                    <a:pt x="91225" y="74565"/>
                  </a:lnTo>
                  <a:lnTo>
                    <a:pt x="96517" y="57642"/>
                  </a:lnTo>
                  <a:lnTo>
                    <a:pt x="143612" y="57642"/>
                  </a:lnTo>
                  <a:lnTo>
                    <a:pt x="148375" y="74565"/>
                  </a:lnTo>
                  <a:close/>
                  <a:moveTo>
                    <a:pt x="144671" y="13221"/>
                  </a:moveTo>
                  <a:lnTo>
                    <a:pt x="196529" y="13221"/>
                  </a:lnTo>
                  <a:lnTo>
                    <a:pt x="218754" y="43364"/>
                  </a:lnTo>
                  <a:lnTo>
                    <a:pt x="153667" y="43364"/>
                  </a:lnTo>
                  <a:lnTo>
                    <a:pt x="144671" y="13221"/>
                  </a:lnTo>
                  <a:close/>
                </a:path>
              </a:pathLst>
            </a:custGeom>
            <a:solidFill>
              <a:srgbClr val="B8CCEA"/>
            </a:solidFill>
            <a:ln>
              <a:noFill/>
            </a:ln>
          </p:spPr>
          <p:txBody>
            <a:bodyPr lIns="91425" tIns="45700" rIns="91425" bIns="45700" anchor="ctr"/>
            <a:lstStyle/>
            <a:p>
              <a:endParaRPr lang="cs-CZ"/>
            </a:p>
          </p:txBody>
        </p:sp>
        <p:sp>
          <p:nvSpPr>
            <p:cNvPr id="21" name="Google Shape;3935;p53">
              <a:extLst>
                <a:ext uri="{FF2B5EF4-FFF2-40B4-BE49-F238E27FC236}">
                  <a16:creationId xmlns:a16="http://schemas.microsoft.com/office/drawing/2014/main" id="{79C28C7A-A967-D23A-0BC7-BBFB41E275ED}"/>
                </a:ext>
              </a:extLst>
            </p:cNvPr>
            <p:cNvSpPr>
              <a:spLocks/>
            </p:cNvSpPr>
            <p:nvPr/>
          </p:nvSpPr>
          <p:spPr bwMode="auto">
            <a:xfrm>
              <a:off x="8777011" y="3227363"/>
              <a:ext cx="454634" cy="465138"/>
            </a:xfrm>
            <a:custGeom>
              <a:avLst/>
              <a:gdLst>
                <a:gd name="T0" fmla="*/ 236443 w 1041347"/>
                <a:gd name="T1" fmla="*/ 255621 h 1168341"/>
                <a:gd name="T2" fmla="*/ 191051 w 1041347"/>
                <a:gd name="T3" fmla="*/ 5457 h 1168341"/>
                <a:gd name="T4" fmla="*/ 185305 w 1041347"/>
                <a:gd name="T5" fmla="*/ 0 h 1168341"/>
                <a:gd name="T6" fmla="*/ 52000 w 1041347"/>
                <a:gd name="T7" fmla="*/ 0 h 1168341"/>
                <a:gd name="T8" fmla="*/ 47978 w 1041347"/>
                <a:gd name="T9" fmla="*/ 1723 h 1168341"/>
                <a:gd name="T10" fmla="*/ 46542 w 1041347"/>
                <a:gd name="T11" fmla="*/ 6032 h 1168341"/>
                <a:gd name="T12" fmla="*/ 862 w 1041347"/>
                <a:gd name="T13" fmla="*/ 255908 h 1168341"/>
                <a:gd name="T14" fmla="*/ 862 w 1041347"/>
                <a:gd name="T15" fmla="*/ 261652 h 1168341"/>
                <a:gd name="T16" fmla="*/ 5746 w 1041347"/>
                <a:gd name="T17" fmla="*/ 264524 h 1168341"/>
                <a:gd name="T18" fmla="*/ 231560 w 1041347"/>
                <a:gd name="T19" fmla="*/ 264524 h 1168341"/>
                <a:gd name="T20" fmla="*/ 236443 w 1041347"/>
                <a:gd name="T21" fmla="*/ 261652 h 1168341"/>
                <a:gd name="T22" fmla="*/ 236443 w 1041347"/>
                <a:gd name="T23" fmla="*/ 255621 h 1168341"/>
                <a:gd name="T24" fmla="*/ 15514 w 1041347"/>
                <a:gd name="T25" fmla="*/ 253036 h 1168341"/>
                <a:gd name="T26" fmla="*/ 58321 w 1041347"/>
                <a:gd name="T27" fmla="*/ 35328 h 1168341"/>
                <a:gd name="T28" fmla="*/ 163758 w 1041347"/>
                <a:gd name="T29" fmla="*/ 35328 h 1168341"/>
                <a:gd name="T30" fmla="*/ 169504 w 1041347"/>
                <a:gd name="T31" fmla="*/ 29583 h 1168341"/>
                <a:gd name="T32" fmla="*/ 163758 w 1041347"/>
                <a:gd name="T33" fmla="*/ 23839 h 1168341"/>
                <a:gd name="T34" fmla="*/ 58608 w 1041347"/>
                <a:gd name="T35" fmla="*/ 23839 h 1168341"/>
                <a:gd name="T36" fmla="*/ 58321 w 1041347"/>
                <a:gd name="T37" fmla="*/ 11488 h 1168341"/>
                <a:gd name="T38" fmla="*/ 180134 w 1041347"/>
                <a:gd name="T39" fmla="*/ 11488 h 1168341"/>
                <a:gd name="T40" fmla="*/ 222079 w 1041347"/>
                <a:gd name="T41" fmla="*/ 253036 h 1168341"/>
                <a:gd name="T42" fmla="*/ 15514 w 1041347"/>
                <a:gd name="T43" fmla="*/ 253036 h 1168341"/>
                <a:gd name="T44" fmla="*/ 149106 w 1041347"/>
                <a:gd name="T45" fmla="*/ 128385 h 1168341"/>
                <a:gd name="T46" fmla="*/ 144797 w 1041347"/>
                <a:gd name="T47" fmla="*/ 121205 h 1168341"/>
                <a:gd name="T48" fmla="*/ 122100 w 1041347"/>
                <a:gd name="T49" fmla="*/ 99089 h 1168341"/>
                <a:gd name="T50" fmla="*/ 115780 w 1041347"/>
                <a:gd name="T51" fmla="*/ 99089 h 1168341"/>
                <a:gd name="T52" fmla="*/ 93083 w 1041347"/>
                <a:gd name="T53" fmla="*/ 121205 h 1168341"/>
                <a:gd name="T54" fmla="*/ 88774 w 1041347"/>
                <a:gd name="T55" fmla="*/ 128098 h 1168341"/>
                <a:gd name="T56" fmla="*/ 88486 w 1041347"/>
                <a:gd name="T57" fmla="*/ 128672 h 1168341"/>
                <a:gd name="T58" fmla="*/ 84177 w 1041347"/>
                <a:gd name="T59" fmla="*/ 145618 h 1168341"/>
                <a:gd name="T60" fmla="*/ 113482 w 1041347"/>
                <a:gd name="T61" fmla="*/ 180084 h 1168341"/>
                <a:gd name="T62" fmla="*/ 113482 w 1041347"/>
                <a:gd name="T63" fmla="*/ 187551 h 1168341"/>
                <a:gd name="T64" fmla="*/ 119227 w 1041347"/>
                <a:gd name="T65" fmla="*/ 193295 h 1168341"/>
                <a:gd name="T66" fmla="*/ 124973 w 1041347"/>
                <a:gd name="T67" fmla="*/ 187551 h 1168341"/>
                <a:gd name="T68" fmla="*/ 124973 w 1041347"/>
                <a:gd name="T69" fmla="*/ 180084 h 1168341"/>
                <a:gd name="T70" fmla="*/ 154277 w 1041347"/>
                <a:gd name="T71" fmla="*/ 145618 h 1168341"/>
                <a:gd name="T72" fmla="*/ 149106 w 1041347"/>
                <a:gd name="T73" fmla="*/ 128385 h 1168341"/>
                <a:gd name="T74" fmla="*/ 149106 w 1041347"/>
                <a:gd name="T75" fmla="*/ 128385 h 1168341"/>
                <a:gd name="T76" fmla="*/ 124399 w 1041347"/>
                <a:gd name="T77" fmla="*/ 168595 h 1168341"/>
                <a:gd name="T78" fmla="*/ 124399 w 1041347"/>
                <a:gd name="T79" fmla="*/ 124651 h 1168341"/>
                <a:gd name="T80" fmla="*/ 118653 w 1041347"/>
                <a:gd name="T81" fmla="*/ 118907 h 1168341"/>
                <a:gd name="T82" fmla="*/ 112907 w 1041347"/>
                <a:gd name="T83" fmla="*/ 124651 h 1168341"/>
                <a:gd name="T84" fmla="*/ 112907 w 1041347"/>
                <a:gd name="T85" fmla="*/ 168308 h 1168341"/>
                <a:gd name="T86" fmla="*/ 95094 w 1041347"/>
                <a:gd name="T87" fmla="*/ 145618 h 1168341"/>
                <a:gd name="T88" fmla="*/ 98255 w 1041347"/>
                <a:gd name="T89" fmla="*/ 133842 h 1168341"/>
                <a:gd name="T90" fmla="*/ 98542 w 1041347"/>
                <a:gd name="T91" fmla="*/ 133267 h 1168341"/>
                <a:gd name="T92" fmla="*/ 101990 w 1041347"/>
                <a:gd name="T93" fmla="*/ 127811 h 1168341"/>
                <a:gd name="T94" fmla="*/ 118653 w 1041347"/>
                <a:gd name="T95" fmla="*/ 110865 h 1168341"/>
                <a:gd name="T96" fmla="*/ 135029 w 1041347"/>
                <a:gd name="T97" fmla="*/ 127811 h 1168341"/>
                <a:gd name="T98" fmla="*/ 138763 w 1041347"/>
                <a:gd name="T99" fmla="*/ 133842 h 1168341"/>
                <a:gd name="T100" fmla="*/ 138763 w 1041347"/>
                <a:gd name="T101" fmla="*/ 134129 h 1168341"/>
                <a:gd name="T102" fmla="*/ 141923 w 1041347"/>
                <a:gd name="T103" fmla="*/ 145905 h 1168341"/>
                <a:gd name="T104" fmla="*/ 124399 w 1041347"/>
                <a:gd name="T105" fmla="*/ 168595 h 11683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41347" h="1168341" extrusionOk="0">
                  <a:moveTo>
                    <a:pt x="1045157" y="1130244"/>
                  </a:moveTo>
                  <a:cubicBezTo>
                    <a:pt x="867366" y="850857"/>
                    <a:pt x="844508" y="33018"/>
                    <a:pt x="844508" y="24129"/>
                  </a:cubicBezTo>
                  <a:cubicBezTo>
                    <a:pt x="844508" y="10159"/>
                    <a:pt x="833078" y="0"/>
                    <a:pt x="819109" y="0"/>
                  </a:cubicBezTo>
                  <a:lnTo>
                    <a:pt x="229858" y="0"/>
                  </a:lnTo>
                  <a:cubicBezTo>
                    <a:pt x="223508" y="0"/>
                    <a:pt x="215889" y="2540"/>
                    <a:pt x="212079" y="7620"/>
                  </a:cubicBezTo>
                  <a:cubicBezTo>
                    <a:pt x="206999" y="12699"/>
                    <a:pt x="204459" y="19049"/>
                    <a:pt x="205730" y="26669"/>
                  </a:cubicBezTo>
                  <a:cubicBezTo>
                    <a:pt x="205730" y="33018"/>
                    <a:pt x="242557" y="720054"/>
                    <a:pt x="3809" y="1131514"/>
                  </a:cubicBezTo>
                  <a:cubicBezTo>
                    <a:pt x="-1270" y="1139133"/>
                    <a:pt x="-1270" y="1149293"/>
                    <a:pt x="3809" y="1156912"/>
                  </a:cubicBezTo>
                  <a:cubicBezTo>
                    <a:pt x="8890" y="1164532"/>
                    <a:pt x="16509" y="1169612"/>
                    <a:pt x="25399" y="1169612"/>
                  </a:cubicBezTo>
                  <a:lnTo>
                    <a:pt x="1023568" y="1169612"/>
                  </a:lnTo>
                  <a:cubicBezTo>
                    <a:pt x="1032458" y="1169612"/>
                    <a:pt x="1041348" y="1164532"/>
                    <a:pt x="1045157" y="1156912"/>
                  </a:cubicBezTo>
                  <a:cubicBezTo>
                    <a:pt x="1051507" y="1148023"/>
                    <a:pt x="1050238" y="1139133"/>
                    <a:pt x="1045157" y="1130244"/>
                  </a:cubicBezTo>
                  <a:close/>
                  <a:moveTo>
                    <a:pt x="68577" y="1118814"/>
                  </a:moveTo>
                  <a:cubicBezTo>
                    <a:pt x="233668" y="803870"/>
                    <a:pt x="257797" y="370821"/>
                    <a:pt x="257797" y="156202"/>
                  </a:cubicBezTo>
                  <a:lnTo>
                    <a:pt x="723864" y="156202"/>
                  </a:lnTo>
                  <a:cubicBezTo>
                    <a:pt x="737833" y="156202"/>
                    <a:pt x="749262" y="144773"/>
                    <a:pt x="749262" y="130803"/>
                  </a:cubicBezTo>
                  <a:cubicBezTo>
                    <a:pt x="749262" y="116834"/>
                    <a:pt x="737833" y="105405"/>
                    <a:pt x="723864" y="105405"/>
                  </a:cubicBezTo>
                  <a:lnTo>
                    <a:pt x="259067" y="105405"/>
                  </a:lnTo>
                  <a:cubicBezTo>
                    <a:pt x="259067" y="83816"/>
                    <a:pt x="257797" y="64767"/>
                    <a:pt x="257797" y="50797"/>
                  </a:cubicBezTo>
                  <a:lnTo>
                    <a:pt x="796250" y="50797"/>
                  </a:lnTo>
                  <a:cubicBezTo>
                    <a:pt x="801329" y="186681"/>
                    <a:pt x="831808" y="829268"/>
                    <a:pt x="981661" y="1118814"/>
                  </a:cubicBezTo>
                  <a:lnTo>
                    <a:pt x="68577" y="1118814"/>
                  </a:lnTo>
                  <a:close/>
                  <a:moveTo>
                    <a:pt x="659097" y="567661"/>
                  </a:moveTo>
                  <a:cubicBezTo>
                    <a:pt x="654017" y="557502"/>
                    <a:pt x="646398" y="547343"/>
                    <a:pt x="640048" y="535913"/>
                  </a:cubicBezTo>
                  <a:cubicBezTo>
                    <a:pt x="613379" y="497815"/>
                    <a:pt x="579091" y="464797"/>
                    <a:pt x="539723" y="438128"/>
                  </a:cubicBezTo>
                  <a:cubicBezTo>
                    <a:pt x="530833" y="433048"/>
                    <a:pt x="520674" y="433048"/>
                    <a:pt x="511784" y="438128"/>
                  </a:cubicBezTo>
                  <a:cubicBezTo>
                    <a:pt x="472416" y="464797"/>
                    <a:pt x="438128" y="497815"/>
                    <a:pt x="411460" y="535913"/>
                  </a:cubicBezTo>
                  <a:cubicBezTo>
                    <a:pt x="403839" y="546073"/>
                    <a:pt x="397490" y="556232"/>
                    <a:pt x="392411" y="566392"/>
                  </a:cubicBezTo>
                  <a:cubicBezTo>
                    <a:pt x="392411" y="567661"/>
                    <a:pt x="391140" y="567661"/>
                    <a:pt x="391140" y="568931"/>
                  </a:cubicBezTo>
                  <a:cubicBezTo>
                    <a:pt x="378441" y="591791"/>
                    <a:pt x="372091" y="618459"/>
                    <a:pt x="372091" y="643858"/>
                  </a:cubicBezTo>
                  <a:cubicBezTo>
                    <a:pt x="372091" y="720054"/>
                    <a:pt x="427969" y="783551"/>
                    <a:pt x="501625" y="796250"/>
                  </a:cubicBezTo>
                  <a:lnTo>
                    <a:pt x="501625" y="829268"/>
                  </a:lnTo>
                  <a:cubicBezTo>
                    <a:pt x="501625" y="843238"/>
                    <a:pt x="513054" y="854667"/>
                    <a:pt x="527023" y="854667"/>
                  </a:cubicBezTo>
                  <a:cubicBezTo>
                    <a:pt x="540992" y="854667"/>
                    <a:pt x="552422" y="843238"/>
                    <a:pt x="552422" y="829268"/>
                  </a:cubicBezTo>
                  <a:lnTo>
                    <a:pt x="552422" y="796250"/>
                  </a:lnTo>
                  <a:cubicBezTo>
                    <a:pt x="626078" y="784821"/>
                    <a:pt x="681956" y="721324"/>
                    <a:pt x="681956" y="643858"/>
                  </a:cubicBezTo>
                  <a:cubicBezTo>
                    <a:pt x="679416" y="617189"/>
                    <a:pt x="673066" y="590521"/>
                    <a:pt x="659097" y="567661"/>
                  </a:cubicBezTo>
                  <a:close/>
                  <a:moveTo>
                    <a:pt x="549882" y="745453"/>
                  </a:moveTo>
                  <a:lnTo>
                    <a:pt x="549882" y="551152"/>
                  </a:lnTo>
                  <a:cubicBezTo>
                    <a:pt x="549882" y="537183"/>
                    <a:pt x="538453" y="525754"/>
                    <a:pt x="524483" y="525754"/>
                  </a:cubicBezTo>
                  <a:cubicBezTo>
                    <a:pt x="510514" y="525754"/>
                    <a:pt x="499085" y="537183"/>
                    <a:pt x="499085" y="551152"/>
                  </a:cubicBezTo>
                  <a:lnTo>
                    <a:pt x="499085" y="744183"/>
                  </a:lnTo>
                  <a:cubicBezTo>
                    <a:pt x="454637" y="732753"/>
                    <a:pt x="420348" y="692115"/>
                    <a:pt x="420348" y="643858"/>
                  </a:cubicBezTo>
                  <a:cubicBezTo>
                    <a:pt x="420348" y="626079"/>
                    <a:pt x="425429" y="607030"/>
                    <a:pt x="434318" y="591791"/>
                  </a:cubicBezTo>
                  <a:cubicBezTo>
                    <a:pt x="434318" y="590521"/>
                    <a:pt x="435588" y="590521"/>
                    <a:pt x="435588" y="589250"/>
                  </a:cubicBezTo>
                  <a:cubicBezTo>
                    <a:pt x="440668" y="581631"/>
                    <a:pt x="445747" y="572741"/>
                    <a:pt x="450827" y="565122"/>
                  </a:cubicBezTo>
                  <a:cubicBezTo>
                    <a:pt x="471146" y="537183"/>
                    <a:pt x="495275" y="511784"/>
                    <a:pt x="524483" y="490196"/>
                  </a:cubicBezTo>
                  <a:cubicBezTo>
                    <a:pt x="553692" y="511784"/>
                    <a:pt x="577821" y="535913"/>
                    <a:pt x="596870" y="565122"/>
                  </a:cubicBezTo>
                  <a:cubicBezTo>
                    <a:pt x="603220" y="574011"/>
                    <a:pt x="608300" y="582901"/>
                    <a:pt x="613379" y="591791"/>
                  </a:cubicBezTo>
                  <a:cubicBezTo>
                    <a:pt x="613379" y="591791"/>
                    <a:pt x="613379" y="591791"/>
                    <a:pt x="613379" y="593060"/>
                  </a:cubicBezTo>
                  <a:cubicBezTo>
                    <a:pt x="622269" y="609570"/>
                    <a:pt x="627349" y="627349"/>
                    <a:pt x="627349" y="645128"/>
                  </a:cubicBezTo>
                  <a:cubicBezTo>
                    <a:pt x="628618" y="693385"/>
                    <a:pt x="595600" y="734023"/>
                    <a:pt x="549882" y="745453"/>
                  </a:cubicBezTo>
                  <a:close/>
                </a:path>
              </a:pathLst>
            </a:custGeom>
            <a:solidFill>
              <a:srgbClr val="B8CCEA"/>
            </a:solidFill>
            <a:ln>
              <a:noFill/>
            </a:ln>
          </p:spPr>
          <p:txBody>
            <a:bodyPr lIns="91425" tIns="45700" rIns="91425" bIns="45700" anchor="ctr"/>
            <a:lstStyle/>
            <a:p>
              <a:endParaRPr lang="cs-CZ"/>
            </a:p>
          </p:txBody>
        </p:sp>
        <p:sp>
          <p:nvSpPr>
            <p:cNvPr id="22" name="Google Shape;4098;p55">
              <a:extLst>
                <a:ext uri="{FF2B5EF4-FFF2-40B4-BE49-F238E27FC236}">
                  <a16:creationId xmlns:a16="http://schemas.microsoft.com/office/drawing/2014/main" id="{2153A722-28AC-E95E-2C63-EE091A51294E}"/>
                </a:ext>
              </a:extLst>
            </p:cNvPr>
            <p:cNvSpPr>
              <a:spLocks/>
            </p:cNvSpPr>
            <p:nvPr/>
          </p:nvSpPr>
          <p:spPr bwMode="auto">
            <a:xfrm>
              <a:off x="8784779" y="1440371"/>
              <a:ext cx="454634" cy="465138"/>
            </a:xfrm>
            <a:custGeom>
              <a:avLst/>
              <a:gdLst>
                <a:gd name="T0" fmla="*/ 132424 w 1181040"/>
                <a:gd name="T1" fmla="*/ 67540 h 952452"/>
                <a:gd name="T2" fmla="*/ 144518 w 1181040"/>
                <a:gd name="T3" fmla="*/ 67540 h 952452"/>
                <a:gd name="T4" fmla="*/ 165984 w 1181040"/>
                <a:gd name="T5" fmla="*/ 36647 h 952452"/>
                <a:gd name="T6" fmla="*/ 162355 w 1181040"/>
                <a:gd name="T7" fmla="*/ 23018 h 952452"/>
                <a:gd name="T8" fmla="*/ 141797 w 1181040"/>
                <a:gd name="T9" fmla="*/ 909 h 952452"/>
                <a:gd name="T10" fmla="*/ 118214 w 1181040"/>
                <a:gd name="T11" fmla="*/ 17567 h 952452"/>
                <a:gd name="T12" fmla="*/ 111261 w 1181040"/>
                <a:gd name="T13" fmla="*/ 36647 h 952452"/>
                <a:gd name="T14" fmla="*/ 125168 w 1181040"/>
                <a:gd name="T15" fmla="*/ 28773 h 952452"/>
                <a:gd name="T16" fmla="*/ 138471 w 1181040"/>
                <a:gd name="T17" fmla="*/ 13326 h 952452"/>
                <a:gd name="T18" fmla="*/ 151774 w 1181040"/>
                <a:gd name="T19" fmla="*/ 28773 h 952452"/>
                <a:gd name="T20" fmla="*/ 153890 w 1181040"/>
                <a:gd name="T21" fmla="*/ 36951 h 952452"/>
                <a:gd name="T22" fmla="*/ 144215 w 1181040"/>
                <a:gd name="T23" fmla="*/ 43008 h 952452"/>
                <a:gd name="T24" fmla="*/ 132122 w 1181040"/>
                <a:gd name="T25" fmla="*/ 43008 h 952452"/>
                <a:gd name="T26" fmla="*/ 122749 w 1181040"/>
                <a:gd name="T27" fmla="*/ 36951 h 952452"/>
                <a:gd name="T28" fmla="*/ 281174 w 1181040"/>
                <a:gd name="T29" fmla="*/ 100251 h 952452"/>
                <a:gd name="T30" fmla="*/ 272709 w 1181040"/>
                <a:gd name="T31" fmla="*/ 94799 h 952452"/>
                <a:gd name="T32" fmla="*/ 211939 w 1181040"/>
                <a:gd name="T33" fmla="*/ 100251 h 952452"/>
                <a:gd name="T34" fmla="*/ 203474 w 1181040"/>
                <a:gd name="T35" fmla="*/ 94799 h 952452"/>
                <a:gd name="T36" fmla="*/ 142704 w 1181040"/>
                <a:gd name="T37" fmla="*/ 100251 h 952452"/>
                <a:gd name="T38" fmla="*/ 134541 w 1181040"/>
                <a:gd name="T39" fmla="*/ 94799 h 952452"/>
                <a:gd name="T40" fmla="*/ 56235 w 1181040"/>
                <a:gd name="T41" fmla="*/ 70569 h 952452"/>
                <a:gd name="T42" fmla="*/ 6047 w 1181040"/>
                <a:gd name="T43" fmla="*/ 64512 h 952452"/>
                <a:gd name="T44" fmla="*/ 0 w 1181040"/>
                <a:gd name="T45" fmla="*/ 222308 h 952452"/>
                <a:gd name="T46" fmla="*/ 50188 w 1181040"/>
                <a:gd name="T47" fmla="*/ 228366 h 952452"/>
                <a:gd name="T48" fmla="*/ 206497 w 1181040"/>
                <a:gd name="T49" fmla="*/ 228366 h 952452"/>
                <a:gd name="T50" fmla="*/ 280267 w 1181040"/>
                <a:gd name="T51" fmla="*/ 226549 h 952452"/>
                <a:gd name="T52" fmla="*/ 281174 w 1181040"/>
                <a:gd name="T53" fmla="*/ 100251 h 952452"/>
                <a:gd name="T54" fmla="*/ 17234 w 1181040"/>
                <a:gd name="T55" fmla="*/ 101160 h 952452"/>
                <a:gd name="T56" fmla="*/ 17234 w 1181040"/>
                <a:gd name="T57" fmla="*/ 89044 h 952452"/>
                <a:gd name="T58" fmla="*/ 11489 w 1181040"/>
                <a:gd name="T59" fmla="*/ 76627 h 952452"/>
                <a:gd name="T60" fmla="*/ 43537 w 1181040"/>
                <a:gd name="T61" fmla="*/ 135081 h 952452"/>
                <a:gd name="T62" fmla="*/ 11489 w 1181040"/>
                <a:gd name="T63" fmla="*/ 215948 h 952452"/>
                <a:gd name="T64" fmla="*/ 124866 w 1181040"/>
                <a:gd name="T65" fmla="*/ 215948 h 952452"/>
                <a:gd name="T66" fmla="*/ 156007 w 1181040"/>
                <a:gd name="T67" fmla="*/ 184752 h 952452"/>
                <a:gd name="T68" fmla="*/ 124866 w 1181040"/>
                <a:gd name="T69" fmla="*/ 215948 h 952452"/>
                <a:gd name="T70" fmla="*/ 168100 w 1181040"/>
                <a:gd name="T71" fmla="*/ 184752 h 952452"/>
                <a:gd name="T72" fmla="*/ 199845 w 1181040"/>
                <a:gd name="T73" fmla="*/ 215948 h 952452"/>
                <a:gd name="T74" fmla="*/ 211637 w 1181040"/>
                <a:gd name="T75" fmla="*/ 215948 h 952452"/>
                <a:gd name="T76" fmla="*/ 205590 w 1181040"/>
                <a:gd name="T77" fmla="*/ 172637 h 952452"/>
                <a:gd name="T78" fmla="*/ 112772 w 1181040"/>
                <a:gd name="T79" fmla="*/ 178694 h 952452"/>
                <a:gd name="T80" fmla="*/ 55328 w 1181040"/>
                <a:gd name="T81" fmla="*/ 215948 h 952452"/>
                <a:gd name="T82" fmla="*/ 130005 w 1181040"/>
                <a:gd name="T83" fmla="*/ 109034 h 952452"/>
                <a:gd name="T84" fmla="*/ 132727 w 1181040"/>
                <a:gd name="T85" fmla="*/ 140230 h 952452"/>
                <a:gd name="T86" fmla="*/ 199241 w 1181040"/>
                <a:gd name="T87" fmla="*/ 109943 h 952452"/>
                <a:gd name="T88" fmla="*/ 201962 w 1181040"/>
                <a:gd name="T89" fmla="*/ 140230 h 952452"/>
                <a:gd name="T90" fmla="*/ 268174 w 1181040"/>
                <a:gd name="T91" fmla="*/ 109943 h 952452"/>
                <a:gd name="T92" fmla="*/ 211637 w 1181040"/>
                <a:gd name="T93" fmla="*/ 215948 h 9524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81040" h="952452" extrusionOk="0">
                  <a:moveTo>
                    <a:pt x="556232" y="266686"/>
                  </a:moveTo>
                  <a:lnTo>
                    <a:pt x="556232" y="283196"/>
                  </a:lnTo>
                  <a:cubicBezTo>
                    <a:pt x="556232" y="297165"/>
                    <a:pt x="567662" y="308595"/>
                    <a:pt x="581631" y="308595"/>
                  </a:cubicBezTo>
                  <a:cubicBezTo>
                    <a:pt x="595600" y="308595"/>
                    <a:pt x="607030" y="297165"/>
                    <a:pt x="607030" y="283196"/>
                  </a:cubicBezTo>
                  <a:lnTo>
                    <a:pt x="607030" y="266686"/>
                  </a:lnTo>
                  <a:cubicBezTo>
                    <a:pt x="659097" y="255257"/>
                    <a:pt x="697195" y="209539"/>
                    <a:pt x="697195" y="153662"/>
                  </a:cubicBezTo>
                  <a:cubicBezTo>
                    <a:pt x="697195" y="133343"/>
                    <a:pt x="692115" y="114294"/>
                    <a:pt x="681956" y="96514"/>
                  </a:cubicBezTo>
                  <a:cubicBezTo>
                    <a:pt x="678146" y="88895"/>
                    <a:pt x="673066" y="81276"/>
                    <a:pt x="667987" y="73657"/>
                  </a:cubicBezTo>
                  <a:cubicBezTo>
                    <a:pt x="648938" y="45717"/>
                    <a:pt x="624809" y="22859"/>
                    <a:pt x="595600" y="3810"/>
                  </a:cubicBezTo>
                  <a:cubicBezTo>
                    <a:pt x="586711" y="-1270"/>
                    <a:pt x="576551" y="-1270"/>
                    <a:pt x="567662" y="3810"/>
                  </a:cubicBezTo>
                  <a:cubicBezTo>
                    <a:pt x="539723" y="22859"/>
                    <a:pt x="515594" y="46988"/>
                    <a:pt x="496545" y="73657"/>
                  </a:cubicBezTo>
                  <a:cubicBezTo>
                    <a:pt x="491466" y="81276"/>
                    <a:pt x="486386" y="88895"/>
                    <a:pt x="482576" y="95245"/>
                  </a:cubicBezTo>
                  <a:cubicBezTo>
                    <a:pt x="472417" y="113024"/>
                    <a:pt x="467337" y="133343"/>
                    <a:pt x="467337" y="153662"/>
                  </a:cubicBezTo>
                  <a:cubicBezTo>
                    <a:pt x="466067" y="209539"/>
                    <a:pt x="505435" y="255257"/>
                    <a:pt x="556232" y="266686"/>
                  </a:cubicBezTo>
                  <a:close/>
                  <a:moveTo>
                    <a:pt x="525754" y="120644"/>
                  </a:moveTo>
                  <a:cubicBezTo>
                    <a:pt x="529564" y="114294"/>
                    <a:pt x="533373" y="109214"/>
                    <a:pt x="537183" y="102864"/>
                  </a:cubicBezTo>
                  <a:cubicBezTo>
                    <a:pt x="549883" y="85086"/>
                    <a:pt x="565122" y="69846"/>
                    <a:pt x="581631" y="55877"/>
                  </a:cubicBezTo>
                  <a:cubicBezTo>
                    <a:pt x="599410" y="69846"/>
                    <a:pt x="614649" y="85086"/>
                    <a:pt x="626079" y="102864"/>
                  </a:cubicBezTo>
                  <a:cubicBezTo>
                    <a:pt x="629889" y="109214"/>
                    <a:pt x="633698" y="115564"/>
                    <a:pt x="637508" y="120644"/>
                  </a:cubicBezTo>
                  <a:cubicBezTo>
                    <a:pt x="637508" y="120644"/>
                    <a:pt x="637508" y="120644"/>
                    <a:pt x="637508" y="121913"/>
                  </a:cubicBezTo>
                  <a:cubicBezTo>
                    <a:pt x="643858" y="132073"/>
                    <a:pt x="646398" y="143503"/>
                    <a:pt x="646398" y="154933"/>
                  </a:cubicBezTo>
                  <a:cubicBezTo>
                    <a:pt x="646398" y="181601"/>
                    <a:pt x="629889" y="205730"/>
                    <a:pt x="605760" y="214619"/>
                  </a:cubicBezTo>
                  <a:lnTo>
                    <a:pt x="605760" y="180332"/>
                  </a:lnTo>
                  <a:cubicBezTo>
                    <a:pt x="605760" y="166361"/>
                    <a:pt x="594331" y="154933"/>
                    <a:pt x="580361" y="154933"/>
                  </a:cubicBezTo>
                  <a:cubicBezTo>
                    <a:pt x="566392" y="154933"/>
                    <a:pt x="554962" y="166361"/>
                    <a:pt x="554962" y="180332"/>
                  </a:cubicBezTo>
                  <a:lnTo>
                    <a:pt x="554962" y="214619"/>
                  </a:lnTo>
                  <a:cubicBezTo>
                    <a:pt x="532103" y="204459"/>
                    <a:pt x="515594" y="181601"/>
                    <a:pt x="515594" y="154933"/>
                  </a:cubicBezTo>
                  <a:cubicBezTo>
                    <a:pt x="516864" y="142233"/>
                    <a:pt x="519404" y="130804"/>
                    <a:pt x="525754" y="120644"/>
                  </a:cubicBezTo>
                  <a:close/>
                  <a:moveTo>
                    <a:pt x="1181041" y="420348"/>
                  </a:moveTo>
                  <a:cubicBezTo>
                    <a:pt x="1181041" y="411459"/>
                    <a:pt x="1175961" y="403840"/>
                    <a:pt x="1169612" y="398760"/>
                  </a:cubicBezTo>
                  <a:cubicBezTo>
                    <a:pt x="1161992" y="393680"/>
                    <a:pt x="1153103" y="393680"/>
                    <a:pt x="1145483" y="397490"/>
                  </a:cubicBezTo>
                  <a:lnTo>
                    <a:pt x="890226" y="525754"/>
                  </a:lnTo>
                  <a:lnTo>
                    <a:pt x="890226" y="420348"/>
                  </a:lnTo>
                  <a:cubicBezTo>
                    <a:pt x="890226" y="411459"/>
                    <a:pt x="885146" y="403840"/>
                    <a:pt x="878796" y="398760"/>
                  </a:cubicBezTo>
                  <a:cubicBezTo>
                    <a:pt x="871177" y="393680"/>
                    <a:pt x="862287" y="393680"/>
                    <a:pt x="854668" y="397490"/>
                  </a:cubicBezTo>
                  <a:lnTo>
                    <a:pt x="599410" y="525754"/>
                  </a:lnTo>
                  <a:lnTo>
                    <a:pt x="599410" y="420348"/>
                  </a:lnTo>
                  <a:cubicBezTo>
                    <a:pt x="599410" y="411459"/>
                    <a:pt x="595600" y="403840"/>
                    <a:pt x="587981" y="400030"/>
                  </a:cubicBezTo>
                  <a:cubicBezTo>
                    <a:pt x="581631" y="394950"/>
                    <a:pt x="572741" y="394950"/>
                    <a:pt x="565122" y="397490"/>
                  </a:cubicBezTo>
                  <a:lnTo>
                    <a:pt x="236208" y="529564"/>
                  </a:lnTo>
                  <a:lnTo>
                    <a:pt x="236208" y="295895"/>
                  </a:lnTo>
                  <a:cubicBezTo>
                    <a:pt x="236208" y="281926"/>
                    <a:pt x="224779" y="270497"/>
                    <a:pt x="210810" y="270497"/>
                  </a:cubicBezTo>
                  <a:lnTo>
                    <a:pt x="25399" y="270497"/>
                  </a:lnTo>
                  <a:cubicBezTo>
                    <a:pt x="11429" y="270497"/>
                    <a:pt x="0" y="281926"/>
                    <a:pt x="0" y="295895"/>
                  </a:cubicBezTo>
                  <a:lnTo>
                    <a:pt x="0" y="932133"/>
                  </a:lnTo>
                  <a:cubicBezTo>
                    <a:pt x="0" y="946102"/>
                    <a:pt x="11429" y="957532"/>
                    <a:pt x="25399" y="957532"/>
                  </a:cubicBezTo>
                  <a:lnTo>
                    <a:pt x="210810" y="957532"/>
                  </a:lnTo>
                  <a:lnTo>
                    <a:pt x="502895" y="957532"/>
                  </a:lnTo>
                  <a:lnTo>
                    <a:pt x="867367" y="957532"/>
                  </a:lnTo>
                  <a:lnTo>
                    <a:pt x="1159452" y="957532"/>
                  </a:lnTo>
                  <a:cubicBezTo>
                    <a:pt x="1165802" y="957532"/>
                    <a:pt x="1172152" y="954993"/>
                    <a:pt x="1177231" y="949913"/>
                  </a:cubicBezTo>
                  <a:cubicBezTo>
                    <a:pt x="1182311" y="944833"/>
                    <a:pt x="1184851" y="938483"/>
                    <a:pt x="1184851" y="932133"/>
                  </a:cubicBezTo>
                  <a:lnTo>
                    <a:pt x="1181041" y="420348"/>
                  </a:lnTo>
                  <a:close/>
                  <a:moveTo>
                    <a:pt x="48258" y="424159"/>
                  </a:moveTo>
                  <a:lnTo>
                    <a:pt x="72387" y="424159"/>
                  </a:lnTo>
                  <a:cubicBezTo>
                    <a:pt x="86356" y="424159"/>
                    <a:pt x="97785" y="412729"/>
                    <a:pt x="97785" y="398760"/>
                  </a:cubicBezTo>
                  <a:cubicBezTo>
                    <a:pt x="97785" y="384791"/>
                    <a:pt x="86356" y="373361"/>
                    <a:pt x="72387" y="373361"/>
                  </a:cubicBezTo>
                  <a:lnTo>
                    <a:pt x="48258" y="373361"/>
                  </a:lnTo>
                  <a:lnTo>
                    <a:pt x="48258" y="321294"/>
                  </a:lnTo>
                  <a:lnTo>
                    <a:pt x="182871" y="321294"/>
                  </a:lnTo>
                  <a:lnTo>
                    <a:pt x="182871" y="566391"/>
                  </a:lnTo>
                  <a:lnTo>
                    <a:pt x="182871" y="905465"/>
                  </a:lnTo>
                  <a:lnTo>
                    <a:pt x="48258" y="905465"/>
                  </a:lnTo>
                  <a:lnTo>
                    <a:pt x="48258" y="424159"/>
                  </a:lnTo>
                  <a:close/>
                  <a:moveTo>
                    <a:pt x="524484" y="905465"/>
                  </a:moveTo>
                  <a:lnTo>
                    <a:pt x="524484" y="774661"/>
                  </a:lnTo>
                  <a:lnTo>
                    <a:pt x="655287" y="774661"/>
                  </a:lnTo>
                  <a:lnTo>
                    <a:pt x="655287" y="905465"/>
                  </a:lnTo>
                  <a:lnTo>
                    <a:pt x="524484" y="905465"/>
                  </a:lnTo>
                  <a:close/>
                  <a:moveTo>
                    <a:pt x="706085" y="905465"/>
                  </a:moveTo>
                  <a:lnTo>
                    <a:pt x="706085" y="774661"/>
                  </a:lnTo>
                  <a:lnTo>
                    <a:pt x="839428" y="774661"/>
                  </a:lnTo>
                  <a:lnTo>
                    <a:pt x="839428" y="905465"/>
                  </a:lnTo>
                  <a:lnTo>
                    <a:pt x="706085" y="905465"/>
                  </a:lnTo>
                  <a:close/>
                  <a:moveTo>
                    <a:pt x="888956" y="905465"/>
                  </a:moveTo>
                  <a:lnTo>
                    <a:pt x="888956" y="749262"/>
                  </a:lnTo>
                  <a:cubicBezTo>
                    <a:pt x="888956" y="735293"/>
                    <a:pt x="877526" y="723863"/>
                    <a:pt x="863557" y="723863"/>
                  </a:cubicBezTo>
                  <a:lnTo>
                    <a:pt x="499085" y="723863"/>
                  </a:lnTo>
                  <a:cubicBezTo>
                    <a:pt x="485116" y="723863"/>
                    <a:pt x="473687" y="735293"/>
                    <a:pt x="473687" y="749262"/>
                  </a:cubicBezTo>
                  <a:lnTo>
                    <a:pt x="473687" y="905465"/>
                  </a:lnTo>
                  <a:lnTo>
                    <a:pt x="232399" y="905465"/>
                  </a:lnTo>
                  <a:lnTo>
                    <a:pt x="232399" y="582901"/>
                  </a:lnTo>
                  <a:lnTo>
                    <a:pt x="546073" y="457177"/>
                  </a:lnTo>
                  <a:lnTo>
                    <a:pt x="546073" y="566391"/>
                  </a:lnTo>
                  <a:cubicBezTo>
                    <a:pt x="546073" y="575282"/>
                    <a:pt x="551152" y="582901"/>
                    <a:pt x="557502" y="587981"/>
                  </a:cubicBezTo>
                  <a:cubicBezTo>
                    <a:pt x="565122" y="593061"/>
                    <a:pt x="574011" y="593061"/>
                    <a:pt x="581631" y="589250"/>
                  </a:cubicBezTo>
                  <a:lnTo>
                    <a:pt x="836888" y="460987"/>
                  </a:lnTo>
                  <a:lnTo>
                    <a:pt x="836888" y="566391"/>
                  </a:lnTo>
                  <a:cubicBezTo>
                    <a:pt x="836888" y="575282"/>
                    <a:pt x="841968" y="582901"/>
                    <a:pt x="848318" y="587981"/>
                  </a:cubicBezTo>
                  <a:cubicBezTo>
                    <a:pt x="855937" y="593061"/>
                    <a:pt x="864827" y="593061"/>
                    <a:pt x="872447" y="589250"/>
                  </a:cubicBezTo>
                  <a:lnTo>
                    <a:pt x="1126434" y="460987"/>
                  </a:lnTo>
                  <a:lnTo>
                    <a:pt x="1127704" y="905465"/>
                  </a:lnTo>
                  <a:lnTo>
                    <a:pt x="888956" y="905465"/>
                  </a:lnTo>
                  <a:close/>
                </a:path>
              </a:pathLst>
            </a:custGeom>
            <a:solidFill>
              <a:srgbClr val="B8CCEA"/>
            </a:solidFill>
            <a:ln>
              <a:noFill/>
            </a:ln>
          </p:spPr>
          <p:txBody>
            <a:bodyPr lIns="91425" tIns="45700" rIns="91425" bIns="45700" anchor="ctr"/>
            <a:lstStyle/>
            <a:p>
              <a:endParaRPr lang="cs-CZ"/>
            </a:p>
          </p:txBody>
        </p:sp>
        <p:grpSp>
          <p:nvGrpSpPr>
            <p:cNvPr id="23" name="Google Shape;10016;p127">
              <a:extLst>
                <a:ext uri="{FF2B5EF4-FFF2-40B4-BE49-F238E27FC236}">
                  <a16:creationId xmlns:a16="http://schemas.microsoft.com/office/drawing/2014/main" id="{C6521F51-3BA1-81E2-9D66-14B7AF10EA2E}"/>
                </a:ext>
              </a:extLst>
            </p:cNvPr>
            <p:cNvGrpSpPr/>
            <p:nvPr/>
          </p:nvGrpSpPr>
          <p:grpSpPr>
            <a:xfrm>
              <a:off x="8784779" y="4124412"/>
              <a:ext cx="415974" cy="571943"/>
              <a:chOff x="6969098" y="1645526"/>
              <a:chExt cx="415974" cy="571943"/>
            </a:xfrm>
            <a:solidFill>
              <a:srgbClr val="B8CCEA"/>
            </a:solidFill>
          </p:grpSpPr>
          <p:sp>
            <p:nvSpPr>
              <p:cNvPr id="26" name="Google Shape;10017;p127">
                <a:extLst>
                  <a:ext uri="{FF2B5EF4-FFF2-40B4-BE49-F238E27FC236}">
                    <a16:creationId xmlns:a16="http://schemas.microsoft.com/office/drawing/2014/main" id="{3C996B34-6464-319B-528D-6A3177B4E85A}"/>
                  </a:ext>
                </a:extLst>
              </p:cNvPr>
              <p:cNvSpPr/>
              <p:nvPr/>
            </p:nvSpPr>
            <p:spPr>
              <a:xfrm>
                <a:off x="6969098" y="1645526"/>
                <a:ext cx="415974" cy="514778"/>
              </a:xfrm>
              <a:custGeom>
                <a:avLst/>
                <a:gdLst/>
                <a:ahLst/>
                <a:cxnLst/>
                <a:rect l="l" t="t" r="r" b="b"/>
                <a:pathLst>
                  <a:path w="415974" h="514778" extrusionOk="0">
                    <a:moveTo>
                      <a:pt x="272519" y="514778"/>
                    </a:moveTo>
                    <a:lnTo>
                      <a:pt x="143456" y="514778"/>
                    </a:lnTo>
                    <a:cubicBezTo>
                      <a:pt x="135540" y="514778"/>
                      <a:pt x="129116" y="508378"/>
                      <a:pt x="129116" y="500487"/>
                    </a:cubicBezTo>
                    <a:lnTo>
                      <a:pt x="129116" y="399018"/>
                    </a:lnTo>
                    <a:cubicBezTo>
                      <a:pt x="22854" y="355607"/>
                      <a:pt x="-27968" y="234570"/>
                      <a:pt x="15598" y="128677"/>
                    </a:cubicBezTo>
                    <a:cubicBezTo>
                      <a:pt x="59164" y="22783"/>
                      <a:pt x="180598" y="-27871"/>
                      <a:pt x="286859" y="15541"/>
                    </a:cubicBezTo>
                    <a:cubicBezTo>
                      <a:pt x="393121" y="58952"/>
                      <a:pt x="443943" y="179989"/>
                      <a:pt x="400377" y="285882"/>
                    </a:cubicBezTo>
                    <a:cubicBezTo>
                      <a:pt x="379268" y="337219"/>
                      <a:pt x="338370" y="377973"/>
                      <a:pt x="286859" y="399018"/>
                    </a:cubicBezTo>
                    <a:lnTo>
                      <a:pt x="286859" y="500487"/>
                    </a:lnTo>
                    <a:cubicBezTo>
                      <a:pt x="286859" y="508378"/>
                      <a:pt x="280435" y="514778"/>
                      <a:pt x="272519" y="514778"/>
                    </a:cubicBezTo>
                    <a:close/>
                    <a:moveTo>
                      <a:pt x="157797" y="486195"/>
                    </a:moveTo>
                    <a:lnTo>
                      <a:pt x="258179" y="486195"/>
                    </a:lnTo>
                    <a:lnTo>
                      <a:pt x="258179" y="389300"/>
                    </a:lnTo>
                    <a:cubicBezTo>
                      <a:pt x="258093" y="383255"/>
                      <a:pt x="261907" y="377838"/>
                      <a:pt x="267643" y="375866"/>
                    </a:cubicBezTo>
                    <a:cubicBezTo>
                      <a:pt x="360970" y="342953"/>
                      <a:pt x="409842" y="240873"/>
                      <a:pt x="376830" y="147862"/>
                    </a:cubicBezTo>
                    <a:cubicBezTo>
                      <a:pt x="343790" y="54853"/>
                      <a:pt x="241372" y="6134"/>
                      <a:pt x="148045" y="39050"/>
                    </a:cubicBezTo>
                    <a:cubicBezTo>
                      <a:pt x="54718" y="71963"/>
                      <a:pt x="5846" y="174043"/>
                      <a:pt x="38858" y="267052"/>
                    </a:cubicBezTo>
                    <a:cubicBezTo>
                      <a:pt x="56898" y="317889"/>
                      <a:pt x="97022" y="357876"/>
                      <a:pt x="148045" y="375866"/>
                    </a:cubicBezTo>
                    <a:cubicBezTo>
                      <a:pt x="153781" y="377887"/>
                      <a:pt x="157653" y="383238"/>
                      <a:pt x="157797" y="389300"/>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7" name="Google Shape;10018;p127">
                <a:extLst>
                  <a:ext uri="{FF2B5EF4-FFF2-40B4-BE49-F238E27FC236}">
                    <a16:creationId xmlns:a16="http://schemas.microsoft.com/office/drawing/2014/main" id="{005DEE7B-AFA2-B9E5-7C0F-19761A88BC70}"/>
                  </a:ext>
                </a:extLst>
              </p:cNvPr>
              <p:cNvSpPr/>
              <p:nvPr/>
            </p:nvSpPr>
            <p:spPr>
              <a:xfrm>
                <a:off x="7098214" y="2060265"/>
                <a:ext cx="157743" cy="28582"/>
              </a:xfrm>
              <a:custGeom>
                <a:avLst/>
                <a:gdLst/>
                <a:ahLst/>
                <a:cxnLst/>
                <a:rect l="l" t="t" r="r" b="b"/>
                <a:pathLst>
                  <a:path w="157743" h="28582" extrusionOk="0">
                    <a:moveTo>
                      <a:pt x="143403" y="28583"/>
                    </a:moveTo>
                    <a:lnTo>
                      <a:pt x="14340" y="28583"/>
                    </a:lnTo>
                    <a:cubicBezTo>
                      <a:pt x="6424" y="28583"/>
                      <a:pt x="0" y="22183"/>
                      <a:pt x="0" y="14291"/>
                    </a:cubicBezTo>
                    <a:cubicBezTo>
                      <a:pt x="0" y="6400"/>
                      <a:pt x="6424" y="0"/>
                      <a:pt x="14340" y="0"/>
                    </a:cubicBezTo>
                    <a:lnTo>
                      <a:pt x="143403" y="0"/>
                    </a:lnTo>
                    <a:cubicBezTo>
                      <a:pt x="151319" y="0"/>
                      <a:pt x="157743" y="6400"/>
                      <a:pt x="157743" y="14291"/>
                    </a:cubicBezTo>
                    <a:cubicBezTo>
                      <a:pt x="157743" y="22183"/>
                      <a:pt x="151319" y="28583"/>
                      <a:pt x="143403" y="2858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8" name="Google Shape;10019;p127">
                <a:extLst>
                  <a:ext uri="{FF2B5EF4-FFF2-40B4-BE49-F238E27FC236}">
                    <a16:creationId xmlns:a16="http://schemas.microsoft.com/office/drawing/2014/main" id="{7E49A31E-EADE-0178-DA74-5FA2A39E0670}"/>
                  </a:ext>
                </a:extLst>
              </p:cNvPr>
              <p:cNvSpPr/>
              <p:nvPr/>
            </p:nvSpPr>
            <p:spPr>
              <a:xfrm>
                <a:off x="7098214" y="2188887"/>
                <a:ext cx="157743" cy="28582"/>
              </a:xfrm>
              <a:custGeom>
                <a:avLst/>
                <a:gdLst/>
                <a:ahLst/>
                <a:cxnLst/>
                <a:rect l="l" t="t" r="r" b="b"/>
                <a:pathLst>
                  <a:path w="157743" h="28582" extrusionOk="0">
                    <a:moveTo>
                      <a:pt x="143403" y="28583"/>
                    </a:moveTo>
                    <a:lnTo>
                      <a:pt x="14340" y="28583"/>
                    </a:lnTo>
                    <a:cubicBezTo>
                      <a:pt x="6424" y="28583"/>
                      <a:pt x="0" y="22183"/>
                      <a:pt x="0" y="14291"/>
                    </a:cubicBezTo>
                    <a:cubicBezTo>
                      <a:pt x="0" y="6400"/>
                      <a:pt x="6424" y="0"/>
                      <a:pt x="14340" y="0"/>
                    </a:cubicBezTo>
                    <a:lnTo>
                      <a:pt x="143403" y="0"/>
                    </a:lnTo>
                    <a:cubicBezTo>
                      <a:pt x="151319" y="0"/>
                      <a:pt x="157743" y="6400"/>
                      <a:pt x="157743" y="14291"/>
                    </a:cubicBezTo>
                    <a:cubicBezTo>
                      <a:pt x="157743" y="22183"/>
                      <a:pt x="151319" y="28583"/>
                      <a:pt x="143403" y="2858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9" name="Google Shape;10020;p127">
                <a:extLst>
                  <a:ext uri="{FF2B5EF4-FFF2-40B4-BE49-F238E27FC236}">
                    <a16:creationId xmlns:a16="http://schemas.microsoft.com/office/drawing/2014/main" id="{8E22B0BB-2309-5BF9-8243-34727765187B}"/>
                  </a:ext>
                </a:extLst>
              </p:cNvPr>
              <p:cNvSpPr/>
              <p:nvPr/>
            </p:nvSpPr>
            <p:spPr>
              <a:xfrm>
                <a:off x="7105384" y="1913064"/>
                <a:ext cx="143403" cy="85748"/>
              </a:xfrm>
              <a:custGeom>
                <a:avLst/>
                <a:gdLst/>
                <a:ahLst/>
                <a:cxnLst/>
                <a:rect l="l" t="t" r="r" b="b"/>
                <a:pathLst>
                  <a:path w="143403" h="85748" extrusionOk="0">
                    <a:moveTo>
                      <a:pt x="129063" y="85748"/>
                    </a:moveTo>
                    <a:lnTo>
                      <a:pt x="14340" y="85748"/>
                    </a:lnTo>
                    <a:cubicBezTo>
                      <a:pt x="6424" y="85748"/>
                      <a:pt x="0" y="79349"/>
                      <a:pt x="0" y="71457"/>
                    </a:cubicBezTo>
                    <a:cubicBezTo>
                      <a:pt x="0" y="31993"/>
                      <a:pt x="32093" y="0"/>
                      <a:pt x="71702" y="0"/>
                    </a:cubicBezTo>
                    <a:cubicBezTo>
                      <a:pt x="111309" y="0"/>
                      <a:pt x="143403" y="31993"/>
                      <a:pt x="143403" y="71457"/>
                    </a:cubicBezTo>
                    <a:cubicBezTo>
                      <a:pt x="143403" y="79349"/>
                      <a:pt x="136978" y="85748"/>
                      <a:pt x="129063" y="85748"/>
                    </a:cubicBezTo>
                    <a:close/>
                    <a:moveTo>
                      <a:pt x="30975" y="57165"/>
                    </a:moveTo>
                    <a:lnTo>
                      <a:pt x="112141" y="57165"/>
                    </a:lnTo>
                    <a:cubicBezTo>
                      <a:pt x="106032" y="40227"/>
                      <a:pt x="90057" y="28837"/>
                      <a:pt x="71988" y="28583"/>
                    </a:cubicBezTo>
                    <a:cubicBezTo>
                      <a:pt x="53661" y="28646"/>
                      <a:pt x="37313" y="40042"/>
                      <a:pt x="30975" y="57165"/>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0" name="Google Shape;10021;p127">
                <a:extLst>
                  <a:ext uri="{FF2B5EF4-FFF2-40B4-BE49-F238E27FC236}">
                    <a16:creationId xmlns:a16="http://schemas.microsoft.com/office/drawing/2014/main" id="{E5F38AE3-5205-3118-FEBA-9A9CCF4B13FD}"/>
                  </a:ext>
                </a:extLst>
              </p:cNvPr>
              <p:cNvSpPr/>
              <p:nvPr/>
            </p:nvSpPr>
            <p:spPr>
              <a:xfrm>
                <a:off x="7163032" y="1717272"/>
                <a:ext cx="28393" cy="224660"/>
              </a:xfrm>
              <a:custGeom>
                <a:avLst/>
                <a:gdLst/>
                <a:ahLst/>
                <a:cxnLst/>
                <a:rect l="l" t="t" r="r" b="b"/>
                <a:pathLst>
                  <a:path w="28393" h="224660" extrusionOk="0">
                    <a:moveTo>
                      <a:pt x="14340" y="224660"/>
                    </a:moveTo>
                    <a:cubicBezTo>
                      <a:pt x="6424" y="224660"/>
                      <a:pt x="0" y="218261"/>
                      <a:pt x="0" y="210369"/>
                    </a:cubicBezTo>
                    <a:lnTo>
                      <a:pt x="0" y="14291"/>
                    </a:lnTo>
                    <a:cubicBezTo>
                      <a:pt x="0" y="6508"/>
                      <a:pt x="6252" y="154"/>
                      <a:pt x="14054" y="0"/>
                    </a:cubicBezTo>
                    <a:lnTo>
                      <a:pt x="14054" y="0"/>
                    </a:lnTo>
                    <a:cubicBezTo>
                      <a:pt x="21969" y="0"/>
                      <a:pt x="28394" y="6400"/>
                      <a:pt x="28394" y="14291"/>
                    </a:cubicBezTo>
                    <a:lnTo>
                      <a:pt x="28394" y="209512"/>
                    </a:lnTo>
                    <a:cubicBezTo>
                      <a:pt x="28394" y="217403"/>
                      <a:pt x="21969" y="223803"/>
                      <a:pt x="14054" y="22380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1" name="Google Shape;10022;p127">
                <a:extLst>
                  <a:ext uri="{FF2B5EF4-FFF2-40B4-BE49-F238E27FC236}">
                    <a16:creationId xmlns:a16="http://schemas.microsoft.com/office/drawing/2014/main" id="{17FA8C6D-53A4-6EDF-7E5A-677BC840CAB9}"/>
                  </a:ext>
                </a:extLst>
              </p:cNvPr>
              <p:cNvSpPr/>
              <p:nvPr/>
            </p:nvSpPr>
            <p:spPr>
              <a:xfrm>
                <a:off x="7075792" y="1767106"/>
                <a:ext cx="116780" cy="124807"/>
              </a:xfrm>
              <a:custGeom>
                <a:avLst/>
                <a:gdLst/>
                <a:ahLst/>
                <a:cxnLst/>
                <a:rect l="l" t="t" r="r" b="b"/>
                <a:pathLst>
                  <a:path w="116780" h="124807" extrusionOk="0">
                    <a:moveTo>
                      <a:pt x="88387" y="124807"/>
                    </a:moveTo>
                    <a:cubicBezTo>
                      <a:pt x="64353" y="120931"/>
                      <a:pt x="42756" y="107917"/>
                      <a:pt x="28158" y="88507"/>
                    </a:cubicBezTo>
                    <a:cubicBezTo>
                      <a:pt x="4927" y="61639"/>
                      <a:pt x="-11135" y="24767"/>
                      <a:pt x="9515" y="6760"/>
                    </a:cubicBezTo>
                    <a:cubicBezTo>
                      <a:pt x="30165" y="-11247"/>
                      <a:pt x="64582" y="9618"/>
                      <a:pt x="88100" y="35343"/>
                    </a:cubicBezTo>
                    <a:cubicBezTo>
                      <a:pt x="104821" y="51909"/>
                      <a:pt x="115003" y="73930"/>
                      <a:pt x="116781" y="97368"/>
                    </a:cubicBezTo>
                    <a:cubicBezTo>
                      <a:pt x="116379" y="104930"/>
                      <a:pt x="112967" y="112025"/>
                      <a:pt x="107316" y="117090"/>
                    </a:cubicBezTo>
                    <a:cubicBezTo>
                      <a:pt x="102297" y="122066"/>
                      <a:pt x="95471" y="124844"/>
                      <a:pt x="88387" y="124807"/>
                    </a:cubicBezTo>
                    <a:close/>
                    <a:moveTo>
                      <a:pt x="28158" y="28769"/>
                    </a:moveTo>
                    <a:lnTo>
                      <a:pt x="28158" y="28769"/>
                    </a:lnTo>
                    <a:cubicBezTo>
                      <a:pt x="32144" y="43986"/>
                      <a:pt x="39945" y="57949"/>
                      <a:pt x="50815" y="69356"/>
                    </a:cubicBezTo>
                    <a:cubicBezTo>
                      <a:pt x="69171" y="90508"/>
                      <a:pt x="85806" y="97939"/>
                      <a:pt x="89821" y="95938"/>
                    </a:cubicBezTo>
                    <a:cubicBezTo>
                      <a:pt x="86092" y="80535"/>
                      <a:pt x="78263" y="66418"/>
                      <a:pt x="67164" y="55065"/>
                    </a:cubicBezTo>
                    <a:lnTo>
                      <a:pt x="67164" y="55065"/>
                    </a:lnTo>
                    <a:cubicBezTo>
                      <a:pt x="57555" y="42106"/>
                      <a:pt x="43789" y="32825"/>
                      <a:pt x="28158" y="28769"/>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2" name="Google Shape;10023;p127">
                <a:extLst>
                  <a:ext uri="{FF2B5EF4-FFF2-40B4-BE49-F238E27FC236}">
                    <a16:creationId xmlns:a16="http://schemas.microsoft.com/office/drawing/2014/main" id="{18FE3947-9495-BB2D-EEE5-A25174A33611}"/>
                  </a:ext>
                </a:extLst>
              </p:cNvPr>
              <p:cNvSpPr/>
              <p:nvPr/>
            </p:nvSpPr>
            <p:spPr>
              <a:xfrm>
                <a:off x="7162162" y="1734854"/>
                <a:ext cx="101276" cy="107625"/>
              </a:xfrm>
              <a:custGeom>
                <a:avLst/>
                <a:gdLst/>
                <a:ahLst/>
                <a:cxnLst/>
                <a:rect l="l" t="t" r="r" b="b"/>
                <a:pathLst>
                  <a:path w="101276" h="107625" extrusionOk="0">
                    <a:moveTo>
                      <a:pt x="26109" y="107610"/>
                    </a:moveTo>
                    <a:cubicBezTo>
                      <a:pt x="19914" y="107827"/>
                      <a:pt x="13862" y="105681"/>
                      <a:pt x="9187" y="101608"/>
                    </a:cubicBezTo>
                    <a:cubicBezTo>
                      <a:pt x="-278" y="92204"/>
                      <a:pt x="-2687" y="77847"/>
                      <a:pt x="3164" y="65879"/>
                    </a:cubicBezTo>
                    <a:cubicBezTo>
                      <a:pt x="7839" y="52883"/>
                      <a:pt x="15066" y="40935"/>
                      <a:pt x="24388" y="30723"/>
                    </a:cubicBezTo>
                    <a:cubicBezTo>
                      <a:pt x="36548" y="14891"/>
                      <a:pt x="54101" y="4021"/>
                      <a:pt x="73718" y="139"/>
                    </a:cubicBezTo>
                    <a:cubicBezTo>
                      <a:pt x="80602" y="-593"/>
                      <a:pt x="87456" y="1585"/>
                      <a:pt x="92648" y="6141"/>
                    </a:cubicBezTo>
                    <a:cubicBezTo>
                      <a:pt x="108422" y="19575"/>
                      <a:pt x="102112" y="48730"/>
                      <a:pt x="77447" y="77027"/>
                    </a:cubicBezTo>
                    <a:cubicBezTo>
                      <a:pt x="68527" y="87545"/>
                      <a:pt x="57629" y="96194"/>
                      <a:pt x="45325" y="102465"/>
                    </a:cubicBezTo>
                    <a:cubicBezTo>
                      <a:pt x="39388" y="105624"/>
                      <a:pt x="32820" y="107384"/>
                      <a:pt x="26109" y="107610"/>
                    </a:cubicBezTo>
                    <a:close/>
                    <a:moveTo>
                      <a:pt x="29264" y="82172"/>
                    </a:moveTo>
                    <a:lnTo>
                      <a:pt x="29264" y="82172"/>
                    </a:lnTo>
                    <a:close/>
                    <a:moveTo>
                      <a:pt x="72285" y="29293"/>
                    </a:moveTo>
                    <a:cubicBezTo>
                      <a:pt x="62017" y="33898"/>
                      <a:pt x="52982" y="40852"/>
                      <a:pt x="45898" y="49587"/>
                    </a:cubicBezTo>
                    <a:lnTo>
                      <a:pt x="45898" y="49587"/>
                    </a:lnTo>
                    <a:cubicBezTo>
                      <a:pt x="38269" y="57699"/>
                      <a:pt x="32676" y="67491"/>
                      <a:pt x="29550" y="78170"/>
                    </a:cubicBezTo>
                    <a:cubicBezTo>
                      <a:pt x="39818" y="73565"/>
                      <a:pt x="48852" y="66611"/>
                      <a:pt x="55936" y="57876"/>
                    </a:cubicBezTo>
                    <a:cubicBezTo>
                      <a:pt x="63566" y="49764"/>
                      <a:pt x="69158" y="39972"/>
                      <a:pt x="72285" y="29293"/>
                    </a:cubicBezTo>
                    <a:close/>
                    <a:moveTo>
                      <a:pt x="35286" y="40155"/>
                    </a:moveTo>
                    <a:lnTo>
                      <a:pt x="35286" y="40155"/>
                    </a:ln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grpSp>
        <p:pic>
          <p:nvPicPr>
            <p:cNvPr id="24" name="Grafika 23" descr="Turbiny wiatrowe z wypełnieniem pełnym">
              <a:extLst>
                <a:ext uri="{FF2B5EF4-FFF2-40B4-BE49-F238E27FC236}">
                  <a16:creationId xmlns:a16="http://schemas.microsoft.com/office/drawing/2014/main" id="{CA60FA0E-7BA4-87B7-74FF-D171C5F463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5233" y="5078189"/>
              <a:ext cx="382156" cy="382156"/>
            </a:xfrm>
            <a:prstGeom prst="rect">
              <a:avLst/>
            </a:prstGeom>
            <a:effectLst/>
          </p:spPr>
        </p:pic>
        <p:pic>
          <p:nvPicPr>
            <p:cNvPr id="25" name="Grafika 24" descr="Panele słoneczne z wypełnieniem pełnym">
              <a:extLst>
                <a:ext uri="{FF2B5EF4-FFF2-40B4-BE49-F238E27FC236}">
                  <a16:creationId xmlns:a16="http://schemas.microsoft.com/office/drawing/2014/main" id="{C8D6FE49-7CE7-A7F7-3367-50462AE61D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9630" y="5839038"/>
              <a:ext cx="429396" cy="429396"/>
            </a:xfrm>
            <a:prstGeom prst="rect">
              <a:avLst/>
            </a:prstGeom>
            <a:effectLst/>
          </p:spPr>
        </p:pic>
      </p:grpSp>
      <p:sp>
        <p:nvSpPr>
          <p:cNvPr id="5" name="Symbol zastępczy numeru slajdu 1">
            <a:extLst>
              <a:ext uri="{FF2B5EF4-FFF2-40B4-BE49-F238E27FC236}">
                <a16:creationId xmlns:a16="http://schemas.microsoft.com/office/drawing/2014/main" id="{5904BE97-05C6-55F7-FAC9-7679BF2D0C30}"/>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23</a:t>
            </a:fld>
            <a:endParaRPr lang="pl-PL"/>
          </a:p>
        </p:txBody>
      </p:sp>
      <p:sp>
        <p:nvSpPr>
          <p:cNvPr id="7" name="object 3">
            <a:extLst>
              <a:ext uri="{FF2B5EF4-FFF2-40B4-BE49-F238E27FC236}">
                <a16:creationId xmlns:a16="http://schemas.microsoft.com/office/drawing/2014/main" id="{44656515-A3BE-B49C-C4A0-BC33C7C20A5C}"/>
              </a:ext>
            </a:extLst>
          </p:cNvPr>
          <p:cNvSpPr txBox="1"/>
          <p:nvPr/>
        </p:nvSpPr>
        <p:spPr>
          <a:xfrm>
            <a:off x="539999" y="1260000"/>
            <a:ext cx="7746751" cy="5275554"/>
          </a:xfrm>
          <a:prstGeom prst="rect">
            <a:avLst/>
          </a:prstGeom>
        </p:spPr>
        <p:txBody>
          <a:bodyPr wrap="square" lIns="0" tIns="0" rIns="0" bIns="0" rtlCol="0" anchor="t">
            <a:noAutofit/>
          </a:bodyPr>
          <a:lstStyle/>
          <a:p>
            <a:pPr marL="266700" marR="12065" indent="-261620" algn="just">
              <a:spcAft>
                <a:spcPts val="1200"/>
              </a:spcAft>
              <a:buClr>
                <a:srgbClr val="FF9900"/>
              </a:buClr>
              <a:buBlip>
                <a:blip r:embed="rId6"/>
              </a:buBlip>
              <a:defRPr/>
            </a:pPr>
            <a:r>
              <a:rPr lang="pl-PL" sz="1100" dirty="0">
                <a:solidFill>
                  <a:srgbClr val="001871"/>
                </a:solidFill>
                <a:cs typeface="Arial"/>
              </a:rPr>
              <a:t>Prefabrykacja i dostawa elementów, prace remontowe, modernizacja reaktora oraz regeneratora podczas remontu na instalacji TA2026 FCC R+R (wartość szacunkowa projektu: 41,58 mln PLN), Klient: </a:t>
            </a:r>
            <a:r>
              <a:rPr lang="pl-PL" sz="1100" b="1" dirty="0">
                <a:solidFill>
                  <a:srgbClr val="001871"/>
                </a:solidFill>
                <a:cs typeface="Arial"/>
              </a:rPr>
              <a:t>Orlen Unipetrol Kralupy (Czechy)</a:t>
            </a:r>
          </a:p>
          <a:p>
            <a:pPr marL="266700" marR="12065" indent="-261620" algn="just">
              <a:spcAft>
                <a:spcPts val="1200"/>
              </a:spcAft>
              <a:buClr>
                <a:srgbClr val="FF9900"/>
              </a:buClr>
              <a:buBlip>
                <a:blip r:embed="rId6"/>
              </a:buBlip>
              <a:defRPr/>
            </a:pPr>
            <a:r>
              <a:rPr lang="pl-PL" sz="1100" dirty="0">
                <a:solidFill>
                  <a:srgbClr val="001871"/>
                </a:solidFill>
                <a:cs typeface="Arial"/>
              </a:rPr>
              <a:t>Farmy fotowoltaiczne z infrastrukturą towarzyszącą i przyłączem wraz z uruchomieniem - Szamotuły 29,03 MW (wartość: 36 mln PLN), Klient</a:t>
            </a:r>
            <a:r>
              <a:rPr lang="pl-PL" sz="1100" b="1" dirty="0">
                <a:solidFill>
                  <a:srgbClr val="001871"/>
                </a:solidFill>
                <a:cs typeface="Arial"/>
              </a:rPr>
              <a:t>: Eurowind Energy sp. z o.o. oraz E&amp;W sp. z o.o. (Polska)</a:t>
            </a:r>
          </a:p>
          <a:p>
            <a:pPr marL="266700" marR="12065" indent="-261620" algn="just">
              <a:spcAft>
                <a:spcPts val="1200"/>
              </a:spcAft>
              <a:buClr>
                <a:srgbClr val="FF9900"/>
              </a:buClr>
              <a:buBlip>
                <a:blip r:embed="rId6"/>
              </a:buBlip>
              <a:defRPr/>
            </a:pPr>
            <a:r>
              <a:rPr lang="pl-PL" sz="1100" b="1" i="1" dirty="0">
                <a:solidFill>
                  <a:srgbClr val="001871"/>
                </a:solidFill>
                <a:cs typeface="Arial"/>
              </a:rPr>
              <a:t>Modernizacja bariery fizycznej w podlaskim oddziale SG polegająca na budowie drugiej linii bariery na długości 186 km (wartość: 21,83 mln PLN), Klient: Skarb Państwa Komendant Główny Straży Granicznej  (Polska)</a:t>
            </a:r>
          </a:p>
          <a:p>
            <a:pPr marL="266700" marR="12065" indent="-261620" algn="just">
              <a:spcAft>
                <a:spcPts val="1200"/>
              </a:spcAft>
              <a:buClr>
                <a:srgbClr val="FF9900"/>
              </a:buClr>
              <a:buBlip>
                <a:blip r:embed="rId6"/>
              </a:buBlip>
              <a:defRPr/>
            </a:pPr>
            <a:r>
              <a:rPr lang="pl-PL" sz="1100" dirty="0">
                <a:solidFill>
                  <a:srgbClr val="001871"/>
                </a:solidFill>
                <a:cs typeface="Arial"/>
              </a:rPr>
              <a:t>Sk</a:t>
            </a:r>
            <a:r>
              <a:rPr lang="pl-PL" sz="1100" spc="-20" dirty="0">
                <a:solidFill>
                  <a:srgbClr val="001871"/>
                </a:solidFill>
                <a:cs typeface="Arial"/>
              </a:rPr>
              <a:t>omunikowanie terenów inwestycyjnych w Porcie Zewnętrznym nr OPC/INR/2024/025 (wartość: 20,2 mln PLN), Klient: </a:t>
            </a:r>
            <a:r>
              <a:rPr lang="pl-PL" sz="1100" b="1" spc="-20" dirty="0">
                <a:solidFill>
                  <a:srgbClr val="001871"/>
                </a:solidFill>
                <a:cs typeface="Arial"/>
              </a:rPr>
              <a:t>Zarząd Morskiego Portu Gdańsk S.A. (Polska)</a:t>
            </a:r>
          </a:p>
          <a:p>
            <a:pPr marL="266700" marR="12065" indent="-261620" algn="just">
              <a:spcAft>
                <a:spcPts val="1200"/>
              </a:spcAft>
              <a:buClr>
                <a:srgbClr val="FF9900"/>
              </a:buClr>
              <a:buBlip>
                <a:blip r:embed="rId6"/>
              </a:buBlip>
              <a:defRPr/>
            </a:pPr>
            <a:r>
              <a:rPr lang="pl-PL" sz="1100" spc="-20" dirty="0">
                <a:solidFill>
                  <a:srgbClr val="001871"/>
                </a:solidFill>
                <a:cs typeface="Arial"/>
              </a:rPr>
              <a:t>Modernizacja istniejących zbiorników na rafinerii </a:t>
            </a:r>
            <a:r>
              <a:rPr lang="pl-PL" sz="1100" spc="-20" dirty="0" err="1">
                <a:solidFill>
                  <a:srgbClr val="001871"/>
                </a:solidFill>
                <a:cs typeface="Arial"/>
              </a:rPr>
              <a:t>ExxonMobil</a:t>
            </a:r>
            <a:r>
              <a:rPr lang="pl-PL" sz="1100" spc="-20" dirty="0">
                <a:solidFill>
                  <a:srgbClr val="001871"/>
                </a:solidFill>
                <a:cs typeface="Arial"/>
              </a:rPr>
              <a:t> w Antwerpii (wartość szacunkowa projektu: 15,2 mln PLN), </a:t>
            </a:r>
            <a:r>
              <a:rPr lang="pl-PL" sz="1100" b="1" spc="-20" dirty="0">
                <a:solidFill>
                  <a:srgbClr val="001871"/>
                </a:solidFill>
                <a:cs typeface="Arial"/>
              </a:rPr>
              <a:t>Klient: </a:t>
            </a:r>
            <a:r>
              <a:rPr lang="pl-PL" sz="1100" b="1" spc="-20" dirty="0" err="1">
                <a:solidFill>
                  <a:srgbClr val="001871"/>
                </a:solidFill>
                <a:cs typeface="Arial"/>
              </a:rPr>
              <a:t>ExxonMobil</a:t>
            </a:r>
            <a:r>
              <a:rPr lang="pl-PL" sz="1100" b="1" spc="-20" dirty="0">
                <a:solidFill>
                  <a:srgbClr val="001871"/>
                </a:solidFill>
                <a:cs typeface="Arial"/>
              </a:rPr>
              <a:t> Petroleum &amp; </a:t>
            </a:r>
            <a:r>
              <a:rPr lang="pl-PL" sz="1100" b="1" spc="-20" dirty="0" err="1">
                <a:solidFill>
                  <a:srgbClr val="001871"/>
                </a:solidFill>
                <a:cs typeface="Arial"/>
              </a:rPr>
              <a:t>Chemical</a:t>
            </a:r>
            <a:r>
              <a:rPr lang="pl-PL" sz="1100" b="1" spc="-20" dirty="0">
                <a:solidFill>
                  <a:srgbClr val="001871"/>
                </a:solidFill>
                <a:cs typeface="Arial"/>
              </a:rPr>
              <a:t> BV (Belgia)</a:t>
            </a:r>
          </a:p>
          <a:p>
            <a:pPr marL="266700" marR="12065" indent="-261620" algn="just">
              <a:spcAft>
                <a:spcPts val="1200"/>
              </a:spcAft>
              <a:buClr>
                <a:srgbClr val="FF9900"/>
              </a:buClr>
              <a:buBlip>
                <a:blip r:embed="rId6"/>
              </a:buBlip>
              <a:defRPr/>
            </a:pPr>
            <a:r>
              <a:rPr lang="pl-PL" sz="1100" spc="-20" dirty="0">
                <a:solidFill>
                  <a:srgbClr val="001871"/>
                </a:solidFill>
                <a:cs typeface="Arial"/>
              </a:rPr>
              <a:t>Remont postojowy na instalacji HYCON; (wartość szacunkowa projektu: 14,9 mln PLN), </a:t>
            </a:r>
            <a:r>
              <a:rPr lang="pl-PL" sz="1100" b="1" spc="-20" dirty="0">
                <a:solidFill>
                  <a:srgbClr val="001871"/>
                </a:solidFill>
                <a:cs typeface="Arial"/>
              </a:rPr>
              <a:t>Klient: Shell </a:t>
            </a:r>
            <a:r>
              <a:rPr lang="pl-PL" sz="1100" b="1" spc="-20" dirty="0" err="1">
                <a:solidFill>
                  <a:srgbClr val="001871"/>
                </a:solidFill>
                <a:cs typeface="Arial"/>
              </a:rPr>
              <a:t>Nederland</a:t>
            </a:r>
            <a:r>
              <a:rPr lang="pl-PL" sz="1100" b="1" spc="-20" dirty="0">
                <a:solidFill>
                  <a:srgbClr val="001871"/>
                </a:solidFill>
                <a:cs typeface="Arial"/>
              </a:rPr>
              <a:t> Raffinaderij B.V. (Niderlandy)</a:t>
            </a:r>
          </a:p>
          <a:p>
            <a:pPr marL="266700" marR="12065" lvl="0" indent="-261620" algn="just">
              <a:spcAft>
                <a:spcPts val="1200"/>
              </a:spcAft>
              <a:buClr>
                <a:srgbClr val="FF9900"/>
              </a:buClr>
              <a:buBlip>
                <a:blip r:embed="rId6"/>
              </a:buBlip>
              <a:tabLst>
                <a:tab pos="457200" algn="l"/>
              </a:tabLst>
              <a:defRPr/>
            </a:pPr>
            <a:r>
              <a:rPr lang="pl-PL" sz="1100" spc="-20" dirty="0">
                <a:solidFill>
                  <a:srgbClr val="001871"/>
                </a:solidFill>
                <a:cs typeface="Arial"/>
              </a:rPr>
              <a:t>Farmy fotowoltaiczne z infrastrukturą towarzyszącą i przyłączem wraz z uruchomieniem - Debrznica 9,945 MW (wartość: 14 mln PLN), Klient: </a:t>
            </a:r>
            <a:r>
              <a:rPr lang="pl-PL" sz="1100" b="1" spc="-20" dirty="0">
                <a:solidFill>
                  <a:srgbClr val="001871"/>
                </a:solidFill>
                <a:cs typeface="Arial"/>
              </a:rPr>
              <a:t>Eurowind Energy sp. z o.o. oraz E&amp;W sp. z o.o. (Polska)</a:t>
            </a:r>
          </a:p>
          <a:p>
            <a:pPr marL="266700" marR="12065" lvl="0" indent="-261620" algn="just">
              <a:spcAft>
                <a:spcPts val="1200"/>
              </a:spcAft>
              <a:buClr>
                <a:srgbClr val="FF9900"/>
              </a:buClr>
              <a:buBlip>
                <a:blip r:embed="rId6"/>
              </a:buBlip>
              <a:tabLst>
                <a:tab pos="457200" algn="l"/>
              </a:tabLst>
              <a:defRPr/>
            </a:pPr>
            <a:r>
              <a:rPr lang="pl-PL" sz="1100" spc="-20" dirty="0">
                <a:solidFill>
                  <a:srgbClr val="001871"/>
                </a:solidFill>
                <a:cs typeface="Arial"/>
              </a:rPr>
              <a:t>Budowa hali produkcyjnej Zentis (wartość: 14 mln PLN), Klient</a:t>
            </a:r>
            <a:r>
              <a:rPr lang="pl-PL" sz="1100" b="1" spc="-20" dirty="0">
                <a:solidFill>
                  <a:srgbClr val="001871"/>
                </a:solidFill>
                <a:cs typeface="Arial"/>
              </a:rPr>
              <a:t>: Zentis Polska sp. z o.o. (Polska)</a:t>
            </a:r>
          </a:p>
          <a:p>
            <a:pPr marL="266700" marR="12065" lvl="0" indent="-261620" algn="just">
              <a:spcAft>
                <a:spcPts val="1200"/>
              </a:spcAft>
              <a:buClr>
                <a:srgbClr val="FF9900"/>
              </a:buClr>
              <a:buBlip>
                <a:blip r:embed="rId6"/>
              </a:buBlip>
              <a:tabLst>
                <a:tab pos="457200" algn="l"/>
              </a:tabLst>
              <a:defRPr/>
            </a:pPr>
            <a:r>
              <a:rPr lang="pl-PL" sz="1100" spc="-20" dirty="0">
                <a:solidFill>
                  <a:srgbClr val="001871"/>
                </a:solidFill>
                <a:cs typeface="Arial"/>
              </a:rPr>
              <a:t>Wykonanie prac mechanicznych, rurociągowych i naprawczych na instalacji HC - Block 2 podczas postoju remontowego TAR2026 na terenie rafinerii BP Gelsenkirchen – zakład </a:t>
            </a:r>
            <a:r>
              <a:rPr lang="pl-PL" sz="1100" spc="-20" dirty="0" err="1">
                <a:solidFill>
                  <a:srgbClr val="001871"/>
                </a:solidFill>
                <a:cs typeface="Arial"/>
              </a:rPr>
              <a:t>Scholven</a:t>
            </a:r>
            <a:r>
              <a:rPr lang="pl-PL" sz="1100" spc="-20" dirty="0">
                <a:solidFill>
                  <a:srgbClr val="001871"/>
                </a:solidFill>
                <a:cs typeface="Arial"/>
              </a:rPr>
              <a:t>; (wartość szacunkowa: 10,5 mln PLN), Klient: </a:t>
            </a:r>
            <a:r>
              <a:rPr lang="pl-PL" sz="1100" b="1" spc="-20" dirty="0">
                <a:solidFill>
                  <a:srgbClr val="001871"/>
                </a:solidFill>
                <a:cs typeface="Arial"/>
              </a:rPr>
              <a:t>Ruhr Oel GmbH bp Gelsenkirchen (Niemcy)</a:t>
            </a:r>
          </a:p>
          <a:p>
            <a:pPr marL="4445" marR="12065" algn="just">
              <a:spcBef>
                <a:spcPts val="1200"/>
              </a:spcBef>
              <a:spcAft>
                <a:spcPts val="1200"/>
              </a:spcAft>
              <a:buClr>
                <a:srgbClr val="FF9900"/>
              </a:buClr>
              <a:defRPr/>
            </a:pPr>
            <a:endParaRPr lang="pl-PL" sz="1200" b="1" spc="-20" dirty="0">
              <a:solidFill>
                <a:srgbClr val="132A76"/>
              </a:solidFill>
              <a:cs typeface="Arial"/>
            </a:endParaRPr>
          </a:p>
          <a:p>
            <a:pPr marL="266700" marR="12065" indent="-261620" algn="just">
              <a:spcBef>
                <a:spcPts val="1200"/>
              </a:spcBef>
              <a:spcAft>
                <a:spcPts val="1200"/>
              </a:spcAft>
              <a:buClr>
                <a:srgbClr val="FF9900"/>
              </a:buClr>
              <a:buChar char="•"/>
              <a:defRPr/>
            </a:pPr>
            <a:endParaRPr lang="pl-PL" sz="1200" b="1" spc="-20" dirty="0">
              <a:solidFill>
                <a:srgbClr val="132A76"/>
              </a:solidFill>
              <a:cs typeface="Arial"/>
            </a:endParaRPr>
          </a:p>
          <a:p>
            <a:pPr marL="266700" marR="12065" indent="-261620" algn="just">
              <a:spcBef>
                <a:spcPts val="1200"/>
              </a:spcBef>
              <a:spcAft>
                <a:spcPts val="1200"/>
              </a:spcAft>
              <a:buClr>
                <a:srgbClr val="FF9900"/>
              </a:buClr>
              <a:buBlip>
                <a:blip r:embed="rId6"/>
              </a:buBlip>
              <a:defRPr/>
            </a:pPr>
            <a:endParaRPr lang="pl-PL" sz="1200" b="1" dirty="0">
              <a:solidFill>
                <a:srgbClr val="132A76"/>
              </a:solidFill>
              <a:cs typeface="Arial"/>
            </a:endParaRPr>
          </a:p>
          <a:p>
            <a:pPr marL="4445" marR="12065" algn="just">
              <a:spcBef>
                <a:spcPts val="1200"/>
              </a:spcBef>
              <a:spcAft>
                <a:spcPts val="1200"/>
              </a:spcAft>
              <a:buClr>
                <a:srgbClr val="FF9900"/>
              </a:buClr>
              <a:defRPr/>
            </a:pPr>
            <a:endParaRPr lang="pl-PL" sz="1200" b="1"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10" dirty="0">
              <a:solidFill>
                <a:srgbClr val="132A76"/>
              </a:solidFill>
              <a:latin typeface="Century Gothic" panose="020B0502020202020204" pitchFamily="34" charset="0"/>
              <a:cs typeface="Arial"/>
            </a:endParaRPr>
          </a:p>
          <a:p>
            <a:pPr marL="5715" marR="12065" algn="just">
              <a:spcBef>
                <a:spcPts val="1200"/>
              </a:spcBef>
              <a:spcAft>
                <a:spcPts val="1200"/>
              </a:spcAft>
              <a:buClr>
                <a:srgbClr val="FF9900"/>
              </a:buClr>
              <a:defRPr/>
            </a:pPr>
            <a:endParaRPr lang="pl-PL" sz="1200" b="1" spc="-28" dirty="0">
              <a:solidFill>
                <a:srgbClr val="132A76"/>
              </a:solidFill>
              <a:latin typeface="Century Gothic" panose="020B0502020202020204" pitchFamily="34" charset="0"/>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40"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40" dirty="0">
              <a:solidFill>
                <a:srgbClr val="132A76"/>
              </a:solidFill>
              <a:cs typeface="Arial"/>
            </a:endParaRPr>
          </a:p>
          <a:p>
            <a:pPr marL="5715" marR="12065" algn="just">
              <a:spcBef>
                <a:spcPts val="1200"/>
              </a:spcBef>
              <a:spcAft>
                <a:spcPts val="1200"/>
              </a:spcAft>
              <a:buClr>
                <a:srgbClr val="FF9900"/>
              </a:buClr>
              <a:defRPr/>
            </a:pPr>
            <a:endParaRPr lang="pl-PL" sz="1200" b="1"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spc="-30" dirty="0">
              <a:solidFill>
                <a:srgbClr val="132A76"/>
              </a:solidFill>
              <a:cs typeface="Arial"/>
            </a:endParaRPr>
          </a:p>
          <a:p>
            <a:pPr marL="164465" marR="12065" indent="-158115" algn="just">
              <a:spcBef>
                <a:spcPts val="1200"/>
              </a:spcBef>
              <a:spcAft>
                <a:spcPts val="1200"/>
              </a:spcAft>
              <a:buClr>
                <a:srgbClr val="FF9900"/>
              </a:buClr>
              <a:buFont typeface="Wingdings" panose="05000000000000000000" pitchFamily="2" charset="2"/>
              <a:buChar char="§"/>
              <a:defRPr/>
            </a:pPr>
            <a:endParaRPr lang="pl-PL" sz="1200" b="1" i="0" u="none" strike="noStrike" kern="1200" cap="none" spc="-30" normalizeH="0" baseline="0" noProof="0" dirty="0">
              <a:ln>
                <a:noFill/>
              </a:ln>
              <a:solidFill>
                <a:srgbClr val="132A76"/>
              </a:solidFill>
              <a:effectLst/>
              <a:uLnTx/>
              <a:uFillTx/>
              <a:cs typeface="Arial"/>
            </a:endParaRPr>
          </a:p>
          <a:p>
            <a:pPr marL="177165" marR="12065" indent="-171450" algn="just">
              <a:spcBef>
                <a:spcPts val="1200"/>
              </a:spcBef>
              <a:spcAft>
                <a:spcPts val="1200"/>
              </a:spcAft>
              <a:buClr>
                <a:srgbClr val="FF9900"/>
              </a:buClr>
              <a:buFont typeface="Wingdings" panose="05000000000000000000" pitchFamily="2" charset="2"/>
              <a:buChar char="§"/>
              <a:defRPr/>
            </a:pPr>
            <a:endParaRPr lang="pl-PL" sz="1200" dirty="0">
              <a:solidFill>
                <a:srgbClr val="132A76"/>
              </a:solidFill>
              <a:cs typeface="Arial"/>
            </a:endParaRPr>
          </a:p>
          <a:p>
            <a:pPr marL="164465" marR="12065" lvl="0" indent="-158115" algn="just" defTabSz="914400" rtl="0" eaLnBrk="1" fontAlgn="auto" latinLnBrk="0" hangingPunct="1">
              <a:spcBef>
                <a:spcPts val="1200"/>
              </a:spcBef>
              <a:spcAft>
                <a:spcPts val="1200"/>
              </a:spcAft>
              <a:buClr>
                <a:srgbClr val="FF9900"/>
              </a:buClr>
              <a:buSzTx/>
              <a:buFont typeface="Wingdings" panose="05000000000000000000" pitchFamily="2" charset="2"/>
              <a:buChar char="§"/>
              <a:tabLst/>
              <a:defRPr/>
            </a:pPr>
            <a:endParaRPr lang="pl-PL" sz="1200" b="1" i="0" u="none" strike="noStrike" kern="1200" cap="none" spc="-30" normalizeH="0" baseline="0" noProof="0" dirty="0">
              <a:ln>
                <a:noFill/>
              </a:ln>
              <a:solidFill>
                <a:srgbClr val="132A76"/>
              </a:solidFill>
              <a:effectLst/>
              <a:uLnTx/>
              <a:uFillTx/>
              <a:cs typeface="Arial"/>
            </a:endParaRPr>
          </a:p>
          <a:p>
            <a:pPr marL="177165" marR="12065" indent="-171450" algn="just">
              <a:spcBef>
                <a:spcPts val="1200"/>
              </a:spcBef>
              <a:spcAft>
                <a:spcPts val="1200"/>
              </a:spcAft>
              <a:buClr>
                <a:srgbClr val="FF9900"/>
              </a:buClr>
              <a:buFont typeface="Wingdings" panose="05000000000000000000" pitchFamily="2" charset="2"/>
              <a:buChar char="§"/>
              <a:tabLst>
                <a:tab pos="457200" algn="l"/>
              </a:tabLst>
              <a:defRPr/>
            </a:pPr>
            <a:endParaRPr lang="pl-PL" sz="1200" b="1" dirty="0">
              <a:solidFill>
                <a:srgbClr val="132A76"/>
              </a:solidFill>
              <a:cs typeface="Arial"/>
            </a:endParaRPr>
          </a:p>
          <a:p>
            <a:pPr marL="164465" marR="12065" lvl="0" indent="-158115" algn="just" defTabSz="914400" rtl="0" eaLnBrk="1" fontAlgn="auto" latinLnBrk="0" hangingPunct="1">
              <a:spcBef>
                <a:spcPts val="1200"/>
              </a:spcBef>
              <a:spcAft>
                <a:spcPts val="1200"/>
              </a:spcAft>
              <a:buClr>
                <a:srgbClr val="FF9900"/>
              </a:buClr>
              <a:buSzTx/>
              <a:buFont typeface="Wingdings" panose="05000000000000000000" pitchFamily="2" charset="2"/>
              <a:buChar char="§"/>
              <a:tabLst/>
              <a:defRPr/>
            </a:pPr>
            <a:endParaRPr lang="pl-PL" sz="1200" b="1" i="0" u="none" strike="noStrike" kern="1200" cap="none" spc="-40" normalizeH="0" baseline="0" noProof="0" dirty="0">
              <a:ln>
                <a:noFill/>
              </a:ln>
              <a:solidFill>
                <a:srgbClr val="132A76"/>
              </a:solidFill>
              <a:effectLst/>
              <a:uLnTx/>
              <a:uFillTx/>
              <a:cs typeface="Arial"/>
            </a:endParaRPr>
          </a:p>
          <a:p>
            <a:pPr marL="5715" marR="12065" lvl="0" indent="0" algn="just" defTabSz="914400" rtl="0" eaLnBrk="1" fontAlgn="auto" latinLnBrk="0" hangingPunct="1">
              <a:spcBef>
                <a:spcPts val="1200"/>
              </a:spcBef>
              <a:spcAft>
                <a:spcPts val="1200"/>
              </a:spcAft>
              <a:buClr>
                <a:srgbClr val="FF9900"/>
              </a:buClr>
              <a:buSzTx/>
              <a:buFontTx/>
              <a:buNone/>
              <a:tabLst/>
              <a:defRPr/>
            </a:pPr>
            <a:r>
              <a:rPr kumimoji="0" lang="pl-PL" sz="1200" b="0" i="0" u="none" strike="noStrike" kern="1200" cap="none" spc="0" normalizeH="0" baseline="0" noProof="0" dirty="0">
                <a:ln>
                  <a:noFill/>
                </a:ln>
                <a:solidFill>
                  <a:srgbClr val="132A76"/>
                </a:solidFill>
                <a:effectLst/>
                <a:uLnTx/>
                <a:uFillTx/>
                <a:ea typeface="+mn-ea"/>
                <a:cs typeface="+mn-cs"/>
              </a:rPr>
              <a:t>	</a:t>
            </a:r>
            <a:endParaRPr lang="pl-PL" sz="1200" b="0" i="0" u="none" strike="noStrike" kern="1200" cap="none" spc="0" normalizeH="0" baseline="0" noProof="0" dirty="0">
              <a:ln>
                <a:noFill/>
              </a:ln>
              <a:solidFill>
                <a:srgbClr val="132A76"/>
              </a:solidFill>
              <a:effectLst/>
              <a:uLnTx/>
              <a:uFillTx/>
            </a:endParaRPr>
          </a:p>
          <a:p>
            <a:pPr marL="5715" marR="12065" lvl="0" indent="0" algn="l" defTabSz="914400" rtl="0" eaLnBrk="1" fontAlgn="auto" latinLnBrk="0" hangingPunct="1">
              <a:spcBef>
                <a:spcPts val="1200"/>
              </a:spcBef>
              <a:spcAft>
                <a:spcPts val="1200"/>
              </a:spcAft>
              <a:buClr>
                <a:srgbClr val="FF9900"/>
              </a:buClr>
              <a:buSzTx/>
              <a:buFontTx/>
              <a:buNone/>
              <a:tabLst/>
              <a:defRPr/>
            </a:pPr>
            <a:endParaRPr lang="pl-PL" sz="1200" b="1" i="0" u="none" strike="noStrike" kern="1200" cap="none" spc="-30" normalizeH="0" baseline="0" noProof="0" dirty="0">
              <a:ln>
                <a:noFill/>
              </a:ln>
              <a:solidFill>
                <a:srgbClr val="132A76"/>
              </a:solidFill>
              <a:effectLst/>
              <a:uLnTx/>
              <a:uFillTx/>
              <a:cs typeface="Arial"/>
            </a:endParaRPr>
          </a:p>
          <a:p>
            <a:pPr marL="164465" marR="12065" lvl="0" indent="-158115" algn="l" defTabSz="914400" rtl="0" eaLnBrk="1" fontAlgn="auto" latinLnBrk="0" hangingPunct="1">
              <a:spcBef>
                <a:spcPts val="1200"/>
              </a:spcBef>
              <a:spcAft>
                <a:spcPts val="1200"/>
              </a:spcAft>
              <a:buClr>
                <a:srgbClr val="FF9900"/>
              </a:buClr>
              <a:buSzTx/>
              <a:buFont typeface="Wingdings" panose="05000000000000000000" pitchFamily="2" charset="2"/>
              <a:buChar char="§"/>
              <a:tabLst/>
              <a:defRPr/>
            </a:pPr>
            <a:endParaRPr lang="pl-PL" sz="1200" b="1" i="0" u="none" strike="noStrike" kern="1200" cap="none" spc="-30" normalizeH="0" baseline="0" noProof="0" dirty="0">
              <a:ln>
                <a:noFill/>
              </a:ln>
              <a:solidFill>
                <a:srgbClr val="132A76"/>
              </a:solidFill>
              <a:effectLst/>
              <a:uLnTx/>
              <a:uFillTx/>
              <a:cs typeface="Arial"/>
            </a:endParaRPr>
          </a:p>
          <a:p>
            <a:pPr marL="5715" marR="12065" lvl="0" indent="0" algn="l" defTabSz="914400" rtl="0" eaLnBrk="1" fontAlgn="auto" latinLnBrk="0" hangingPunct="1">
              <a:spcBef>
                <a:spcPts val="1200"/>
              </a:spcBef>
              <a:spcAft>
                <a:spcPts val="1200"/>
              </a:spcAft>
              <a:buClr>
                <a:srgbClr val="969FE2"/>
              </a:buClr>
              <a:buSzTx/>
              <a:buFontTx/>
              <a:buNone/>
              <a:tabLst>
                <a:tab pos="2486820" algn="l"/>
              </a:tabLst>
              <a:defRPr/>
            </a:pPr>
            <a:endParaRPr lang="en-US" sz="1200" b="1" i="0" u="none" strike="noStrike" kern="1200" cap="none" spc="0" normalizeH="0" baseline="0" noProof="0" dirty="0">
              <a:ln>
                <a:noFill/>
              </a:ln>
              <a:solidFill>
                <a:srgbClr val="132A76"/>
              </a:solidFill>
              <a:effectLst/>
              <a:uLnTx/>
              <a:uFillTx/>
              <a:cs typeface="Arial"/>
            </a:endParaRPr>
          </a:p>
          <a:p>
            <a:pPr marL="5715" marR="12065" lvl="0" indent="0" algn="l" defTabSz="914400" rtl="0" eaLnBrk="1" fontAlgn="auto" latinLnBrk="0" hangingPunct="1">
              <a:spcBef>
                <a:spcPts val="1200"/>
              </a:spcBef>
              <a:spcAft>
                <a:spcPts val="1200"/>
              </a:spcAft>
              <a:buClr>
                <a:srgbClr val="969FE2"/>
              </a:buClr>
              <a:buSzTx/>
              <a:buFontTx/>
              <a:buNone/>
              <a:tabLst>
                <a:tab pos="2486820" algn="l"/>
              </a:tabLst>
              <a:defRPr/>
            </a:pPr>
            <a:endParaRPr sz="1200" b="0" i="0" u="none" strike="noStrike" kern="1200" cap="none" spc="0" normalizeH="0" baseline="0" noProof="0" dirty="0">
              <a:ln>
                <a:noFill/>
              </a:ln>
              <a:solidFill>
                <a:srgbClr val="132A76"/>
              </a:solidFill>
              <a:effectLst/>
              <a:uLnTx/>
              <a:uFillTx/>
              <a:cs typeface="Arial"/>
            </a:endParaRPr>
          </a:p>
        </p:txBody>
      </p:sp>
    </p:spTree>
    <p:extLst>
      <p:ext uri="{BB962C8B-B14F-4D97-AF65-F5344CB8AC3E}">
        <p14:creationId xmlns:p14="http://schemas.microsoft.com/office/powerpoint/2010/main" val="3713657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351CBE95-727D-C4B1-B07E-823C752CC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5" name="Prostokąt 4">
            <a:extLst>
              <a:ext uri="{FF2B5EF4-FFF2-40B4-BE49-F238E27FC236}">
                <a16:creationId xmlns:a16="http://schemas.microsoft.com/office/drawing/2014/main" id="{22A7FCCD-F3B7-0615-A673-77A5D4F64BE7}"/>
              </a:ext>
            </a:extLst>
          </p:cNvPr>
          <p:cNvSpPr/>
          <p:nvPr/>
        </p:nvSpPr>
        <p:spPr>
          <a:xfrm>
            <a:off x="556956" y="1460352"/>
            <a:ext cx="8691660" cy="4781020"/>
          </a:xfrm>
          <a:prstGeom prst="rect">
            <a:avLst/>
          </a:prstGeom>
          <a:solidFill>
            <a:schemeClr val="bg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ole tekstowe 5">
            <a:extLst>
              <a:ext uri="{FF2B5EF4-FFF2-40B4-BE49-F238E27FC236}">
                <a16:creationId xmlns:a16="http://schemas.microsoft.com/office/drawing/2014/main" id="{A8E4B7F5-93A0-D519-06AC-25F52BBF8DB9}"/>
              </a:ext>
            </a:extLst>
          </p:cNvPr>
          <p:cNvSpPr txBox="1"/>
          <p:nvPr/>
        </p:nvSpPr>
        <p:spPr>
          <a:xfrm>
            <a:off x="542626" y="1975849"/>
            <a:ext cx="8514772" cy="1107996"/>
          </a:xfrm>
          <a:prstGeom prst="rect">
            <a:avLst/>
          </a:prstGeom>
          <a:noFill/>
        </p:spPr>
        <p:txBody>
          <a:bodyPr wrap="square" rtlCol="0">
            <a:spAutoFit/>
          </a:bodyPr>
          <a:lstStyle/>
          <a:p>
            <a:pPr algn="ctr"/>
            <a:r>
              <a:rPr lang="pl-PL" sz="2400">
                <a:solidFill>
                  <a:srgbClr val="001871"/>
                </a:solidFill>
              </a:rPr>
              <a:t>Potencjalne, zidentyfikowane projekty na lata 2026-2028 w Strategii Grupy Kapitałowej Polimex Mostostal</a:t>
            </a:r>
            <a:br>
              <a:rPr lang="pl-PL">
                <a:solidFill>
                  <a:srgbClr val="001871"/>
                </a:solidFill>
              </a:rPr>
            </a:br>
            <a:endParaRPr lang="pl-PL">
              <a:solidFill>
                <a:srgbClr val="001871"/>
              </a:solidFill>
            </a:endParaRPr>
          </a:p>
        </p:txBody>
      </p:sp>
      <p:pic>
        <p:nvPicPr>
          <p:cNvPr id="8" name="Obraz 7" descr="Obraz zawierający Czcionka, Grafika, tekst, projekt graficzny&#10;&#10;Zawartość wygenerowana przez sztuczną inteligencję może być niepoprawna.">
            <a:extLst>
              <a:ext uri="{FF2B5EF4-FFF2-40B4-BE49-F238E27FC236}">
                <a16:creationId xmlns:a16="http://schemas.microsoft.com/office/drawing/2014/main" id="{43A99F8F-41E2-C8DD-6085-BF9DE384F4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505" y="360000"/>
            <a:ext cx="3138989" cy="826332"/>
          </a:xfrm>
          <a:prstGeom prst="rect">
            <a:avLst/>
          </a:prstGeom>
        </p:spPr>
      </p:pic>
      <p:sp>
        <p:nvSpPr>
          <p:cNvPr id="2" name="Symbol zastępczy numeru slajdu 1">
            <a:extLst>
              <a:ext uri="{FF2B5EF4-FFF2-40B4-BE49-F238E27FC236}">
                <a16:creationId xmlns:a16="http://schemas.microsoft.com/office/drawing/2014/main" id="{BD5B16B2-3588-291A-BDF8-2E7BEB2D81FB}"/>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24</a:t>
            </a:fld>
            <a:endParaRPr lang="pl-PL"/>
          </a:p>
        </p:txBody>
      </p:sp>
      <p:sp>
        <p:nvSpPr>
          <p:cNvPr id="9" name="pole tekstowe 8">
            <a:extLst>
              <a:ext uri="{FF2B5EF4-FFF2-40B4-BE49-F238E27FC236}">
                <a16:creationId xmlns:a16="http://schemas.microsoft.com/office/drawing/2014/main" id="{2C215560-52D0-8651-B48F-A4F910DCA40B}"/>
              </a:ext>
            </a:extLst>
          </p:cNvPr>
          <p:cNvSpPr txBox="1"/>
          <p:nvPr/>
        </p:nvSpPr>
        <p:spPr>
          <a:xfrm>
            <a:off x="466164" y="3005529"/>
            <a:ext cx="8973670" cy="1107996"/>
          </a:xfrm>
          <a:prstGeom prst="rect">
            <a:avLst/>
          </a:prstGeom>
          <a:noFill/>
        </p:spPr>
        <p:txBody>
          <a:bodyPr wrap="square">
            <a:spAutoFit/>
          </a:bodyPr>
          <a:lstStyle/>
          <a:p>
            <a:pPr algn="ctr"/>
            <a:r>
              <a:rPr lang="pl-PL" sz="4800" b="1">
                <a:solidFill>
                  <a:srgbClr val="001871"/>
                </a:solidFill>
              </a:rPr>
              <a:t>37 mld PLN </a:t>
            </a:r>
          </a:p>
          <a:p>
            <a:pPr algn="ctr"/>
            <a:endParaRPr lang="pl-PL">
              <a:solidFill>
                <a:srgbClr val="001871"/>
              </a:solidFill>
            </a:endParaRPr>
          </a:p>
        </p:txBody>
      </p:sp>
      <p:sp>
        <p:nvSpPr>
          <p:cNvPr id="11" name="pole tekstowe 10">
            <a:extLst>
              <a:ext uri="{FF2B5EF4-FFF2-40B4-BE49-F238E27FC236}">
                <a16:creationId xmlns:a16="http://schemas.microsoft.com/office/drawing/2014/main" id="{D3BFB6AE-A5DC-C367-ABB1-158FBCAEA356}"/>
              </a:ext>
            </a:extLst>
          </p:cNvPr>
          <p:cNvSpPr txBox="1"/>
          <p:nvPr/>
        </p:nvSpPr>
        <p:spPr>
          <a:xfrm>
            <a:off x="5353426" y="4304327"/>
            <a:ext cx="2884626" cy="707886"/>
          </a:xfrm>
          <a:prstGeom prst="rect">
            <a:avLst/>
          </a:prstGeom>
          <a:noFill/>
        </p:spPr>
        <p:txBody>
          <a:bodyPr wrap="square">
            <a:spAutoFit/>
          </a:bodyPr>
          <a:lstStyle/>
          <a:p>
            <a:pPr algn="ctr"/>
            <a:r>
              <a:rPr lang="pl-PL" sz="2000" b="1">
                <a:solidFill>
                  <a:srgbClr val="001871"/>
                </a:solidFill>
              </a:rPr>
              <a:t>6,1 mld PLN </a:t>
            </a:r>
          </a:p>
          <a:p>
            <a:pPr algn="ctr"/>
            <a:r>
              <a:rPr lang="pl-PL" sz="2000" b="1">
                <a:solidFill>
                  <a:srgbClr val="001871"/>
                </a:solidFill>
              </a:rPr>
              <a:t>nafta, chemia, gaz</a:t>
            </a:r>
          </a:p>
        </p:txBody>
      </p:sp>
      <p:sp>
        <p:nvSpPr>
          <p:cNvPr id="13" name="pole tekstowe 12">
            <a:extLst>
              <a:ext uri="{FF2B5EF4-FFF2-40B4-BE49-F238E27FC236}">
                <a16:creationId xmlns:a16="http://schemas.microsoft.com/office/drawing/2014/main" id="{F1DC485C-6C53-27AE-27F1-ED3B87D4A584}"/>
              </a:ext>
            </a:extLst>
          </p:cNvPr>
          <p:cNvSpPr txBox="1"/>
          <p:nvPr/>
        </p:nvSpPr>
        <p:spPr>
          <a:xfrm>
            <a:off x="1380835" y="4304327"/>
            <a:ext cx="2830606" cy="707886"/>
          </a:xfrm>
          <a:prstGeom prst="rect">
            <a:avLst/>
          </a:prstGeom>
          <a:noFill/>
        </p:spPr>
        <p:txBody>
          <a:bodyPr wrap="square">
            <a:spAutoFit/>
          </a:bodyPr>
          <a:lstStyle/>
          <a:p>
            <a:pPr algn="ctr"/>
            <a:r>
              <a:rPr lang="pl-PL" sz="2000" b="1">
                <a:solidFill>
                  <a:srgbClr val="001871"/>
                </a:solidFill>
              </a:rPr>
              <a:t>13,8 mld PLN</a:t>
            </a:r>
          </a:p>
          <a:p>
            <a:pPr algn="ctr"/>
            <a:r>
              <a:rPr lang="pl-PL" sz="2000" b="1">
                <a:solidFill>
                  <a:srgbClr val="001871"/>
                </a:solidFill>
              </a:rPr>
              <a:t>energetyka</a:t>
            </a:r>
          </a:p>
        </p:txBody>
      </p:sp>
      <p:sp>
        <p:nvSpPr>
          <p:cNvPr id="4" name="pole tekstowe 3">
            <a:extLst>
              <a:ext uri="{FF2B5EF4-FFF2-40B4-BE49-F238E27FC236}">
                <a16:creationId xmlns:a16="http://schemas.microsoft.com/office/drawing/2014/main" id="{0864D387-DB0B-C5C6-075B-73C43681F0D0}"/>
              </a:ext>
            </a:extLst>
          </p:cNvPr>
          <p:cNvSpPr txBox="1"/>
          <p:nvPr/>
        </p:nvSpPr>
        <p:spPr>
          <a:xfrm>
            <a:off x="657384" y="3839139"/>
            <a:ext cx="8400014" cy="461665"/>
          </a:xfrm>
          <a:prstGeom prst="rect">
            <a:avLst/>
          </a:prstGeom>
          <a:noFill/>
        </p:spPr>
        <p:txBody>
          <a:bodyPr wrap="square">
            <a:spAutoFit/>
          </a:bodyPr>
          <a:lstStyle/>
          <a:p>
            <a:pPr algn="ctr"/>
            <a:r>
              <a:rPr lang="pl-PL" sz="2400">
                <a:solidFill>
                  <a:srgbClr val="001871"/>
                </a:solidFill>
              </a:rPr>
              <a:t>w tym:</a:t>
            </a:r>
          </a:p>
        </p:txBody>
      </p:sp>
    </p:spTree>
    <p:extLst>
      <p:ext uri="{BB962C8B-B14F-4D97-AF65-F5344CB8AC3E}">
        <p14:creationId xmlns:p14="http://schemas.microsoft.com/office/powerpoint/2010/main" val="234411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Obraz zawierający osoba, komputer, computer, tekst&#10;&#10;Zawartość wygenerowana przez sztuczną inteligencję może być niepoprawna.">
            <a:extLst>
              <a:ext uri="{FF2B5EF4-FFF2-40B4-BE49-F238E27FC236}">
                <a16:creationId xmlns:a16="http://schemas.microsoft.com/office/drawing/2014/main" id="{5360F508-358D-A2A2-D0AA-D54414AEC3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78"/>
            <a:ext cx="9906000" cy="6849843"/>
          </a:xfrm>
          <a:prstGeom prst="rect">
            <a:avLst/>
          </a:prstGeom>
        </p:spPr>
      </p:pic>
      <p:sp>
        <p:nvSpPr>
          <p:cNvPr id="5" name="Prostokąt 4">
            <a:extLst>
              <a:ext uri="{FF2B5EF4-FFF2-40B4-BE49-F238E27FC236}">
                <a16:creationId xmlns:a16="http://schemas.microsoft.com/office/drawing/2014/main" id="{221619C4-6D35-F375-30D4-39634E52D2F4}"/>
              </a:ext>
            </a:extLst>
          </p:cNvPr>
          <p:cNvSpPr/>
          <p:nvPr/>
        </p:nvSpPr>
        <p:spPr>
          <a:xfrm flipV="1">
            <a:off x="1" y="1524"/>
            <a:ext cx="9906000" cy="6856476"/>
          </a:xfrm>
          <a:prstGeom prst="rect">
            <a:avLst/>
          </a:prstGeom>
          <a:gradFill flip="none" rotWithShape="1">
            <a:gsLst>
              <a:gs pos="28000">
                <a:srgbClr val="202D82">
                  <a:alpha val="57000"/>
                </a:srgbClr>
              </a:gs>
              <a:gs pos="16000">
                <a:srgbClr val="17215F">
                  <a:alpha val="83000"/>
                </a:srgbClr>
              </a:gs>
              <a:gs pos="58000">
                <a:schemeClr val="accent4">
                  <a:lumMod val="97000"/>
                  <a:lumOff val="3000"/>
                  <a:alpha val="26000"/>
                </a:schemeClr>
              </a:gs>
              <a:gs pos="81000">
                <a:schemeClr val="accent4">
                  <a:lumMod val="60000"/>
                  <a:lumOff val="40000"/>
                  <a:alpha val="0"/>
                </a:schemeClr>
              </a:gs>
            </a:gsLst>
            <a:lin ang="16200000" scaled="1"/>
            <a:tileRect/>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endParaRPr lang="en-GB" sz="1400">
              <a:solidFill>
                <a:schemeClr val="tx1">
                  <a:lumMod val="100000"/>
                </a:schemeClr>
              </a:solidFill>
              <a:latin typeface="Century Gothic" panose="020B0502020202020204" pitchFamily="34" charset="0"/>
            </a:endParaRPr>
          </a:p>
        </p:txBody>
      </p:sp>
      <p:sp>
        <p:nvSpPr>
          <p:cNvPr id="6" name="pole tekstowe 5">
            <a:extLst>
              <a:ext uri="{FF2B5EF4-FFF2-40B4-BE49-F238E27FC236}">
                <a16:creationId xmlns:a16="http://schemas.microsoft.com/office/drawing/2014/main" id="{E2E38AF9-D338-EFE3-825B-961907E67953}"/>
              </a:ext>
            </a:extLst>
          </p:cNvPr>
          <p:cNvSpPr txBox="1"/>
          <p:nvPr/>
        </p:nvSpPr>
        <p:spPr>
          <a:xfrm>
            <a:off x="209549" y="2805422"/>
            <a:ext cx="9267825" cy="1089922"/>
          </a:xfrm>
          <a:prstGeom prst="rect">
            <a:avLst/>
          </a:prstGeom>
          <a:noFill/>
        </p:spPr>
        <p:txBody>
          <a:bodyPr anchor="ctr"/>
          <a:lstStyle>
            <a:defPPr>
              <a:defRPr lang="en-US"/>
            </a:defPPr>
            <a:lvl1pPr algn="ctr">
              <a:spcBef>
                <a:spcPct val="0"/>
              </a:spcBef>
              <a:buNone/>
              <a:defRPr sz="2000" b="1">
                <a:solidFill>
                  <a:srgbClr val="FFFFFF"/>
                </a:solidFill>
                <a:latin typeface="+mj-lt"/>
                <a:ea typeface="+mj-ea"/>
                <a:cs typeface="+mj-cs"/>
              </a:defRPr>
            </a:lvl1pPr>
          </a:lstStyle>
          <a:p>
            <a:r>
              <a:rPr lang="pl-PL" sz="3200">
                <a:solidFill>
                  <a:schemeClr val="bg1"/>
                </a:solidFill>
                <a:effectLst>
                  <a:outerShdw blurRad="38100" dist="38100" dir="2700000" algn="tl">
                    <a:srgbClr val="000000">
                      <a:alpha val="43137"/>
                    </a:srgbClr>
                  </a:outerShdw>
                </a:effectLst>
              </a:rPr>
              <a:t>Analiza wskaźników finansowych </a:t>
            </a:r>
          </a:p>
        </p:txBody>
      </p:sp>
      <p:pic>
        <p:nvPicPr>
          <p:cNvPr id="9" name="Obraz 8" descr="Obraz zawierający Czcionka, tekst, Grafika, logo&#10;&#10;Zawartość wygenerowana przez sztuczną inteligencję może być niepoprawna.">
            <a:extLst>
              <a:ext uri="{FF2B5EF4-FFF2-40B4-BE49-F238E27FC236}">
                <a16:creationId xmlns:a16="http://schemas.microsoft.com/office/drawing/2014/main" id="{A5FD0C63-484F-CACC-0D3E-73506AF38A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000" y="360000"/>
            <a:ext cx="3145325" cy="828000"/>
          </a:xfrm>
          <a:prstGeom prst="rect">
            <a:avLst/>
          </a:prstGeom>
        </p:spPr>
      </p:pic>
      <p:sp>
        <p:nvSpPr>
          <p:cNvPr id="3" name="Symbol zastępczy numeru slajdu 1">
            <a:extLst>
              <a:ext uri="{FF2B5EF4-FFF2-40B4-BE49-F238E27FC236}">
                <a16:creationId xmlns:a16="http://schemas.microsoft.com/office/drawing/2014/main" id="{0B56DD8E-593A-619B-772E-3B37BCE87EE8}"/>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25</a:t>
            </a:fld>
            <a:endParaRPr lang="pl-PL"/>
          </a:p>
        </p:txBody>
      </p:sp>
    </p:spTree>
    <p:extLst>
      <p:ext uri="{BB962C8B-B14F-4D97-AF65-F5344CB8AC3E}">
        <p14:creationId xmlns:p14="http://schemas.microsoft.com/office/powerpoint/2010/main" val="3415436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53809-71AE-D63C-848B-0BFCC699AE2F}"/>
            </a:ext>
          </a:extLst>
        </p:cNvPr>
        <p:cNvGrpSpPr/>
        <p:nvPr/>
      </p:nvGrpSpPr>
      <p:grpSpPr>
        <a:xfrm>
          <a:off x="0" y="0"/>
          <a:ext cx="0" cy="0"/>
          <a:chOff x="0" y="0"/>
          <a:chExt cx="0" cy="0"/>
        </a:xfrm>
      </p:grpSpPr>
      <p:sp>
        <p:nvSpPr>
          <p:cNvPr id="4" name="Tytuł 1">
            <a:extLst>
              <a:ext uri="{FF2B5EF4-FFF2-40B4-BE49-F238E27FC236}">
                <a16:creationId xmlns:a16="http://schemas.microsoft.com/office/drawing/2014/main" id="{884C5870-6FF6-CA46-1997-772E63E2AF4A}"/>
              </a:ext>
            </a:extLst>
          </p:cNvPr>
          <p:cNvSpPr txBox="1">
            <a:spLocks/>
          </p:cNvSpPr>
          <p:nvPr/>
        </p:nvSpPr>
        <p:spPr>
          <a:xfrm>
            <a:off x="540000" y="360000"/>
            <a:ext cx="7722000" cy="756000"/>
          </a:xfrm>
          <a:prstGeom prst="rect">
            <a:avLst/>
          </a:prstGeom>
        </p:spPr>
        <p:txBody>
          <a:bodyPr vert="horz" lIns="0" tIns="45720" rIns="0" bIns="45720" rtlCol="0" anchor="ctr" anchorCtr="0">
            <a:noAutofit/>
          </a:bodyPr>
          <a:lstStyle>
            <a:defPPr>
              <a:defRPr lang="en-US"/>
            </a:defPPr>
            <a:lvl1pPr defTabSz="742950">
              <a:spcBef>
                <a:spcPct val="0"/>
              </a:spcBef>
              <a:buNone/>
              <a:defRPr b="0">
                <a:solidFill>
                  <a:schemeClr val="bg1"/>
                </a:solidFill>
                <a:latin typeface="Century Gothic" panose="020B0502020202020204" pitchFamily="34" charset="0"/>
                <a:ea typeface="+mj-ea"/>
                <a:cs typeface="+mj-cs"/>
              </a:defRPr>
            </a:lvl1pPr>
          </a:lstStyle>
          <a:p>
            <a:pPr marL="0" marR="0" lvl="0" indent="0" algn="l" defTabSz="742950" rtl="0" eaLnBrk="1" fontAlgn="auto" latinLnBrk="0" hangingPunct="1">
              <a:lnSpc>
                <a:spcPct val="100000"/>
              </a:lnSpc>
              <a:spcBef>
                <a:spcPct val="0"/>
              </a:spcBef>
              <a:spcAft>
                <a:spcPts val="0"/>
              </a:spcAft>
              <a:buClrTx/>
              <a:buSzTx/>
              <a:buFontTx/>
              <a:buNone/>
              <a:tabLst/>
              <a:defRPr/>
            </a:pPr>
            <a:r>
              <a:rPr kumimoji="0" lang="pl-PL" altLang="pl-PL" sz="13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rPr>
              <a:t>Wyniki finansowe Grupy Kapitałowej Polimex Mostostal za 3Q 2025 r.</a:t>
            </a:r>
          </a:p>
          <a:p>
            <a:pPr marL="0" marR="0" lvl="0" indent="0" algn="l" defTabSz="742950" rtl="0" eaLnBrk="1" fontAlgn="auto" latinLnBrk="0" hangingPunct="1">
              <a:lnSpc>
                <a:spcPct val="100000"/>
              </a:lnSpc>
              <a:spcBef>
                <a:spcPct val="0"/>
              </a:spcBef>
              <a:spcAft>
                <a:spcPts val="0"/>
              </a:spcAft>
              <a:buClrTx/>
              <a:buSzTx/>
              <a:buFontTx/>
              <a:buNone/>
              <a:tabLst/>
              <a:defRPr/>
            </a:pPr>
            <a:r>
              <a:rPr kumimoji="0" lang="pl-PL" altLang="pl-PL" sz="1800" b="0" i="0" u="none" strike="noStrike" kern="1200" cap="none" spc="0" normalizeH="0" baseline="0" noProof="0">
                <a:ln>
                  <a:noFill/>
                </a:ln>
                <a:solidFill>
                  <a:srgbClr val="001871"/>
                </a:solidFill>
                <a:effectLst/>
                <a:uLnTx/>
                <a:uFillTx/>
                <a:latin typeface="Century Gothic" panose="020B0502020202020204" pitchFamily="34" charset="0"/>
                <a:ea typeface="+mj-ea"/>
                <a:cs typeface="+mj-cs"/>
              </a:rPr>
              <a:t>Wybrane dane </a:t>
            </a:r>
            <a:r>
              <a:rPr lang="pl-PL" altLang="pl-PL">
                <a:solidFill>
                  <a:srgbClr val="001871"/>
                </a:solidFill>
              </a:rPr>
              <a:t>finansowe (mln PLN)</a:t>
            </a:r>
          </a:p>
        </p:txBody>
      </p:sp>
      <p:sp>
        <p:nvSpPr>
          <p:cNvPr id="5" name="Prostokąt 4">
            <a:extLst>
              <a:ext uri="{FF2B5EF4-FFF2-40B4-BE49-F238E27FC236}">
                <a16:creationId xmlns:a16="http://schemas.microsoft.com/office/drawing/2014/main" id="{9B442929-2892-76E4-F9C0-1289F685F521}"/>
              </a:ext>
            </a:extLst>
          </p:cNvPr>
          <p:cNvSpPr/>
          <p:nvPr/>
        </p:nvSpPr>
        <p:spPr>
          <a:xfrm>
            <a:off x="2905864" y="1219410"/>
            <a:ext cx="390744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srgbClr val="1F2970"/>
                </a:solidFill>
                <a:effectLst/>
                <a:uLnTx/>
                <a:uFillTx/>
                <a:latin typeface="Century Gothic" panose="020B0502020202020204" pitchFamily="34" charset="0"/>
                <a:ea typeface="+mn-ea"/>
                <a:cs typeface="+mn-cs"/>
              </a:rPr>
              <a:t>Grupa Kapitałowa Polimex Mostostal</a:t>
            </a:r>
          </a:p>
        </p:txBody>
      </p:sp>
      <p:sp>
        <p:nvSpPr>
          <p:cNvPr id="6" name="pole tekstowe 5">
            <a:extLst>
              <a:ext uri="{FF2B5EF4-FFF2-40B4-BE49-F238E27FC236}">
                <a16:creationId xmlns:a16="http://schemas.microsoft.com/office/drawing/2014/main" id="{4D4FC0F2-6BF7-15D4-392B-5C6D19A34481}"/>
              </a:ext>
            </a:extLst>
          </p:cNvPr>
          <p:cNvSpPr txBox="1"/>
          <p:nvPr/>
        </p:nvSpPr>
        <p:spPr>
          <a:xfrm>
            <a:off x="540000" y="4680000"/>
            <a:ext cx="8604377" cy="1827838"/>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50" b="1" i="0" u="none" strike="noStrike" kern="1200" cap="none" spc="-10" normalizeH="0" baseline="0" noProof="0">
                <a:ln>
                  <a:noFill/>
                </a:ln>
                <a:solidFill>
                  <a:srgbClr val="132A76"/>
                </a:solidFill>
                <a:effectLst/>
                <a:uLnTx/>
                <a:uFillTx/>
                <a:latin typeface="Century Gothic" panose="020B0502020202020204" pitchFamily="34" charset="0"/>
                <a:ea typeface="+mn-ea"/>
                <a:cs typeface="+mn-cs"/>
              </a:rPr>
              <a:t>KOMENTARZ</a:t>
            </a:r>
          </a:p>
          <a:p>
            <a:pPr marL="123297" lvl="0" indent="-123297" algn="just">
              <a:spcBef>
                <a:spcPts val="600"/>
              </a:spcBef>
              <a:buClr>
                <a:srgbClr val="E87722"/>
              </a:buClr>
              <a:buFont typeface="Wingdings" panose="05000000000000000000" pitchFamily="2" charset="2"/>
              <a:buChar char="§"/>
              <a:defRPr/>
            </a:pPr>
            <a:r>
              <a:rPr lang="pl-PL" sz="1000" spc="-20">
                <a:solidFill>
                  <a:srgbClr val="132A76"/>
                </a:solidFill>
                <a:latin typeface="Century Gothic" panose="020B0502020202020204" pitchFamily="34" charset="0"/>
              </a:rPr>
              <a:t>Przychody operacyjne Grupy Kapitałowej Polimex Mostostal za 3 kwartały 2025 r. wyniosły 3 008 mln PLN </a:t>
            </a:r>
            <a:r>
              <a:rPr lang="pl-PL" sz="1000">
                <a:solidFill>
                  <a:srgbClr val="132A76"/>
                </a:solidFill>
                <a:latin typeface="Century Gothic" panose="020B0502020202020204" pitchFamily="34" charset="0"/>
              </a:rPr>
              <a:t>i są wyższe względem przychodów operacyjnych za analogiczny okres 2024 r. o 1 136 mln PLN (+61%) </a:t>
            </a:r>
          </a:p>
          <a:p>
            <a:pPr marL="123297" indent="-123297" algn="just">
              <a:spcBef>
                <a:spcPts val="600"/>
              </a:spcBef>
              <a:buClr>
                <a:srgbClr val="E87722"/>
              </a:buClr>
              <a:buFont typeface="Wingdings" panose="05000000000000000000" pitchFamily="2" charset="2"/>
              <a:buChar char="§"/>
              <a:defRPr/>
            </a:pPr>
            <a:r>
              <a:rPr lang="pl-PL" sz="1000" spc="-30">
                <a:solidFill>
                  <a:srgbClr val="132A76"/>
                </a:solidFill>
                <a:latin typeface="Century Gothic" panose="020B0502020202020204" pitchFamily="34" charset="0"/>
              </a:rPr>
              <a:t>Zysk na działalności operacyjnej  zdecydowanie wzrósł w porównaniu do wyniku za analogiczny okres 2024 r. (+491 mln PLN )</a:t>
            </a:r>
            <a:endParaRPr lang="pl-PL" sz="1000">
              <a:solidFill>
                <a:srgbClr val="132A76"/>
              </a:solidFill>
              <a:latin typeface="Century Gothic" panose="020B0502020202020204" pitchFamily="34" charset="0"/>
            </a:endParaRPr>
          </a:p>
          <a:p>
            <a:pPr marL="123297" indent="-123297" algn="just">
              <a:spcBef>
                <a:spcPts val="600"/>
              </a:spcBef>
              <a:buClr>
                <a:srgbClr val="E87722"/>
              </a:buClr>
              <a:buFont typeface="Wingdings" panose="05000000000000000000" pitchFamily="2" charset="2"/>
              <a:buChar char="§"/>
              <a:defRPr/>
            </a:pPr>
            <a:r>
              <a:rPr lang="pl-PL" sz="1000" spc="-30">
                <a:solidFill>
                  <a:srgbClr val="132A76"/>
                </a:solidFill>
                <a:latin typeface="Century Gothic" panose="020B0502020202020204" pitchFamily="34" charset="0"/>
              </a:rPr>
              <a:t>EBITDA Grupy Kapitałowej za 3Q 2025 r. wyniosła 188 mln PLN i jest zdecydowanie wyższa w porównaniu do wyniku za 3Q 2024 r. (+ 496 mln PLN) (głównie ze względu na wyższą EBITDA wygenerowaną w Segmencie Energetyka – więcej informacji na kolejnych stronach)</a:t>
            </a:r>
          </a:p>
          <a:p>
            <a:pPr marL="123297" lvl="0" indent="-123297" algn="just" defTabSz="914400">
              <a:spcBef>
                <a:spcPts val="600"/>
              </a:spcBef>
              <a:buClr>
                <a:srgbClr val="E87722"/>
              </a:buClr>
              <a:buFont typeface="Wingdings" panose="05000000000000000000" pitchFamily="2" charset="2"/>
              <a:buChar char="§"/>
              <a:defRPr/>
            </a:pPr>
            <a:r>
              <a:rPr lang="pl-PL" sz="1000">
                <a:solidFill>
                  <a:srgbClr val="132A76"/>
                </a:solidFill>
                <a:latin typeface="Century Gothic" panose="020B0502020202020204" pitchFamily="34" charset="0"/>
              </a:rPr>
              <a:t>Wynik netto Grupy Kapitałowej za 3 kwartały 2025 r. jest wyższy o 408 mln PLN od wyniku za 3 kwartały 2024 roku i stanowi marżę 3,7%</a:t>
            </a:r>
            <a:endParaRPr lang="pl-PL" sz="1100" spc="-10">
              <a:solidFill>
                <a:srgbClr val="002060"/>
              </a:solidFill>
              <a:latin typeface="Century Gothic" panose="020B0502020202020204" pitchFamily="34" charset="0"/>
            </a:endParaRPr>
          </a:p>
        </p:txBody>
      </p:sp>
      <p:graphicFrame>
        <p:nvGraphicFramePr>
          <p:cNvPr id="2" name="Wykres 1">
            <a:extLst>
              <a:ext uri="{FF2B5EF4-FFF2-40B4-BE49-F238E27FC236}">
                <a16:creationId xmlns:a16="http://schemas.microsoft.com/office/drawing/2014/main" id="{BF1B946C-4308-FA2C-181A-D312CD5C0954}"/>
              </a:ext>
            </a:extLst>
          </p:cNvPr>
          <p:cNvGraphicFramePr>
            <a:graphicFrameLocks/>
          </p:cNvGraphicFramePr>
          <p:nvPr/>
        </p:nvGraphicFramePr>
        <p:xfrm>
          <a:off x="485410" y="1744159"/>
          <a:ext cx="212205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Wykres 2">
            <a:extLst>
              <a:ext uri="{FF2B5EF4-FFF2-40B4-BE49-F238E27FC236}">
                <a16:creationId xmlns:a16="http://schemas.microsoft.com/office/drawing/2014/main" id="{D7889EDD-F731-2086-C5D4-97448E7C45A4}"/>
              </a:ext>
            </a:extLst>
          </p:cNvPr>
          <p:cNvGraphicFramePr>
            <a:graphicFrameLocks/>
          </p:cNvGraphicFramePr>
          <p:nvPr>
            <p:extLst>
              <p:ext uri="{D42A27DB-BD31-4B8C-83A1-F6EECF244321}">
                <p14:modId xmlns:p14="http://schemas.microsoft.com/office/powerpoint/2010/main" val="4223164231"/>
              </p:ext>
            </p:extLst>
          </p:nvPr>
        </p:nvGraphicFramePr>
        <p:xfrm>
          <a:off x="2405758" y="1743952"/>
          <a:ext cx="2770909"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Wykres 10">
            <a:extLst>
              <a:ext uri="{FF2B5EF4-FFF2-40B4-BE49-F238E27FC236}">
                <a16:creationId xmlns:a16="http://schemas.microsoft.com/office/drawing/2014/main" id="{7B6663A5-8D13-5ADD-4CFE-C164776DF645}"/>
              </a:ext>
            </a:extLst>
          </p:cNvPr>
          <p:cNvGraphicFramePr>
            <a:graphicFrameLocks/>
          </p:cNvGraphicFramePr>
          <p:nvPr/>
        </p:nvGraphicFramePr>
        <p:xfrm>
          <a:off x="4788678" y="1732987"/>
          <a:ext cx="2248298"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Wykres 11">
            <a:extLst>
              <a:ext uri="{FF2B5EF4-FFF2-40B4-BE49-F238E27FC236}">
                <a16:creationId xmlns:a16="http://schemas.microsoft.com/office/drawing/2014/main" id="{122C137E-FEA7-B5EA-100E-34B56F858AFF}"/>
              </a:ext>
            </a:extLst>
          </p:cNvPr>
          <p:cNvGraphicFramePr>
            <a:graphicFrameLocks/>
          </p:cNvGraphicFramePr>
          <p:nvPr/>
        </p:nvGraphicFramePr>
        <p:xfrm>
          <a:off x="6943523" y="1741218"/>
          <a:ext cx="2146264"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Strzałka: w górę 7">
            <a:extLst>
              <a:ext uri="{FF2B5EF4-FFF2-40B4-BE49-F238E27FC236}">
                <a16:creationId xmlns:a16="http://schemas.microsoft.com/office/drawing/2014/main" id="{59379161-0535-7031-A836-FAAF2A927B2C}"/>
              </a:ext>
            </a:extLst>
          </p:cNvPr>
          <p:cNvSpPr/>
          <p:nvPr/>
        </p:nvSpPr>
        <p:spPr>
          <a:xfrm>
            <a:off x="4348716" y="2160000"/>
            <a:ext cx="179097" cy="404037"/>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górę 8">
            <a:extLst>
              <a:ext uri="{FF2B5EF4-FFF2-40B4-BE49-F238E27FC236}">
                <a16:creationId xmlns:a16="http://schemas.microsoft.com/office/drawing/2014/main" id="{D1A601CA-D02E-A482-502E-4DBE89490ADC}"/>
              </a:ext>
            </a:extLst>
          </p:cNvPr>
          <p:cNvSpPr/>
          <p:nvPr/>
        </p:nvSpPr>
        <p:spPr>
          <a:xfrm>
            <a:off x="6508588" y="2160000"/>
            <a:ext cx="179097" cy="404037"/>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górę 9">
            <a:extLst>
              <a:ext uri="{FF2B5EF4-FFF2-40B4-BE49-F238E27FC236}">
                <a16:creationId xmlns:a16="http://schemas.microsoft.com/office/drawing/2014/main" id="{2D5CED4F-82A8-CBCF-D3E3-60F5DB9758B4}"/>
              </a:ext>
            </a:extLst>
          </p:cNvPr>
          <p:cNvSpPr/>
          <p:nvPr/>
        </p:nvSpPr>
        <p:spPr>
          <a:xfrm>
            <a:off x="8734682" y="2160000"/>
            <a:ext cx="179097" cy="404037"/>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ymbol zastępczy numeru slajdu 1">
            <a:extLst>
              <a:ext uri="{FF2B5EF4-FFF2-40B4-BE49-F238E27FC236}">
                <a16:creationId xmlns:a16="http://schemas.microsoft.com/office/drawing/2014/main" id="{BF7863A2-9F3F-101E-DA0B-8976EE9F1A81}"/>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26</a:t>
            </a:fld>
            <a:endParaRPr lang="pl-PL"/>
          </a:p>
        </p:txBody>
      </p:sp>
      <p:sp>
        <p:nvSpPr>
          <p:cNvPr id="7" name="Strzałka: w górę 6">
            <a:extLst>
              <a:ext uri="{FF2B5EF4-FFF2-40B4-BE49-F238E27FC236}">
                <a16:creationId xmlns:a16="http://schemas.microsoft.com/office/drawing/2014/main" id="{381881B0-D468-C483-43AF-590B73853B30}"/>
              </a:ext>
            </a:extLst>
          </p:cNvPr>
          <p:cNvSpPr/>
          <p:nvPr/>
        </p:nvSpPr>
        <p:spPr>
          <a:xfrm>
            <a:off x="2295905" y="2160000"/>
            <a:ext cx="179097" cy="404037"/>
          </a:xfrm>
          <a:prstGeom prst="up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524378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FB630379-F68A-8517-1766-B5C41D0690C7}"/>
              </a:ext>
            </a:extLst>
          </p:cNvPr>
          <p:cNvSpPr txBox="1">
            <a:spLocks/>
          </p:cNvSpPr>
          <p:nvPr/>
        </p:nvSpPr>
        <p:spPr>
          <a:xfrm>
            <a:off x="540000" y="360000"/>
            <a:ext cx="7722000" cy="756000"/>
          </a:xfrm>
          <a:prstGeom prst="rect">
            <a:avLst/>
          </a:prstGeom>
        </p:spPr>
        <p:txBody>
          <a:bodyPr vert="horz" lIns="0" tIns="45720" rIns="0" bIns="45720" rtlCol="0" anchor="ctr" anchorCtr="0">
            <a:noAutofit/>
          </a:bodyPr>
          <a:lstStyle>
            <a:defPPr>
              <a:defRPr lang="en-US"/>
            </a:defPPr>
            <a:lvl1pPr defTabSz="742950">
              <a:spcBef>
                <a:spcPct val="0"/>
              </a:spcBef>
              <a:buNone/>
              <a:defRPr b="0">
                <a:solidFill>
                  <a:schemeClr val="bg1"/>
                </a:solidFill>
                <a:latin typeface="Century Gothic" panose="020B0502020202020204" pitchFamily="34" charset="0"/>
                <a:ea typeface="+mj-ea"/>
                <a:cs typeface="+mj-cs"/>
              </a:defRPr>
            </a:lvl1pPr>
          </a:lstStyle>
          <a:p>
            <a:pPr marL="0" marR="0" lvl="0" indent="0" algn="l" defTabSz="742950" rtl="0" eaLnBrk="1" fontAlgn="auto" latinLnBrk="0" hangingPunct="1">
              <a:lnSpc>
                <a:spcPct val="100000"/>
              </a:lnSpc>
              <a:spcBef>
                <a:spcPct val="0"/>
              </a:spcBef>
              <a:spcAft>
                <a:spcPts val="0"/>
              </a:spcAft>
              <a:buClrTx/>
              <a:buSzTx/>
              <a:buFontTx/>
              <a:buNone/>
              <a:tabLst/>
              <a:defRPr/>
            </a:pPr>
            <a:r>
              <a:rPr kumimoji="0" lang="pl-PL" altLang="pl-PL" sz="1300" b="0" i="0" u="none" strike="noStrike" kern="1200" cap="none" spc="0" normalizeH="0" baseline="0" noProof="0">
                <a:ln>
                  <a:noFill/>
                </a:ln>
                <a:solidFill>
                  <a:srgbClr val="001871"/>
                </a:solidFill>
                <a:effectLst/>
                <a:uLnTx/>
                <a:uFillTx/>
                <a:latin typeface="Century Gothic"/>
              </a:rPr>
              <a:t>Wyniki finansowe Grupy Kapitałowej Polimex Mostostal za 3Q </a:t>
            </a:r>
            <a:r>
              <a:rPr lang="pl-PL" altLang="pl-PL" sz="1300">
                <a:solidFill>
                  <a:srgbClr val="001871"/>
                </a:solidFill>
                <a:latin typeface="Century Gothic"/>
              </a:rPr>
              <a:t>2025</a:t>
            </a:r>
            <a:r>
              <a:rPr kumimoji="0" lang="pl-PL" altLang="pl-PL" sz="1300" b="0" i="0" u="none" strike="noStrike" kern="1200" cap="none" spc="0" normalizeH="0" baseline="0" noProof="0">
                <a:ln>
                  <a:noFill/>
                </a:ln>
                <a:solidFill>
                  <a:srgbClr val="001871"/>
                </a:solidFill>
                <a:effectLst/>
                <a:uLnTx/>
                <a:uFillTx/>
                <a:latin typeface="Century Gothic"/>
              </a:rPr>
              <a:t> r.</a:t>
            </a:r>
          </a:p>
          <a:p>
            <a:pPr marL="0" marR="0" lvl="0" indent="0" algn="l" defTabSz="742950" rtl="0" eaLnBrk="1" fontAlgn="auto" latinLnBrk="0" hangingPunct="1">
              <a:lnSpc>
                <a:spcPct val="100000"/>
              </a:lnSpc>
              <a:spcBef>
                <a:spcPct val="0"/>
              </a:spcBef>
              <a:spcAft>
                <a:spcPts val="0"/>
              </a:spcAft>
              <a:buClrTx/>
              <a:buSzTx/>
              <a:buFontTx/>
              <a:buNone/>
              <a:tabLst/>
              <a:defRPr/>
            </a:pPr>
            <a:r>
              <a:rPr kumimoji="0" lang="pl-PL" altLang="pl-PL" sz="1800" b="0" i="0" u="none" strike="noStrike" kern="1200" cap="none" spc="-40" normalizeH="0" baseline="0" noProof="0">
                <a:ln>
                  <a:noFill/>
                </a:ln>
                <a:solidFill>
                  <a:srgbClr val="001871"/>
                </a:solidFill>
                <a:effectLst/>
                <a:uLnTx/>
                <a:uFillTx/>
                <a:latin typeface="Century Gothic" panose="020B0502020202020204" pitchFamily="34" charset="0"/>
                <a:ea typeface="+mj-ea"/>
                <a:cs typeface="+mj-cs"/>
              </a:rPr>
              <a:t>Wybrane dane </a:t>
            </a:r>
            <a:r>
              <a:rPr lang="pl-PL" altLang="pl-PL" spc="-40">
                <a:solidFill>
                  <a:srgbClr val="001871"/>
                </a:solidFill>
              </a:rPr>
              <a:t>finansowe (mln PLN) w ostatnich 5 latach</a:t>
            </a:r>
          </a:p>
        </p:txBody>
      </p:sp>
      <p:sp>
        <p:nvSpPr>
          <p:cNvPr id="5" name="Prostokąt 4">
            <a:extLst>
              <a:ext uri="{FF2B5EF4-FFF2-40B4-BE49-F238E27FC236}">
                <a16:creationId xmlns:a16="http://schemas.microsoft.com/office/drawing/2014/main" id="{7B90AA30-774F-7D37-3A07-4A66C82D69F1}"/>
              </a:ext>
            </a:extLst>
          </p:cNvPr>
          <p:cNvSpPr/>
          <p:nvPr/>
        </p:nvSpPr>
        <p:spPr>
          <a:xfrm>
            <a:off x="2905864" y="1219410"/>
            <a:ext cx="3907445"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400" b="1" i="0" u="none" strike="noStrike" kern="1200" cap="none" spc="0" normalizeH="0" baseline="0" noProof="0">
                <a:ln>
                  <a:noFill/>
                </a:ln>
                <a:solidFill>
                  <a:srgbClr val="1F2970"/>
                </a:solidFill>
                <a:effectLst/>
                <a:uLnTx/>
                <a:uFillTx/>
                <a:latin typeface="Century Gothic" panose="020B0502020202020204" pitchFamily="34" charset="0"/>
                <a:ea typeface="+mn-ea"/>
                <a:cs typeface="+mn-cs"/>
              </a:rPr>
              <a:t>Grupa Kapitałowa Polimex Mostostal</a:t>
            </a:r>
          </a:p>
        </p:txBody>
      </p:sp>
      <p:sp>
        <p:nvSpPr>
          <p:cNvPr id="6" name="pole tekstowe 5">
            <a:extLst>
              <a:ext uri="{FF2B5EF4-FFF2-40B4-BE49-F238E27FC236}">
                <a16:creationId xmlns:a16="http://schemas.microsoft.com/office/drawing/2014/main" id="{28A59BC3-B59B-91D9-8F31-580A852842DC}"/>
              </a:ext>
            </a:extLst>
          </p:cNvPr>
          <p:cNvSpPr txBox="1"/>
          <p:nvPr/>
        </p:nvSpPr>
        <p:spPr>
          <a:xfrm>
            <a:off x="540000" y="4680000"/>
            <a:ext cx="8885167" cy="1827838"/>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050" b="1" i="0" u="none" strike="noStrike" kern="1200" cap="none" spc="-10" normalizeH="0" baseline="0" noProof="0">
                <a:ln>
                  <a:noFill/>
                </a:ln>
                <a:solidFill>
                  <a:srgbClr val="132A76"/>
                </a:solidFill>
                <a:effectLst/>
                <a:uLnTx/>
                <a:uFillTx/>
                <a:latin typeface="Century Gothic" panose="020B0502020202020204" pitchFamily="34" charset="0"/>
                <a:ea typeface="+mn-ea"/>
                <a:cs typeface="+mn-cs"/>
              </a:rPr>
              <a:t>KOMENTARZ</a:t>
            </a:r>
          </a:p>
          <a:p>
            <a:pPr marL="123297" lvl="0" indent="-123297" algn="just">
              <a:spcBef>
                <a:spcPts val="600"/>
              </a:spcBef>
              <a:buClr>
                <a:srgbClr val="E87722"/>
              </a:buClr>
              <a:buFont typeface="Wingdings" panose="05000000000000000000" pitchFamily="2" charset="2"/>
              <a:buChar char="§"/>
              <a:defRPr/>
            </a:pPr>
            <a:r>
              <a:rPr kumimoji="0" lang="pl-PL" sz="1000" b="0" i="0" u="none" strike="noStrike" kern="1200" cap="none" spc="-20" normalizeH="0" noProof="0">
                <a:ln>
                  <a:noFill/>
                </a:ln>
                <a:solidFill>
                  <a:srgbClr val="132A76"/>
                </a:solidFill>
                <a:effectLst/>
                <a:uLnTx/>
                <a:uFillTx/>
                <a:latin typeface="Century Gothic" panose="020B0502020202020204" pitchFamily="34" charset="0"/>
                <a:ea typeface="+mn-ea"/>
                <a:cs typeface="+mn-cs"/>
              </a:rPr>
              <a:t>Wyniki finansowe po 3 kwartałach 2025 r. w odniesieniu do ostatnich 5 raportów (2021-2025) są najwyższe na poziomie przychodów, oraz najwyższe w odniesieniu do poziomu EBITDA i EBIT (Wyniku na Działalności Operacyjnej).</a:t>
            </a:r>
          </a:p>
          <a:p>
            <a:pPr marL="123297" lvl="0" indent="-123297" algn="just">
              <a:spcBef>
                <a:spcPts val="600"/>
              </a:spcBef>
              <a:buClr>
                <a:srgbClr val="E87722"/>
              </a:buClr>
              <a:buFont typeface="Wingdings" panose="05000000000000000000" pitchFamily="2" charset="2"/>
              <a:buChar char="§"/>
              <a:defRPr/>
            </a:pPr>
            <a:r>
              <a:rPr lang="pl-PL" sz="1000" spc="-20">
                <a:solidFill>
                  <a:srgbClr val="132A76"/>
                </a:solidFill>
                <a:latin typeface="Century Gothic" panose="020B0502020202020204" pitchFamily="34" charset="0"/>
              </a:rPr>
              <a:t>Każda z trzech kategorii wynikowych jako udział w przychodach (marże %) zanotowała za 3Q 2025 r. najwyższe wartości w porównaniu do średnich z poprzednich 4 raportów:</a:t>
            </a:r>
          </a:p>
          <a:p>
            <a:pPr marL="357188" lvl="1" indent="-177800" algn="just">
              <a:spcBef>
                <a:spcPts val="600"/>
              </a:spcBef>
              <a:buClr>
                <a:srgbClr val="E87722"/>
              </a:buClr>
              <a:buFont typeface="Wingdings" panose="05000000000000000000" pitchFamily="2" charset="2"/>
              <a:buChar char="§"/>
              <a:defRPr/>
            </a:pPr>
            <a:r>
              <a:rPr lang="pl-PL" sz="1000" spc="-20">
                <a:solidFill>
                  <a:srgbClr val="132A76"/>
                </a:solidFill>
                <a:latin typeface="Century Gothic" panose="020B0502020202020204" pitchFamily="34" charset="0"/>
              </a:rPr>
              <a:t>EBITDA 6,2% za 3Q 2025, średnia za poprzednie 4 raporty trzeciego kwartału na poziome 1,2%</a:t>
            </a:r>
          </a:p>
          <a:p>
            <a:pPr marL="357188" lvl="1" indent="-177800" algn="just">
              <a:spcBef>
                <a:spcPts val="600"/>
              </a:spcBef>
              <a:buClr>
                <a:srgbClr val="E87722"/>
              </a:buClr>
              <a:buFont typeface="Wingdings" panose="05000000000000000000" pitchFamily="2" charset="2"/>
              <a:buChar char="§"/>
              <a:defRPr/>
            </a:pPr>
            <a:r>
              <a:rPr lang="pl-PL" sz="1000" spc="-20">
                <a:solidFill>
                  <a:srgbClr val="132A76"/>
                </a:solidFill>
                <a:latin typeface="Century Gothic" panose="020B0502020202020204" pitchFamily="34" charset="0"/>
              </a:rPr>
              <a:t>Wynik na działalności operacyjnej 4,9% za 3Q 2025, średnia za poprzednie 4 raporty trzeciego kwartału na poziome -0,2%</a:t>
            </a:r>
          </a:p>
          <a:p>
            <a:pPr marL="357188" lvl="1" indent="-177800" algn="just">
              <a:spcBef>
                <a:spcPts val="600"/>
              </a:spcBef>
              <a:buClr>
                <a:srgbClr val="E87722"/>
              </a:buClr>
              <a:buFont typeface="Wingdings" panose="05000000000000000000" pitchFamily="2" charset="2"/>
              <a:buChar char="§"/>
              <a:defRPr/>
            </a:pPr>
            <a:r>
              <a:rPr lang="pl-PL" sz="1000" spc="-20">
                <a:solidFill>
                  <a:srgbClr val="132A76"/>
                </a:solidFill>
                <a:latin typeface="Century Gothic" panose="020B0502020202020204" pitchFamily="34" charset="0"/>
              </a:rPr>
              <a:t>Wynik netto 3,7% za 3Q 2025, średnia za poprzednie 4 raporty trzeciego kwartału na poziome -0,6%</a:t>
            </a:r>
          </a:p>
          <a:p>
            <a:pPr lvl="1" algn="just">
              <a:spcBef>
                <a:spcPts val="600"/>
              </a:spcBef>
              <a:buClr>
                <a:srgbClr val="E87722"/>
              </a:buClr>
              <a:defRPr/>
            </a:pPr>
            <a:endParaRPr lang="pl-PL" sz="1000">
              <a:solidFill>
                <a:srgbClr val="132A76"/>
              </a:solidFill>
              <a:latin typeface="Century Gothic" panose="020B0502020202020204" pitchFamily="34" charset="0"/>
            </a:endParaRPr>
          </a:p>
        </p:txBody>
      </p:sp>
      <p:sp>
        <p:nvSpPr>
          <p:cNvPr id="3" name="Symbol zastępczy numeru slajdu 1">
            <a:extLst>
              <a:ext uri="{FF2B5EF4-FFF2-40B4-BE49-F238E27FC236}">
                <a16:creationId xmlns:a16="http://schemas.microsoft.com/office/drawing/2014/main" id="{FB23170D-E64B-E643-19AB-DDA098928531}"/>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27</a:t>
            </a:fld>
            <a:endParaRPr lang="pl-PL"/>
          </a:p>
        </p:txBody>
      </p:sp>
      <p:graphicFrame>
        <p:nvGraphicFramePr>
          <p:cNvPr id="7" name="Wykres 6">
            <a:extLst>
              <a:ext uri="{FF2B5EF4-FFF2-40B4-BE49-F238E27FC236}">
                <a16:creationId xmlns:a16="http://schemas.microsoft.com/office/drawing/2014/main" id="{7C14F32F-77DF-B6E3-10CE-B0E57EF80551}"/>
              </a:ext>
            </a:extLst>
          </p:cNvPr>
          <p:cNvGraphicFramePr>
            <a:graphicFrameLocks/>
          </p:cNvGraphicFramePr>
          <p:nvPr>
            <p:extLst>
              <p:ext uri="{D42A27DB-BD31-4B8C-83A1-F6EECF244321}">
                <p14:modId xmlns:p14="http://schemas.microsoft.com/office/powerpoint/2010/main" val="2252322681"/>
              </p:ext>
            </p:extLst>
          </p:nvPr>
        </p:nvGraphicFramePr>
        <p:xfrm>
          <a:off x="485410" y="1744159"/>
          <a:ext cx="2122055"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Wykres 7">
            <a:extLst>
              <a:ext uri="{FF2B5EF4-FFF2-40B4-BE49-F238E27FC236}">
                <a16:creationId xmlns:a16="http://schemas.microsoft.com/office/drawing/2014/main" id="{06CDD36E-DC42-FF40-3EA3-9A0AB6F9E1AB}"/>
              </a:ext>
            </a:extLst>
          </p:cNvPr>
          <p:cNvGraphicFramePr>
            <a:graphicFrameLocks/>
          </p:cNvGraphicFramePr>
          <p:nvPr>
            <p:extLst>
              <p:ext uri="{D42A27DB-BD31-4B8C-83A1-F6EECF244321}">
                <p14:modId xmlns:p14="http://schemas.microsoft.com/office/powerpoint/2010/main" val="2013288271"/>
              </p:ext>
            </p:extLst>
          </p:nvPr>
        </p:nvGraphicFramePr>
        <p:xfrm>
          <a:off x="2737531" y="1744159"/>
          <a:ext cx="2122055"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Wykres 8">
            <a:extLst>
              <a:ext uri="{FF2B5EF4-FFF2-40B4-BE49-F238E27FC236}">
                <a16:creationId xmlns:a16="http://schemas.microsoft.com/office/drawing/2014/main" id="{F2E3D185-C341-F980-8279-FF71449D07A1}"/>
              </a:ext>
            </a:extLst>
          </p:cNvPr>
          <p:cNvGraphicFramePr>
            <a:graphicFrameLocks/>
          </p:cNvGraphicFramePr>
          <p:nvPr>
            <p:extLst>
              <p:ext uri="{D42A27DB-BD31-4B8C-83A1-F6EECF244321}">
                <p14:modId xmlns:p14="http://schemas.microsoft.com/office/powerpoint/2010/main" val="813436475"/>
              </p:ext>
            </p:extLst>
          </p:nvPr>
        </p:nvGraphicFramePr>
        <p:xfrm>
          <a:off x="5029588" y="1744159"/>
          <a:ext cx="2122055"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Wykres 9">
            <a:extLst>
              <a:ext uri="{FF2B5EF4-FFF2-40B4-BE49-F238E27FC236}">
                <a16:creationId xmlns:a16="http://schemas.microsoft.com/office/drawing/2014/main" id="{27E89B33-65E7-9BFC-6A53-DF109B0D0AD6}"/>
              </a:ext>
            </a:extLst>
          </p:cNvPr>
          <p:cNvGraphicFramePr>
            <a:graphicFrameLocks/>
          </p:cNvGraphicFramePr>
          <p:nvPr>
            <p:extLst>
              <p:ext uri="{D42A27DB-BD31-4B8C-83A1-F6EECF244321}">
                <p14:modId xmlns:p14="http://schemas.microsoft.com/office/powerpoint/2010/main" val="4101050160"/>
              </p:ext>
            </p:extLst>
          </p:nvPr>
        </p:nvGraphicFramePr>
        <p:xfrm>
          <a:off x="7321645" y="1738573"/>
          <a:ext cx="212205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73266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F00E6398-DAE1-7526-854E-B27F7B0D4AA8}"/>
              </a:ext>
            </a:extLst>
          </p:cNvPr>
          <p:cNvSpPr>
            <a:spLocks noGrp="1"/>
          </p:cNvSpPr>
          <p:nvPr>
            <p:ph type="title"/>
          </p:nvPr>
        </p:nvSpPr>
        <p:spPr>
          <a:xfrm>
            <a:off x="540000" y="360000"/>
            <a:ext cx="7722000" cy="756000"/>
          </a:xfrm>
        </p:spPr>
        <p:txBody>
          <a:bodyPr vert="horz" lIns="0" tIns="45720" rIns="0" bIns="45720" rtlCol="0" anchor="ctr" anchorCtr="0">
            <a:noAutofit/>
          </a:bodyPr>
          <a:lstStyle/>
          <a:p>
            <a:r>
              <a:rPr kumimoji="0" lang="pl-PL" altLang="pl-PL" sz="1300" b="0" i="0" u="none" strike="noStrike" kern="1200" cap="none" spc="0" normalizeH="0" baseline="0" noProof="0" dirty="0">
                <a:ln>
                  <a:noFill/>
                </a:ln>
                <a:effectLst/>
                <a:uLnTx/>
                <a:uFillTx/>
                <a:latin typeface="Century Gothic" panose="020B0502020202020204" pitchFamily="34" charset="0"/>
                <a:ea typeface="+mj-ea"/>
                <a:cs typeface="+mj-cs"/>
              </a:rPr>
              <a:t>Wyniki finansowe Grupy Kapitałowej Polimex Mostostal za </a:t>
            </a:r>
            <a:r>
              <a:rPr lang="pl-PL" altLang="pl-PL" sz="1300" dirty="0">
                <a:latin typeface="Century Gothic" panose="020B0502020202020204" pitchFamily="34" charset="0"/>
              </a:rPr>
              <a:t>3Q</a:t>
            </a:r>
            <a:r>
              <a:rPr kumimoji="0" lang="pl-PL" altLang="pl-PL" sz="1300" b="0" i="0" u="none" strike="noStrike" kern="1200" cap="none" spc="0" normalizeH="0" baseline="0" noProof="0" dirty="0">
                <a:ln>
                  <a:noFill/>
                </a:ln>
                <a:effectLst/>
                <a:uLnTx/>
                <a:uFillTx/>
                <a:latin typeface="Century Gothic" panose="020B0502020202020204" pitchFamily="34" charset="0"/>
                <a:ea typeface="+mj-ea"/>
                <a:cs typeface="+mj-cs"/>
              </a:rPr>
              <a:t> 2025 r.</a:t>
            </a:r>
            <a:br>
              <a:rPr kumimoji="0" lang="pl-PL" altLang="pl-PL" sz="1300" b="0" i="0" u="none" strike="noStrike" kern="1200" cap="none" spc="0" normalizeH="0" baseline="0" noProof="0" dirty="0">
                <a:ln>
                  <a:noFill/>
                </a:ln>
                <a:effectLst/>
                <a:uLnTx/>
                <a:uFillTx/>
                <a:latin typeface="Century Gothic" panose="020B0502020202020204" pitchFamily="34" charset="0"/>
                <a:ea typeface="+mj-ea"/>
                <a:cs typeface="+mj-cs"/>
              </a:rPr>
            </a:br>
            <a:r>
              <a:rPr lang="pl-PL" altLang="pl-PL" sz="1800" dirty="0">
                <a:latin typeface="Century Gothic" panose="020B0502020202020204" pitchFamily="34" charset="0"/>
              </a:rPr>
              <a:t>Wybrane wyniki Segmentów (w mln PLN)</a:t>
            </a:r>
            <a:endParaRPr lang="pl-PL" sz="1800" dirty="0">
              <a:latin typeface="Century Gothic" panose="020B0502020202020204" pitchFamily="34" charset="0"/>
            </a:endParaRPr>
          </a:p>
        </p:txBody>
      </p:sp>
      <p:sp>
        <p:nvSpPr>
          <p:cNvPr id="3" name="pole tekstowe 2">
            <a:extLst>
              <a:ext uri="{FF2B5EF4-FFF2-40B4-BE49-F238E27FC236}">
                <a16:creationId xmlns:a16="http://schemas.microsoft.com/office/drawing/2014/main" id="{CEF51C35-DCE2-88A8-1D1F-30F757AD197C}"/>
              </a:ext>
            </a:extLst>
          </p:cNvPr>
          <p:cNvSpPr txBox="1"/>
          <p:nvPr/>
        </p:nvSpPr>
        <p:spPr>
          <a:xfrm>
            <a:off x="6957210" y="1841384"/>
            <a:ext cx="2609579" cy="260840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1" i="0" u="none" strike="noStrike" kern="1200" cap="none" spc="0" normalizeH="0" baseline="0" noProof="0">
                <a:ln>
                  <a:noFill/>
                </a:ln>
                <a:solidFill>
                  <a:srgbClr val="1F2970"/>
                </a:solidFill>
                <a:effectLst/>
                <a:uLnTx/>
                <a:uFillTx/>
                <a:latin typeface="Century Gothic" panose="020B0502020202020204" pitchFamily="34" charset="0"/>
                <a:ea typeface="+mn-ea"/>
                <a:cs typeface="+mn-cs"/>
              </a:rPr>
              <a:t>KOMENTARZ</a:t>
            </a:r>
          </a:p>
          <a:p>
            <a:pPr marL="151750" lvl="0" indent="-151750" defTabSz="914400">
              <a:spcBef>
                <a:spcPts val="531"/>
              </a:spcBef>
              <a:buClr>
                <a:srgbClr val="E87722"/>
              </a:buClr>
              <a:buFont typeface="Wingdings" panose="05000000000000000000" pitchFamily="2" charset="2"/>
              <a:buChar char="§"/>
              <a:defRPr/>
            </a:pPr>
            <a:r>
              <a:rPr lang="pl-PL" sz="1000">
                <a:solidFill>
                  <a:srgbClr val="1F2970"/>
                </a:solidFill>
              </a:rPr>
              <a:t>Największe przychody ze sprzedaży zostały osiągnięte w Segmencie Nafta, gaz, chemia oraz Energetyka – łącznie oba segmenty stanowiły 65% całkowitych przychodów.</a:t>
            </a:r>
          </a:p>
          <a:p>
            <a:pPr marL="151750" indent="-151750">
              <a:spcBef>
                <a:spcPts val="531"/>
              </a:spcBef>
              <a:buClr>
                <a:srgbClr val="E87722"/>
              </a:buClr>
              <a:buFont typeface="Wingdings" panose="05000000000000000000" pitchFamily="2" charset="2"/>
              <a:buChar char="§"/>
              <a:defRPr/>
            </a:pPr>
            <a:r>
              <a:rPr lang="pl-PL" sz="1000">
                <a:solidFill>
                  <a:srgbClr val="1F2970"/>
                </a:solidFill>
              </a:rPr>
              <a:t>W 3Q 2025 roku oraz 3Q 2024 r. najwyższe wyniki wypracował Segment Nafta, gaz, chemia (EBITDA</a:t>
            </a:r>
            <a:r>
              <a:rPr lang="pl-PL" sz="1000">
                <a:solidFill>
                  <a:schemeClr val="accent6"/>
                </a:solidFill>
              </a:rPr>
              <a:t>). </a:t>
            </a:r>
          </a:p>
          <a:p>
            <a:pPr marL="151750" indent="-151750">
              <a:spcBef>
                <a:spcPts val="531"/>
              </a:spcBef>
              <a:buClr>
                <a:srgbClr val="E87722"/>
              </a:buClr>
              <a:buFont typeface="Wingdings" panose="05000000000000000000" pitchFamily="2" charset="2"/>
              <a:buChar char="§"/>
              <a:defRPr/>
            </a:pPr>
            <a:r>
              <a:rPr lang="pl-PL" sz="1000">
                <a:solidFill>
                  <a:srgbClr val="1F2970"/>
                </a:solidFill>
              </a:rPr>
              <a:t>Przychody ze sprzedaży zagranicznej wynoszą 468 mln PLN i stanowią 16% całkowitej wartości przychodów </a:t>
            </a:r>
            <a:br>
              <a:rPr lang="pl-PL" sz="1000">
                <a:solidFill>
                  <a:srgbClr val="1F2970"/>
                </a:solidFill>
              </a:rPr>
            </a:br>
            <a:r>
              <a:rPr lang="pl-PL" sz="1000">
                <a:solidFill>
                  <a:srgbClr val="1F2970"/>
                </a:solidFill>
              </a:rPr>
              <a:t>Grupy Kapitałowej. W 3Q 2024 r. </a:t>
            </a:r>
            <a:br>
              <a:rPr lang="pl-PL" sz="1000">
                <a:solidFill>
                  <a:srgbClr val="1F2970"/>
                </a:solidFill>
              </a:rPr>
            </a:br>
            <a:r>
              <a:rPr lang="pl-PL" sz="1000">
                <a:solidFill>
                  <a:srgbClr val="1F2970"/>
                </a:solidFill>
              </a:rPr>
              <a:t>był to udział 26%.</a:t>
            </a:r>
          </a:p>
        </p:txBody>
      </p:sp>
      <p:graphicFrame>
        <p:nvGraphicFramePr>
          <p:cNvPr id="9" name="Wykres 8">
            <a:extLst>
              <a:ext uri="{FF2B5EF4-FFF2-40B4-BE49-F238E27FC236}">
                <a16:creationId xmlns:a16="http://schemas.microsoft.com/office/drawing/2014/main" id="{E80912C5-8C68-F83F-52AE-BB7AD0DC608E}"/>
              </a:ext>
            </a:extLst>
          </p:cNvPr>
          <p:cNvGraphicFramePr>
            <a:graphicFrameLocks/>
          </p:cNvGraphicFramePr>
          <p:nvPr>
            <p:extLst>
              <p:ext uri="{D42A27DB-BD31-4B8C-83A1-F6EECF244321}">
                <p14:modId xmlns:p14="http://schemas.microsoft.com/office/powerpoint/2010/main" val="3482043141"/>
              </p:ext>
            </p:extLst>
          </p:nvPr>
        </p:nvGraphicFramePr>
        <p:xfrm>
          <a:off x="2520000" y="1247699"/>
          <a:ext cx="2152801" cy="51189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Wykres 9">
            <a:extLst>
              <a:ext uri="{FF2B5EF4-FFF2-40B4-BE49-F238E27FC236}">
                <a16:creationId xmlns:a16="http://schemas.microsoft.com/office/drawing/2014/main" id="{52C73B66-CC8B-997A-66D5-10B7F7086EA4}"/>
              </a:ext>
            </a:extLst>
          </p:cNvPr>
          <p:cNvGraphicFramePr>
            <a:graphicFrameLocks/>
          </p:cNvGraphicFramePr>
          <p:nvPr>
            <p:extLst>
              <p:ext uri="{D42A27DB-BD31-4B8C-83A1-F6EECF244321}">
                <p14:modId xmlns:p14="http://schemas.microsoft.com/office/powerpoint/2010/main" val="3371645230"/>
              </p:ext>
            </p:extLst>
          </p:nvPr>
        </p:nvGraphicFramePr>
        <p:xfrm>
          <a:off x="148380" y="1326673"/>
          <a:ext cx="2268000" cy="50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Wykres 10">
            <a:extLst>
              <a:ext uri="{FF2B5EF4-FFF2-40B4-BE49-F238E27FC236}">
                <a16:creationId xmlns:a16="http://schemas.microsoft.com/office/drawing/2014/main" id="{1E27C5FA-A71F-EF8A-3A67-DCE20AA705BC}"/>
              </a:ext>
            </a:extLst>
          </p:cNvPr>
          <p:cNvGraphicFramePr>
            <a:graphicFrameLocks/>
          </p:cNvGraphicFramePr>
          <p:nvPr>
            <p:extLst>
              <p:ext uri="{D42A27DB-BD31-4B8C-83A1-F6EECF244321}">
                <p14:modId xmlns:p14="http://schemas.microsoft.com/office/powerpoint/2010/main" val="2314770907"/>
              </p:ext>
            </p:extLst>
          </p:nvPr>
        </p:nvGraphicFramePr>
        <p:xfrm>
          <a:off x="4529500" y="1200074"/>
          <a:ext cx="2376000" cy="5040000"/>
        </p:xfrm>
        <a:graphic>
          <a:graphicData uri="http://schemas.openxmlformats.org/drawingml/2006/chart">
            <c:chart xmlns:c="http://schemas.openxmlformats.org/drawingml/2006/chart" xmlns:r="http://schemas.openxmlformats.org/officeDocument/2006/relationships" r:id="rId4"/>
          </a:graphicData>
        </a:graphic>
      </p:graphicFrame>
      <p:sp>
        <p:nvSpPr>
          <p:cNvPr id="5" name="Symbol zastępczy numeru slajdu 1">
            <a:extLst>
              <a:ext uri="{FF2B5EF4-FFF2-40B4-BE49-F238E27FC236}">
                <a16:creationId xmlns:a16="http://schemas.microsoft.com/office/drawing/2014/main" id="{FA2CEC68-0EF2-691B-B8ED-C3395BB06C7F}"/>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28</a:t>
            </a:fld>
            <a:endParaRPr lang="pl-PL"/>
          </a:p>
        </p:txBody>
      </p:sp>
      <p:graphicFrame>
        <p:nvGraphicFramePr>
          <p:cNvPr id="6" name="Tabela 5">
            <a:extLst>
              <a:ext uri="{FF2B5EF4-FFF2-40B4-BE49-F238E27FC236}">
                <a16:creationId xmlns:a16="http://schemas.microsoft.com/office/drawing/2014/main" id="{92FD7C44-DDA5-11A1-BA03-886FA85D2927}"/>
              </a:ext>
            </a:extLst>
          </p:cNvPr>
          <p:cNvGraphicFramePr>
            <a:graphicFrameLocks noGrp="1"/>
          </p:cNvGraphicFramePr>
          <p:nvPr>
            <p:extLst>
              <p:ext uri="{D42A27DB-BD31-4B8C-83A1-F6EECF244321}">
                <p14:modId xmlns:p14="http://schemas.microsoft.com/office/powerpoint/2010/main" val="414725899"/>
              </p:ext>
            </p:extLst>
          </p:nvPr>
        </p:nvGraphicFramePr>
        <p:xfrm>
          <a:off x="252000" y="4966022"/>
          <a:ext cx="2268000" cy="1611324"/>
        </p:xfrm>
        <a:graphic>
          <a:graphicData uri="http://schemas.openxmlformats.org/drawingml/2006/table">
            <a:tbl>
              <a:tblPr firstRow="1" bandRow="1">
                <a:tableStyleId>{5C22544A-7EE6-4342-B048-85BDC9FD1C3A}</a:tableStyleId>
              </a:tblPr>
              <a:tblGrid>
                <a:gridCol w="342721">
                  <a:extLst>
                    <a:ext uri="{9D8B030D-6E8A-4147-A177-3AD203B41FA5}">
                      <a16:colId xmlns:a16="http://schemas.microsoft.com/office/drawing/2014/main" val="2379932339"/>
                    </a:ext>
                  </a:extLst>
                </a:gridCol>
                <a:gridCol w="1925279">
                  <a:extLst>
                    <a:ext uri="{9D8B030D-6E8A-4147-A177-3AD203B41FA5}">
                      <a16:colId xmlns:a16="http://schemas.microsoft.com/office/drawing/2014/main" val="2501394461"/>
                    </a:ext>
                  </a:extLst>
                </a:gridCol>
              </a:tblGrid>
              <a:tr h="268554">
                <a:tc>
                  <a:txBody>
                    <a:bodyPr/>
                    <a:lstStyle/>
                    <a:p>
                      <a:endParaRPr lang="pl-PL" sz="1050"/>
                    </a:p>
                  </a:txBody>
                  <a:tcPr>
                    <a:solidFill>
                      <a:schemeClr val="bg1"/>
                    </a:solidFill>
                  </a:tcPr>
                </a:tc>
                <a:tc>
                  <a:txBody>
                    <a:bodyPr/>
                    <a:lstStyle/>
                    <a:p>
                      <a:r>
                        <a:rPr lang="pl-PL" sz="900" b="0">
                          <a:solidFill>
                            <a:srgbClr val="001871"/>
                          </a:solidFill>
                        </a:rPr>
                        <a:t>Energetyka</a:t>
                      </a:r>
                    </a:p>
                  </a:txBody>
                  <a:tcPr>
                    <a:solidFill>
                      <a:schemeClr val="bg1"/>
                    </a:solidFill>
                  </a:tcPr>
                </a:tc>
                <a:extLst>
                  <a:ext uri="{0D108BD9-81ED-4DB2-BD59-A6C34878D82A}">
                    <a16:rowId xmlns:a16="http://schemas.microsoft.com/office/drawing/2014/main" val="2474766116"/>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Produkcja</a:t>
                      </a:r>
                    </a:p>
                  </a:txBody>
                  <a:tcPr>
                    <a:solidFill>
                      <a:schemeClr val="bg1"/>
                    </a:solidFill>
                  </a:tcPr>
                </a:tc>
                <a:extLst>
                  <a:ext uri="{0D108BD9-81ED-4DB2-BD59-A6C34878D82A}">
                    <a16:rowId xmlns:a16="http://schemas.microsoft.com/office/drawing/2014/main" val="1502166621"/>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Nafta, gaz, chemia</a:t>
                      </a:r>
                    </a:p>
                  </a:txBody>
                  <a:tcPr>
                    <a:solidFill>
                      <a:schemeClr val="bg1"/>
                    </a:solidFill>
                  </a:tcPr>
                </a:tc>
                <a:extLst>
                  <a:ext uri="{0D108BD9-81ED-4DB2-BD59-A6C34878D82A}">
                    <a16:rowId xmlns:a16="http://schemas.microsoft.com/office/drawing/2014/main" val="1076247996"/>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Budownictwo przemysłowe</a:t>
                      </a:r>
                    </a:p>
                  </a:txBody>
                  <a:tcPr>
                    <a:solidFill>
                      <a:schemeClr val="bg1"/>
                    </a:solidFill>
                  </a:tcPr>
                </a:tc>
                <a:extLst>
                  <a:ext uri="{0D108BD9-81ED-4DB2-BD59-A6C34878D82A}">
                    <a16:rowId xmlns:a16="http://schemas.microsoft.com/office/drawing/2014/main" val="3030027984"/>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Budownictwo infrastrukturalne</a:t>
                      </a:r>
                    </a:p>
                  </a:txBody>
                  <a:tcPr>
                    <a:solidFill>
                      <a:schemeClr val="bg1"/>
                    </a:solidFill>
                  </a:tcPr>
                </a:tc>
                <a:extLst>
                  <a:ext uri="{0D108BD9-81ED-4DB2-BD59-A6C34878D82A}">
                    <a16:rowId xmlns:a16="http://schemas.microsoft.com/office/drawing/2014/main" val="1881806150"/>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Pozostała działalność</a:t>
                      </a:r>
                    </a:p>
                  </a:txBody>
                  <a:tcPr>
                    <a:solidFill>
                      <a:schemeClr val="bg1"/>
                    </a:solidFill>
                  </a:tcPr>
                </a:tc>
                <a:extLst>
                  <a:ext uri="{0D108BD9-81ED-4DB2-BD59-A6C34878D82A}">
                    <a16:rowId xmlns:a16="http://schemas.microsoft.com/office/drawing/2014/main" val="163957736"/>
                  </a:ext>
                </a:extLst>
              </a:tr>
            </a:tbl>
          </a:graphicData>
        </a:graphic>
      </p:graphicFrame>
      <p:sp>
        <p:nvSpPr>
          <p:cNvPr id="7" name="Prostokąt 6">
            <a:extLst>
              <a:ext uri="{FF2B5EF4-FFF2-40B4-BE49-F238E27FC236}">
                <a16:creationId xmlns:a16="http://schemas.microsoft.com/office/drawing/2014/main" id="{3776426D-554C-BE26-C37F-A80114A0EA58}"/>
              </a:ext>
            </a:extLst>
          </p:cNvPr>
          <p:cNvSpPr/>
          <p:nvPr/>
        </p:nvSpPr>
        <p:spPr>
          <a:xfrm>
            <a:off x="390525" y="5029200"/>
            <a:ext cx="149475" cy="104775"/>
          </a:xfrm>
          <a:prstGeom prst="rect">
            <a:avLst/>
          </a:prstGeom>
          <a:solidFill>
            <a:srgbClr val="E87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E272C623-8B20-F363-B4E2-C4A4320B89EC}"/>
              </a:ext>
            </a:extLst>
          </p:cNvPr>
          <p:cNvSpPr/>
          <p:nvPr/>
        </p:nvSpPr>
        <p:spPr>
          <a:xfrm>
            <a:off x="390525" y="5334000"/>
            <a:ext cx="149475" cy="104775"/>
          </a:xfrm>
          <a:prstGeom prst="rect">
            <a:avLst/>
          </a:prstGeom>
          <a:solidFill>
            <a:srgbClr val="5C8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E9F6E750-C652-06E4-D775-BA02F08A7938}"/>
              </a:ext>
            </a:extLst>
          </p:cNvPr>
          <p:cNvSpPr/>
          <p:nvPr/>
        </p:nvSpPr>
        <p:spPr>
          <a:xfrm>
            <a:off x="390525" y="5597060"/>
            <a:ext cx="149475" cy="104775"/>
          </a:xfrm>
          <a:prstGeom prst="rect">
            <a:avLst/>
          </a:prstGeom>
          <a:solidFill>
            <a:srgbClr val="B8C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B4172DC8-943E-FCF5-D786-07415B320723}"/>
              </a:ext>
            </a:extLst>
          </p:cNvPr>
          <p:cNvSpPr/>
          <p:nvPr/>
        </p:nvSpPr>
        <p:spPr>
          <a:xfrm>
            <a:off x="390525" y="5859240"/>
            <a:ext cx="149475" cy="104775"/>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D0C9EA26-EE1D-9135-0C80-001A8B345035}"/>
              </a:ext>
            </a:extLst>
          </p:cNvPr>
          <p:cNvSpPr/>
          <p:nvPr/>
        </p:nvSpPr>
        <p:spPr>
          <a:xfrm>
            <a:off x="390525" y="6112956"/>
            <a:ext cx="149475" cy="104775"/>
          </a:xfrm>
          <a:prstGeom prst="rect">
            <a:avLst/>
          </a:prstGeom>
          <a:solidFill>
            <a:srgbClr val="003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14">
            <a:extLst>
              <a:ext uri="{FF2B5EF4-FFF2-40B4-BE49-F238E27FC236}">
                <a16:creationId xmlns:a16="http://schemas.microsoft.com/office/drawing/2014/main" id="{698AE537-DD68-AF91-A35F-BDA40A15D5BC}"/>
              </a:ext>
            </a:extLst>
          </p:cNvPr>
          <p:cNvSpPr/>
          <p:nvPr/>
        </p:nvSpPr>
        <p:spPr>
          <a:xfrm>
            <a:off x="390524" y="6377463"/>
            <a:ext cx="149475" cy="104775"/>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aphicFrame>
        <p:nvGraphicFramePr>
          <p:cNvPr id="16" name="Tabela 15">
            <a:extLst>
              <a:ext uri="{FF2B5EF4-FFF2-40B4-BE49-F238E27FC236}">
                <a16:creationId xmlns:a16="http://schemas.microsoft.com/office/drawing/2014/main" id="{9FC564DB-7659-52D0-2B71-AA6D7E6937B2}"/>
              </a:ext>
            </a:extLst>
          </p:cNvPr>
          <p:cNvGraphicFramePr>
            <a:graphicFrameLocks noGrp="1"/>
          </p:cNvGraphicFramePr>
          <p:nvPr>
            <p:extLst>
              <p:ext uri="{D42A27DB-BD31-4B8C-83A1-F6EECF244321}">
                <p14:modId xmlns:p14="http://schemas.microsoft.com/office/powerpoint/2010/main" val="2564591784"/>
              </p:ext>
            </p:extLst>
          </p:nvPr>
        </p:nvGraphicFramePr>
        <p:xfrm>
          <a:off x="2519155" y="4990310"/>
          <a:ext cx="2268000" cy="1611324"/>
        </p:xfrm>
        <a:graphic>
          <a:graphicData uri="http://schemas.openxmlformats.org/drawingml/2006/table">
            <a:tbl>
              <a:tblPr firstRow="1" bandRow="1">
                <a:tableStyleId>{5C22544A-7EE6-4342-B048-85BDC9FD1C3A}</a:tableStyleId>
              </a:tblPr>
              <a:tblGrid>
                <a:gridCol w="342721">
                  <a:extLst>
                    <a:ext uri="{9D8B030D-6E8A-4147-A177-3AD203B41FA5}">
                      <a16:colId xmlns:a16="http://schemas.microsoft.com/office/drawing/2014/main" val="2379932339"/>
                    </a:ext>
                  </a:extLst>
                </a:gridCol>
                <a:gridCol w="1925279">
                  <a:extLst>
                    <a:ext uri="{9D8B030D-6E8A-4147-A177-3AD203B41FA5}">
                      <a16:colId xmlns:a16="http://schemas.microsoft.com/office/drawing/2014/main" val="2501394461"/>
                    </a:ext>
                  </a:extLst>
                </a:gridCol>
              </a:tblGrid>
              <a:tr h="268554">
                <a:tc>
                  <a:txBody>
                    <a:bodyPr/>
                    <a:lstStyle/>
                    <a:p>
                      <a:endParaRPr lang="pl-PL" sz="1050"/>
                    </a:p>
                  </a:txBody>
                  <a:tcPr>
                    <a:solidFill>
                      <a:schemeClr val="bg1"/>
                    </a:solidFill>
                  </a:tcPr>
                </a:tc>
                <a:tc>
                  <a:txBody>
                    <a:bodyPr/>
                    <a:lstStyle/>
                    <a:p>
                      <a:r>
                        <a:rPr lang="pl-PL" sz="900" b="0">
                          <a:solidFill>
                            <a:srgbClr val="001871"/>
                          </a:solidFill>
                        </a:rPr>
                        <a:t>Energetyka</a:t>
                      </a:r>
                    </a:p>
                  </a:txBody>
                  <a:tcPr>
                    <a:solidFill>
                      <a:schemeClr val="bg1"/>
                    </a:solidFill>
                  </a:tcPr>
                </a:tc>
                <a:extLst>
                  <a:ext uri="{0D108BD9-81ED-4DB2-BD59-A6C34878D82A}">
                    <a16:rowId xmlns:a16="http://schemas.microsoft.com/office/drawing/2014/main" val="2474766116"/>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Produkcja</a:t>
                      </a:r>
                    </a:p>
                  </a:txBody>
                  <a:tcPr>
                    <a:solidFill>
                      <a:schemeClr val="bg1"/>
                    </a:solidFill>
                  </a:tcPr>
                </a:tc>
                <a:extLst>
                  <a:ext uri="{0D108BD9-81ED-4DB2-BD59-A6C34878D82A}">
                    <a16:rowId xmlns:a16="http://schemas.microsoft.com/office/drawing/2014/main" val="1502166621"/>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Nafta, gaz, chemia</a:t>
                      </a:r>
                    </a:p>
                  </a:txBody>
                  <a:tcPr>
                    <a:solidFill>
                      <a:schemeClr val="bg1"/>
                    </a:solidFill>
                  </a:tcPr>
                </a:tc>
                <a:extLst>
                  <a:ext uri="{0D108BD9-81ED-4DB2-BD59-A6C34878D82A}">
                    <a16:rowId xmlns:a16="http://schemas.microsoft.com/office/drawing/2014/main" val="1076247996"/>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Budownictwo przemysłowe</a:t>
                      </a:r>
                    </a:p>
                  </a:txBody>
                  <a:tcPr>
                    <a:solidFill>
                      <a:schemeClr val="bg1"/>
                    </a:solidFill>
                  </a:tcPr>
                </a:tc>
                <a:extLst>
                  <a:ext uri="{0D108BD9-81ED-4DB2-BD59-A6C34878D82A}">
                    <a16:rowId xmlns:a16="http://schemas.microsoft.com/office/drawing/2014/main" val="3030027984"/>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Budownictwo infrastrukturalne</a:t>
                      </a:r>
                    </a:p>
                  </a:txBody>
                  <a:tcPr>
                    <a:solidFill>
                      <a:schemeClr val="bg1"/>
                    </a:solidFill>
                  </a:tcPr>
                </a:tc>
                <a:extLst>
                  <a:ext uri="{0D108BD9-81ED-4DB2-BD59-A6C34878D82A}">
                    <a16:rowId xmlns:a16="http://schemas.microsoft.com/office/drawing/2014/main" val="1881806150"/>
                  </a:ext>
                </a:extLst>
              </a:tr>
              <a:tr h="268554">
                <a:tc>
                  <a:txBody>
                    <a:bodyPr/>
                    <a:lstStyle/>
                    <a:p>
                      <a:endParaRPr lang="pl-PL" sz="900">
                        <a:solidFill>
                          <a:srgbClr val="001871"/>
                        </a:solidFill>
                      </a:endParaRPr>
                    </a:p>
                  </a:txBody>
                  <a:tcPr>
                    <a:solidFill>
                      <a:schemeClr val="bg1"/>
                    </a:solidFill>
                  </a:tcPr>
                </a:tc>
                <a:tc>
                  <a:txBody>
                    <a:bodyPr/>
                    <a:lstStyle/>
                    <a:p>
                      <a:r>
                        <a:rPr lang="pl-PL" sz="900">
                          <a:solidFill>
                            <a:srgbClr val="001871"/>
                          </a:solidFill>
                        </a:rPr>
                        <a:t>Pozostała działalność</a:t>
                      </a:r>
                    </a:p>
                  </a:txBody>
                  <a:tcPr>
                    <a:solidFill>
                      <a:schemeClr val="bg1"/>
                    </a:solidFill>
                  </a:tcPr>
                </a:tc>
                <a:extLst>
                  <a:ext uri="{0D108BD9-81ED-4DB2-BD59-A6C34878D82A}">
                    <a16:rowId xmlns:a16="http://schemas.microsoft.com/office/drawing/2014/main" val="163957736"/>
                  </a:ext>
                </a:extLst>
              </a:tr>
            </a:tbl>
          </a:graphicData>
        </a:graphic>
      </p:graphicFrame>
      <p:sp>
        <p:nvSpPr>
          <p:cNvPr id="17" name="Prostokąt 16">
            <a:extLst>
              <a:ext uri="{FF2B5EF4-FFF2-40B4-BE49-F238E27FC236}">
                <a16:creationId xmlns:a16="http://schemas.microsoft.com/office/drawing/2014/main" id="{82D389F1-31D7-91C9-4155-F361606BBBE4}"/>
              </a:ext>
            </a:extLst>
          </p:cNvPr>
          <p:cNvSpPr/>
          <p:nvPr/>
        </p:nvSpPr>
        <p:spPr>
          <a:xfrm>
            <a:off x="2657680" y="5053488"/>
            <a:ext cx="149475" cy="104775"/>
          </a:xfrm>
          <a:prstGeom prst="rect">
            <a:avLst/>
          </a:prstGeom>
          <a:solidFill>
            <a:srgbClr val="E87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E45F2721-9087-7C73-7298-21B9A38E2DB4}"/>
              </a:ext>
            </a:extLst>
          </p:cNvPr>
          <p:cNvSpPr/>
          <p:nvPr/>
        </p:nvSpPr>
        <p:spPr>
          <a:xfrm>
            <a:off x="2657680" y="5358288"/>
            <a:ext cx="149475" cy="104775"/>
          </a:xfrm>
          <a:prstGeom prst="rect">
            <a:avLst/>
          </a:prstGeom>
          <a:solidFill>
            <a:srgbClr val="5C88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a:extLst>
              <a:ext uri="{FF2B5EF4-FFF2-40B4-BE49-F238E27FC236}">
                <a16:creationId xmlns:a16="http://schemas.microsoft.com/office/drawing/2014/main" id="{ADA2B858-D1AF-83AD-17D6-97361FC6EEB8}"/>
              </a:ext>
            </a:extLst>
          </p:cNvPr>
          <p:cNvSpPr/>
          <p:nvPr/>
        </p:nvSpPr>
        <p:spPr>
          <a:xfrm>
            <a:off x="2657680" y="5621348"/>
            <a:ext cx="149475" cy="104775"/>
          </a:xfrm>
          <a:prstGeom prst="rect">
            <a:avLst/>
          </a:prstGeom>
          <a:solidFill>
            <a:srgbClr val="B8CC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a:extLst>
              <a:ext uri="{FF2B5EF4-FFF2-40B4-BE49-F238E27FC236}">
                <a16:creationId xmlns:a16="http://schemas.microsoft.com/office/drawing/2014/main" id="{F577A2CB-DD5E-15C3-A19F-0EFF90C1B30F}"/>
              </a:ext>
            </a:extLst>
          </p:cNvPr>
          <p:cNvSpPr/>
          <p:nvPr/>
        </p:nvSpPr>
        <p:spPr>
          <a:xfrm>
            <a:off x="2657680" y="5883528"/>
            <a:ext cx="149475" cy="104775"/>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a:extLst>
              <a:ext uri="{FF2B5EF4-FFF2-40B4-BE49-F238E27FC236}">
                <a16:creationId xmlns:a16="http://schemas.microsoft.com/office/drawing/2014/main" id="{FA773994-1792-1223-3FA1-0F2C13303D2A}"/>
              </a:ext>
            </a:extLst>
          </p:cNvPr>
          <p:cNvSpPr/>
          <p:nvPr/>
        </p:nvSpPr>
        <p:spPr>
          <a:xfrm>
            <a:off x="2657680" y="6137244"/>
            <a:ext cx="149475" cy="104775"/>
          </a:xfrm>
          <a:prstGeom prst="rect">
            <a:avLst/>
          </a:prstGeom>
          <a:solidFill>
            <a:srgbClr val="0036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F7636831-7C2A-6B31-3D78-00D4C6670F45}"/>
              </a:ext>
            </a:extLst>
          </p:cNvPr>
          <p:cNvSpPr/>
          <p:nvPr/>
        </p:nvSpPr>
        <p:spPr>
          <a:xfrm>
            <a:off x="2657679" y="6401751"/>
            <a:ext cx="149475" cy="104775"/>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17535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87F4C-963A-3C07-13E8-5AAEB2C51CFA}"/>
            </a:ext>
          </a:extLst>
        </p:cNvPr>
        <p:cNvGrpSpPr/>
        <p:nvPr/>
      </p:nvGrpSpPr>
      <p:grpSpPr>
        <a:xfrm>
          <a:off x="0" y="0"/>
          <a:ext cx="0" cy="0"/>
          <a:chOff x="0" y="0"/>
          <a:chExt cx="0" cy="0"/>
        </a:xfrm>
      </p:grpSpPr>
      <p:sp>
        <p:nvSpPr>
          <p:cNvPr id="4" name="Tytuł 3">
            <a:extLst>
              <a:ext uri="{FF2B5EF4-FFF2-40B4-BE49-F238E27FC236}">
                <a16:creationId xmlns:a16="http://schemas.microsoft.com/office/drawing/2014/main" id="{EF99FAF2-81AC-DD96-9FD8-CE0BE9BF4B56}"/>
              </a:ext>
            </a:extLst>
          </p:cNvPr>
          <p:cNvSpPr>
            <a:spLocks noGrp="1"/>
          </p:cNvSpPr>
          <p:nvPr>
            <p:ph type="title"/>
          </p:nvPr>
        </p:nvSpPr>
        <p:spPr>
          <a:xfrm>
            <a:off x="540000" y="360000"/>
            <a:ext cx="7722000" cy="756000"/>
          </a:xfrm>
        </p:spPr>
        <p:txBody>
          <a:bodyPr vert="horz" lIns="0" tIns="45720" rIns="0" bIns="45720" rtlCol="0" anchor="ctr" anchorCtr="0">
            <a:noAutofit/>
          </a:bodyPr>
          <a:lstStyle/>
          <a:p>
            <a:r>
              <a:rPr kumimoji="0" lang="pl-PL" altLang="pl-PL" sz="1300" b="0" i="0" u="none" strike="noStrike" kern="1200" cap="none" spc="0" normalizeH="0" baseline="0" noProof="0">
                <a:ln>
                  <a:noFill/>
                </a:ln>
                <a:effectLst/>
                <a:uLnTx/>
                <a:uFillTx/>
                <a:latin typeface="Century Gothic" panose="020B0502020202020204" pitchFamily="34" charset="0"/>
                <a:ea typeface="+mj-ea"/>
                <a:cs typeface="+mj-cs"/>
              </a:rPr>
              <a:t>Wyniki finansowe Grupy Kapitałowej Polimex Mostostal za </a:t>
            </a:r>
            <a:r>
              <a:rPr lang="pl-PL" altLang="pl-PL" sz="1300">
                <a:latin typeface="Century Gothic" panose="020B0502020202020204" pitchFamily="34" charset="0"/>
              </a:rPr>
              <a:t>3Q </a:t>
            </a:r>
            <a:r>
              <a:rPr kumimoji="0" lang="pl-PL" altLang="pl-PL" sz="1300" b="0" i="0" u="none" strike="noStrike" kern="1200" cap="none" spc="0" normalizeH="0" baseline="0" noProof="0">
                <a:ln>
                  <a:noFill/>
                </a:ln>
                <a:effectLst/>
                <a:uLnTx/>
                <a:uFillTx/>
                <a:latin typeface="Century Gothic" panose="020B0502020202020204" pitchFamily="34" charset="0"/>
                <a:ea typeface="+mj-ea"/>
                <a:cs typeface="+mj-cs"/>
              </a:rPr>
              <a:t>2025 r.</a:t>
            </a:r>
            <a:br>
              <a:rPr kumimoji="0" lang="pl-PL" altLang="pl-PL" sz="1300" b="0" i="0" u="none" strike="noStrike" kern="1200" cap="none" spc="0" normalizeH="0" baseline="0" noProof="0">
                <a:ln>
                  <a:noFill/>
                </a:ln>
                <a:effectLst/>
                <a:uLnTx/>
                <a:uFillTx/>
                <a:latin typeface="Century Gothic" panose="020B0502020202020204" pitchFamily="34" charset="0"/>
                <a:ea typeface="+mj-ea"/>
                <a:cs typeface="+mj-cs"/>
              </a:rPr>
            </a:br>
            <a:r>
              <a:rPr lang="pl-PL" altLang="pl-PL" sz="1800">
                <a:latin typeface="Century Gothic" panose="020B0502020202020204" pitchFamily="34" charset="0"/>
              </a:rPr>
              <a:t>Potencjał finansowy GK PxM (w mln PLN)</a:t>
            </a:r>
            <a:endParaRPr lang="pl-PL" sz="1800">
              <a:latin typeface="Century Gothic" panose="020B0502020202020204" pitchFamily="34" charset="0"/>
            </a:endParaRPr>
          </a:p>
        </p:txBody>
      </p:sp>
      <p:sp>
        <p:nvSpPr>
          <p:cNvPr id="3" name="pole tekstowe 2">
            <a:extLst>
              <a:ext uri="{FF2B5EF4-FFF2-40B4-BE49-F238E27FC236}">
                <a16:creationId xmlns:a16="http://schemas.microsoft.com/office/drawing/2014/main" id="{B4D19C3A-7A28-8A1E-0856-0FE5460BD0E1}"/>
              </a:ext>
            </a:extLst>
          </p:cNvPr>
          <p:cNvSpPr txBox="1"/>
          <p:nvPr/>
        </p:nvSpPr>
        <p:spPr>
          <a:xfrm>
            <a:off x="6308063" y="1797784"/>
            <a:ext cx="3242930" cy="2308324"/>
          </a:xfrm>
          <a:prstGeom prst="rect">
            <a:avLst/>
          </a:prstGeom>
          <a:noFill/>
        </p:spPr>
        <p:txBody>
          <a:bodyPr wrap="square" lIns="91440" tIns="45720" rIns="91440" bIns="45720" anchor="t">
            <a:spAutoFit/>
          </a:bodyPr>
          <a:lstStyle/>
          <a:p>
            <a:pPr algn="just">
              <a:defRPr/>
            </a:pPr>
            <a:r>
              <a:rPr lang="pl-PL" sz="1200">
                <a:solidFill>
                  <a:srgbClr val="132A76"/>
                </a:solidFill>
                <a:latin typeface="Century Gothic" panose="020F0302020204030204"/>
              </a:rPr>
              <a:t>Grupa Kapitałowa Polimex Mostostal </a:t>
            </a:r>
            <a:br>
              <a:rPr lang="pl-PL" sz="1200">
                <a:solidFill>
                  <a:srgbClr val="132A76"/>
                </a:solidFill>
                <a:latin typeface="Century Gothic" panose="020F0302020204030204"/>
              </a:rPr>
            </a:br>
            <a:r>
              <a:rPr lang="pl-PL" sz="1200">
                <a:solidFill>
                  <a:srgbClr val="132A76"/>
                </a:solidFill>
                <a:latin typeface="Century Gothic" panose="020F0302020204030204"/>
              </a:rPr>
              <a:t>w sposób trwały utrzymuje pozytywną tendencję nadwyżki środków pieniężnych ponad kwotę zadłużenia finansowego. Grupa Kapitałowa aktualnie dysponuje adekwatną płynnością na potrzeby finansowania prowadzonej działalności gospodarczej oraz w trybie ciągłym realizuje działania mające na celu dalszą optymalizację procesu zarządzania płynnością finansową.</a:t>
            </a:r>
            <a:endParaRPr lang="en-US" sz="1200">
              <a:solidFill>
                <a:srgbClr val="000000"/>
              </a:solidFill>
              <a:latin typeface="Century Gothic" panose="020F0302020204030204"/>
            </a:endParaRPr>
          </a:p>
        </p:txBody>
      </p:sp>
      <p:graphicFrame>
        <p:nvGraphicFramePr>
          <p:cNvPr id="5" name="Wykres 4">
            <a:extLst>
              <a:ext uri="{FF2B5EF4-FFF2-40B4-BE49-F238E27FC236}">
                <a16:creationId xmlns:a16="http://schemas.microsoft.com/office/drawing/2014/main" id="{641EC9BD-EDE1-FF8A-9608-EC7A0ADE0FF2}"/>
              </a:ext>
            </a:extLst>
          </p:cNvPr>
          <p:cNvGraphicFramePr>
            <a:graphicFrameLocks/>
          </p:cNvGraphicFramePr>
          <p:nvPr>
            <p:extLst>
              <p:ext uri="{D42A27DB-BD31-4B8C-83A1-F6EECF244321}">
                <p14:modId xmlns:p14="http://schemas.microsoft.com/office/powerpoint/2010/main" val="1707663670"/>
              </p:ext>
            </p:extLst>
          </p:nvPr>
        </p:nvGraphicFramePr>
        <p:xfrm>
          <a:off x="540000" y="1697642"/>
          <a:ext cx="5424476" cy="443734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Łącznik prosty 7">
            <a:extLst>
              <a:ext uri="{FF2B5EF4-FFF2-40B4-BE49-F238E27FC236}">
                <a16:creationId xmlns:a16="http://schemas.microsoft.com/office/drawing/2014/main" id="{CB7ACE3C-B661-107B-19BF-E44FE8CD7AF2}"/>
              </a:ext>
            </a:extLst>
          </p:cNvPr>
          <p:cNvCxnSpPr/>
          <p:nvPr/>
        </p:nvCxnSpPr>
        <p:spPr>
          <a:xfrm flipV="1">
            <a:off x="1359086" y="2222204"/>
            <a:ext cx="0" cy="2232000"/>
          </a:xfrm>
          <a:prstGeom prst="line">
            <a:avLst/>
          </a:prstGeom>
          <a:ln cap="rnd">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C35FCA92-1166-882C-5CF9-B4E139F7F35A}"/>
              </a:ext>
            </a:extLst>
          </p:cNvPr>
          <p:cNvCxnSpPr/>
          <p:nvPr/>
        </p:nvCxnSpPr>
        <p:spPr>
          <a:xfrm flipV="1">
            <a:off x="2108373" y="2222204"/>
            <a:ext cx="0" cy="1728000"/>
          </a:xfrm>
          <a:prstGeom prst="line">
            <a:avLst/>
          </a:prstGeom>
          <a:ln cap="rnd">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DC24F84F-E223-7A44-86CB-2B2964123FAF}"/>
              </a:ext>
            </a:extLst>
          </p:cNvPr>
          <p:cNvCxnSpPr/>
          <p:nvPr/>
        </p:nvCxnSpPr>
        <p:spPr>
          <a:xfrm flipV="1">
            <a:off x="2851589" y="2232777"/>
            <a:ext cx="0" cy="684000"/>
          </a:xfrm>
          <a:prstGeom prst="line">
            <a:avLst/>
          </a:prstGeom>
          <a:ln cap="rnd">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84B032F9-08A8-2533-CCBA-6A58793E0674}"/>
              </a:ext>
            </a:extLst>
          </p:cNvPr>
          <p:cNvCxnSpPr/>
          <p:nvPr/>
        </p:nvCxnSpPr>
        <p:spPr>
          <a:xfrm flipV="1">
            <a:off x="3546061" y="2232777"/>
            <a:ext cx="0" cy="1548000"/>
          </a:xfrm>
          <a:prstGeom prst="line">
            <a:avLst/>
          </a:prstGeom>
          <a:ln cap="rnd">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86409E3F-2988-7794-EDB4-7FD94F8A5FDF}"/>
              </a:ext>
            </a:extLst>
          </p:cNvPr>
          <p:cNvCxnSpPr/>
          <p:nvPr/>
        </p:nvCxnSpPr>
        <p:spPr>
          <a:xfrm flipV="1">
            <a:off x="4331152" y="2222204"/>
            <a:ext cx="0" cy="288000"/>
          </a:xfrm>
          <a:prstGeom prst="line">
            <a:avLst/>
          </a:prstGeom>
          <a:ln cap="rnd">
            <a:solidFill>
              <a:schemeClr val="bg1">
                <a:lumMod val="7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7" name="Symbol zastępczy numeru slajdu 1">
            <a:extLst>
              <a:ext uri="{FF2B5EF4-FFF2-40B4-BE49-F238E27FC236}">
                <a16:creationId xmlns:a16="http://schemas.microsoft.com/office/drawing/2014/main" id="{4901A4A6-CE5B-6005-A894-F56695C7597B}"/>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29</a:t>
            </a:fld>
            <a:endParaRPr lang="pl-PL"/>
          </a:p>
        </p:txBody>
      </p:sp>
      <p:sp>
        <p:nvSpPr>
          <p:cNvPr id="9" name="pole tekstowe 8">
            <a:extLst>
              <a:ext uri="{FF2B5EF4-FFF2-40B4-BE49-F238E27FC236}">
                <a16:creationId xmlns:a16="http://schemas.microsoft.com/office/drawing/2014/main" id="{EB55C84F-3C11-D794-9164-3110DFA0FBC2}"/>
              </a:ext>
            </a:extLst>
          </p:cNvPr>
          <p:cNvSpPr txBox="1"/>
          <p:nvPr/>
        </p:nvSpPr>
        <p:spPr>
          <a:xfrm>
            <a:off x="790576" y="1328310"/>
            <a:ext cx="5029200" cy="276999"/>
          </a:xfrm>
          <a:prstGeom prst="rect">
            <a:avLst/>
          </a:prstGeom>
          <a:noFill/>
        </p:spPr>
        <p:txBody>
          <a:bodyPr wrap="square" lIns="91440" tIns="45720" rIns="91440" bIns="45720" anchor="t">
            <a:spAutoFit/>
          </a:bodyPr>
          <a:lstStyle/>
          <a:p>
            <a:pPr algn="ctr"/>
            <a:r>
              <a:rPr lang="pl-PL" sz="1200" b="1">
                <a:solidFill>
                  <a:srgbClr val="001871"/>
                </a:solidFill>
                <a:effectLst/>
                <a:latin typeface="Century Gothic"/>
                <a:ea typeface="Aptos" panose="020B0004020202020204" pitchFamily="34" charset="0"/>
                <a:cs typeface="Aptos" panose="020B0004020202020204" pitchFamily="34" charset="0"/>
              </a:rPr>
              <a:t>Środki finansowe netto</a:t>
            </a:r>
            <a:r>
              <a:rPr lang="pl-PL" sz="1200" b="1">
                <a:solidFill>
                  <a:srgbClr val="001871"/>
                </a:solidFill>
                <a:latin typeface="Century Gothic"/>
                <a:ea typeface="Aptos" panose="020B0004020202020204" pitchFamily="34" charset="0"/>
                <a:cs typeface="Aptos" panose="020B0004020202020204" pitchFamily="34" charset="0"/>
              </a:rPr>
              <a:t>*</a:t>
            </a:r>
            <a:r>
              <a:rPr lang="pl-PL" sz="1200" b="1">
                <a:solidFill>
                  <a:srgbClr val="001871"/>
                </a:solidFill>
                <a:effectLst/>
                <a:latin typeface="Century Gothic"/>
                <a:ea typeface="Aptos" panose="020B0004020202020204" pitchFamily="34" charset="0"/>
                <a:cs typeface="Aptos" panose="020B0004020202020204" pitchFamily="34" charset="0"/>
              </a:rPr>
              <a:t> </a:t>
            </a:r>
            <a:endParaRPr lang="pl-PL" sz="1200" b="1">
              <a:solidFill>
                <a:srgbClr val="001871"/>
              </a:solidFill>
              <a:latin typeface="Century Gothic"/>
            </a:endParaRPr>
          </a:p>
        </p:txBody>
      </p:sp>
      <p:sp>
        <p:nvSpPr>
          <p:cNvPr id="11" name="pole tekstowe 10">
            <a:extLst>
              <a:ext uri="{FF2B5EF4-FFF2-40B4-BE49-F238E27FC236}">
                <a16:creationId xmlns:a16="http://schemas.microsoft.com/office/drawing/2014/main" id="{47A3F991-EBFF-6312-105D-2C5CCEE5A788}"/>
              </a:ext>
            </a:extLst>
          </p:cNvPr>
          <p:cNvSpPr txBox="1"/>
          <p:nvPr/>
        </p:nvSpPr>
        <p:spPr>
          <a:xfrm>
            <a:off x="540000" y="6218680"/>
            <a:ext cx="8569043" cy="369332"/>
          </a:xfrm>
          <a:prstGeom prst="rect">
            <a:avLst/>
          </a:prstGeom>
          <a:noFill/>
        </p:spPr>
        <p:txBody>
          <a:bodyPr wrap="square">
            <a:spAutoFit/>
          </a:bodyPr>
          <a:lstStyle/>
          <a:p>
            <a:r>
              <a:rPr lang="pl-PL" sz="900" i="1">
                <a:solidFill>
                  <a:srgbClr val="001871"/>
                </a:solidFill>
                <a:effectLst/>
                <a:latin typeface="Century Gothic" panose="020B0502020202020204" pitchFamily="34" charset="0"/>
                <a:ea typeface="Aptos" panose="020B0004020202020204" pitchFamily="34" charset="0"/>
                <a:cs typeface="Aptos" panose="020B0004020202020204" pitchFamily="34" charset="0"/>
              </a:rPr>
              <a:t>*) stan środków pieniężnych pozostających w dyspozycji Grupy Kapitałowej pomniejszony o sumę zobowiązań z tytułu kredytów, obligacji (krótkoterminowych oraz długoterminowych) oraz pozostałych oprocentowanych źródeł finansowania bilansowego </a:t>
            </a:r>
            <a:endParaRPr lang="pl-PL" sz="1100">
              <a:solidFill>
                <a:srgbClr val="001871"/>
              </a:solidFill>
              <a:effectLst/>
              <a:latin typeface="Century Gothic" panose="020B0502020202020204" pitchFamily="34" charset="0"/>
              <a:ea typeface="Aptos" panose="020B0004020202020204" pitchFamily="34" charset="0"/>
              <a:cs typeface="Aptos" panose="020B0004020202020204" pitchFamily="34" charset="0"/>
            </a:endParaRPr>
          </a:p>
        </p:txBody>
      </p:sp>
      <p:cxnSp>
        <p:nvCxnSpPr>
          <p:cNvPr id="2" name="Łącznik prosty 1">
            <a:extLst>
              <a:ext uri="{FF2B5EF4-FFF2-40B4-BE49-F238E27FC236}">
                <a16:creationId xmlns:a16="http://schemas.microsoft.com/office/drawing/2014/main" id="{43BFDA11-D070-6324-68F1-E690073C375D}"/>
              </a:ext>
            </a:extLst>
          </p:cNvPr>
          <p:cNvCxnSpPr/>
          <p:nvPr/>
        </p:nvCxnSpPr>
        <p:spPr>
          <a:xfrm flipV="1">
            <a:off x="5120046" y="2222204"/>
            <a:ext cx="0" cy="288000"/>
          </a:xfrm>
          <a:prstGeom prst="line">
            <a:avLst/>
          </a:prstGeom>
          <a:ln cap="rnd">
            <a:solidFill>
              <a:srgbClr val="00187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16" name="pole tekstowe 15">
            <a:extLst>
              <a:ext uri="{FF2B5EF4-FFF2-40B4-BE49-F238E27FC236}">
                <a16:creationId xmlns:a16="http://schemas.microsoft.com/office/drawing/2014/main" id="{AFF8BFC4-4DB1-E0A0-287C-85E44ACF3F47}"/>
              </a:ext>
            </a:extLst>
          </p:cNvPr>
          <p:cNvSpPr txBox="1"/>
          <p:nvPr/>
        </p:nvSpPr>
        <p:spPr>
          <a:xfrm>
            <a:off x="886807" y="1777495"/>
            <a:ext cx="944558" cy="307777"/>
          </a:xfrm>
          <a:prstGeom prst="rect">
            <a:avLst/>
          </a:prstGeom>
          <a:noFill/>
        </p:spPr>
        <p:txBody>
          <a:bodyPr wrap="square">
            <a:spAutoFit/>
          </a:bodyPr>
          <a:lstStyle/>
          <a:p>
            <a:r>
              <a:rPr lang="pl-PL" sz="1400" b="1">
                <a:solidFill>
                  <a:srgbClr val="001871"/>
                </a:solidFill>
              </a:rPr>
              <a:t>1H 2024</a:t>
            </a:r>
            <a:endParaRPr lang="pl-PL" sz="1400" b="1"/>
          </a:p>
        </p:txBody>
      </p:sp>
      <p:sp>
        <p:nvSpPr>
          <p:cNvPr id="18" name="pole tekstowe 17">
            <a:extLst>
              <a:ext uri="{FF2B5EF4-FFF2-40B4-BE49-F238E27FC236}">
                <a16:creationId xmlns:a16="http://schemas.microsoft.com/office/drawing/2014/main" id="{2C09647B-0F01-147C-AB48-0A1FF75FFA9C}"/>
              </a:ext>
            </a:extLst>
          </p:cNvPr>
          <p:cNvSpPr txBox="1"/>
          <p:nvPr/>
        </p:nvSpPr>
        <p:spPr>
          <a:xfrm>
            <a:off x="1458602" y="1779100"/>
            <a:ext cx="1299542" cy="307777"/>
          </a:xfrm>
          <a:prstGeom prst="rect">
            <a:avLst/>
          </a:prstGeom>
          <a:noFill/>
        </p:spPr>
        <p:txBody>
          <a:bodyPr wrap="square">
            <a:spAutoFit/>
          </a:bodyPr>
          <a:lstStyle/>
          <a:p>
            <a:pPr algn="ctr"/>
            <a:r>
              <a:rPr lang="pl-PL" sz="1400" b="1">
                <a:solidFill>
                  <a:srgbClr val="001871"/>
                </a:solidFill>
              </a:rPr>
              <a:t>3Q 2024</a:t>
            </a:r>
          </a:p>
        </p:txBody>
      </p:sp>
      <p:graphicFrame>
        <p:nvGraphicFramePr>
          <p:cNvPr id="19" name="Tabela 18">
            <a:extLst>
              <a:ext uri="{FF2B5EF4-FFF2-40B4-BE49-F238E27FC236}">
                <a16:creationId xmlns:a16="http://schemas.microsoft.com/office/drawing/2014/main" id="{3B2CBAB0-ADA8-FE20-2B72-85CFBC1520F6}"/>
              </a:ext>
            </a:extLst>
          </p:cNvPr>
          <p:cNvGraphicFramePr>
            <a:graphicFrameLocks noGrp="1"/>
          </p:cNvGraphicFramePr>
          <p:nvPr>
            <p:extLst>
              <p:ext uri="{D42A27DB-BD31-4B8C-83A1-F6EECF244321}">
                <p14:modId xmlns:p14="http://schemas.microsoft.com/office/powerpoint/2010/main" val="2108513944"/>
              </p:ext>
            </p:extLst>
          </p:nvPr>
        </p:nvGraphicFramePr>
        <p:xfrm>
          <a:off x="2459489" y="1781766"/>
          <a:ext cx="739990" cy="370840"/>
        </p:xfrm>
        <a:graphic>
          <a:graphicData uri="http://schemas.openxmlformats.org/drawingml/2006/table">
            <a:tbl>
              <a:tblPr firstRow="1" bandRow="1">
                <a:tableStyleId>{5C22544A-7EE6-4342-B048-85BDC9FD1C3A}</a:tableStyleId>
              </a:tblPr>
              <a:tblGrid>
                <a:gridCol w="739990">
                  <a:extLst>
                    <a:ext uri="{9D8B030D-6E8A-4147-A177-3AD203B41FA5}">
                      <a16:colId xmlns:a16="http://schemas.microsoft.com/office/drawing/2014/main" val="2237956333"/>
                    </a:ext>
                  </a:extLst>
                </a:gridCol>
              </a:tblGrid>
              <a:tr h="370840">
                <a:tc>
                  <a:txBody>
                    <a:bodyPr/>
                    <a:lstStyle/>
                    <a:p>
                      <a:pPr algn="ctr"/>
                      <a:r>
                        <a:rPr lang="pl-PL" sz="1400">
                          <a:solidFill>
                            <a:srgbClr val="001871"/>
                          </a:solidFill>
                        </a:rPr>
                        <a:t>2024</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0242440"/>
                  </a:ext>
                </a:extLst>
              </a:tr>
            </a:tbl>
          </a:graphicData>
        </a:graphic>
      </p:graphicFrame>
      <p:graphicFrame>
        <p:nvGraphicFramePr>
          <p:cNvPr id="20" name="Tabela 19">
            <a:extLst>
              <a:ext uri="{FF2B5EF4-FFF2-40B4-BE49-F238E27FC236}">
                <a16:creationId xmlns:a16="http://schemas.microsoft.com/office/drawing/2014/main" id="{38CE3C26-88C7-E371-D8B8-D9465C468A4C}"/>
              </a:ext>
            </a:extLst>
          </p:cNvPr>
          <p:cNvGraphicFramePr>
            <a:graphicFrameLocks noGrp="1"/>
          </p:cNvGraphicFramePr>
          <p:nvPr>
            <p:extLst>
              <p:ext uri="{D42A27DB-BD31-4B8C-83A1-F6EECF244321}">
                <p14:modId xmlns:p14="http://schemas.microsoft.com/office/powerpoint/2010/main" val="1159551709"/>
              </p:ext>
            </p:extLst>
          </p:nvPr>
        </p:nvGraphicFramePr>
        <p:xfrm>
          <a:off x="3090870" y="1776623"/>
          <a:ext cx="907175" cy="370840"/>
        </p:xfrm>
        <a:graphic>
          <a:graphicData uri="http://schemas.openxmlformats.org/drawingml/2006/table">
            <a:tbl>
              <a:tblPr firstRow="1" bandRow="1">
                <a:tableStyleId>{5C22544A-7EE6-4342-B048-85BDC9FD1C3A}</a:tableStyleId>
              </a:tblPr>
              <a:tblGrid>
                <a:gridCol w="907175">
                  <a:extLst>
                    <a:ext uri="{9D8B030D-6E8A-4147-A177-3AD203B41FA5}">
                      <a16:colId xmlns:a16="http://schemas.microsoft.com/office/drawing/2014/main" val="2237956333"/>
                    </a:ext>
                  </a:extLst>
                </a:gridCol>
              </a:tblGrid>
              <a:tr h="370840">
                <a:tc>
                  <a:txBody>
                    <a:bodyPr/>
                    <a:lstStyle/>
                    <a:p>
                      <a:pPr algn="ctr"/>
                      <a:r>
                        <a:rPr lang="pl-PL" sz="1400">
                          <a:solidFill>
                            <a:srgbClr val="001871"/>
                          </a:solidFill>
                        </a:rPr>
                        <a:t>IQ 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0242440"/>
                  </a:ext>
                </a:extLst>
              </a:tr>
            </a:tbl>
          </a:graphicData>
        </a:graphic>
      </p:graphicFrame>
      <p:graphicFrame>
        <p:nvGraphicFramePr>
          <p:cNvPr id="21" name="Tabela 20">
            <a:extLst>
              <a:ext uri="{FF2B5EF4-FFF2-40B4-BE49-F238E27FC236}">
                <a16:creationId xmlns:a16="http://schemas.microsoft.com/office/drawing/2014/main" id="{AABD4A66-B6F0-9465-4105-7E963E0C2DB7}"/>
              </a:ext>
            </a:extLst>
          </p:cNvPr>
          <p:cNvGraphicFramePr>
            <a:graphicFrameLocks noGrp="1"/>
          </p:cNvGraphicFramePr>
          <p:nvPr>
            <p:extLst>
              <p:ext uri="{D42A27DB-BD31-4B8C-83A1-F6EECF244321}">
                <p14:modId xmlns:p14="http://schemas.microsoft.com/office/powerpoint/2010/main" val="1325565670"/>
              </p:ext>
            </p:extLst>
          </p:nvPr>
        </p:nvGraphicFramePr>
        <p:xfrm>
          <a:off x="3877183" y="1771480"/>
          <a:ext cx="907175" cy="370840"/>
        </p:xfrm>
        <a:graphic>
          <a:graphicData uri="http://schemas.openxmlformats.org/drawingml/2006/table">
            <a:tbl>
              <a:tblPr firstRow="1" bandRow="1">
                <a:tableStyleId>{5C22544A-7EE6-4342-B048-85BDC9FD1C3A}</a:tableStyleId>
              </a:tblPr>
              <a:tblGrid>
                <a:gridCol w="907175">
                  <a:extLst>
                    <a:ext uri="{9D8B030D-6E8A-4147-A177-3AD203B41FA5}">
                      <a16:colId xmlns:a16="http://schemas.microsoft.com/office/drawing/2014/main" val="2237956333"/>
                    </a:ext>
                  </a:extLst>
                </a:gridCol>
              </a:tblGrid>
              <a:tr h="370840">
                <a:tc>
                  <a:txBody>
                    <a:bodyPr/>
                    <a:lstStyle/>
                    <a:p>
                      <a:pPr algn="ctr"/>
                      <a:r>
                        <a:rPr lang="pl-PL" sz="1400">
                          <a:solidFill>
                            <a:srgbClr val="001871"/>
                          </a:solidFill>
                        </a:rPr>
                        <a:t>IH 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0242440"/>
                  </a:ext>
                </a:extLst>
              </a:tr>
            </a:tbl>
          </a:graphicData>
        </a:graphic>
      </p:graphicFrame>
      <p:graphicFrame>
        <p:nvGraphicFramePr>
          <p:cNvPr id="22" name="Tabela 21">
            <a:extLst>
              <a:ext uri="{FF2B5EF4-FFF2-40B4-BE49-F238E27FC236}">
                <a16:creationId xmlns:a16="http://schemas.microsoft.com/office/drawing/2014/main" id="{F44F774A-4A5D-D2C7-67F5-19BA04F46599}"/>
              </a:ext>
            </a:extLst>
          </p:cNvPr>
          <p:cNvGraphicFramePr>
            <a:graphicFrameLocks noGrp="1"/>
          </p:cNvGraphicFramePr>
          <p:nvPr>
            <p:extLst>
              <p:ext uri="{D42A27DB-BD31-4B8C-83A1-F6EECF244321}">
                <p14:modId xmlns:p14="http://schemas.microsoft.com/office/powerpoint/2010/main" val="2542633467"/>
              </p:ext>
            </p:extLst>
          </p:nvPr>
        </p:nvGraphicFramePr>
        <p:xfrm>
          <a:off x="4663496" y="1781766"/>
          <a:ext cx="907175" cy="370840"/>
        </p:xfrm>
        <a:graphic>
          <a:graphicData uri="http://schemas.openxmlformats.org/drawingml/2006/table">
            <a:tbl>
              <a:tblPr firstRow="1" bandRow="1">
                <a:tableStyleId>{5C22544A-7EE6-4342-B048-85BDC9FD1C3A}</a:tableStyleId>
              </a:tblPr>
              <a:tblGrid>
                <a:gridCol w="907175">
                  <a:extLst>
                    <a:ext uri="{9D8B030D-6E8A-4147-A177-3AD203B41FA5}">
                      <a16:colId xmlns:a16="http://schemas.microsoft.com/office/drawing/2014/main" val="2237956333"/>
                    </a:ext>
                  </a:extLst>
                </a:gridCol>
              </a:tblGrid>
              <a:tr h="370840">
                <a:tc>
                  <a:txBody>
                    <a:bodyPr/>
                    <a:lstStyle/>
                    <a:p>
                      <a:pPr algn="ctr"/>
                      <a:r>
                        <a:rPr lang="pl-PL" sz="1400">
                          <a:solidFill>
                            <a:srgbClr val="001871"/>
                          </a:solidFill>
                        </a:rPr>
                        <a:t>3Q 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0242440"/>
                  </a:ext>
                </a:extLst>
              </a:tr>
            </a:tbl>
          </a:graphicData>
        </a:graphic>
      </p:graphicFrame>
    </p:spTree>
    <p:extLst>
      <p:ext uri="{BB962C8B-B14F-4D97-AF65-F5344CB8AC3E}">
        <p14:creationId xmlns:p14="http://schemas.microsoft.com/office/powerpoint/2010/main" val="1136600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descr="Obraz zawierający laser, światło, noc&#10;&#10;Zawartość wygenerowana przez sztuczną inteligencję może być niepoprawna.">
            <a:extLst>
              <a:ext uri="{FF2B5EF4-FFF2-40B4-BE49-F238E27FC236}">
                <a16:creationId xmlns:a16="http://schemas.microsoft.com/office/drawing/2014/main" id="{F4CDEE3E-3F05-9CEE-BDD5-34D2C1C4F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906000" cy="5998220"/>
          </a:xfrm>
          <a:prstGeom prst="rect">
            <a:avLst/>
          </a:prstGeom>
        </p:spPr>
      </p:pic>
      <p:sp>
        <p:nvSpPr>
          <p:cNvPr id="3" name="Symbol zastępczy numeru slajdu 1">
            <a:extLst>
              <a:ext uri="{FF2B5EF4-FFF2-40B4-BE49-F238E27FC236}">
                <a16:creationId xmlns:a16="http://schemas.microsoft.com/office/drawing/2014/main" id="{0BA978BA-10E0-9C5E-0392-16D04B33DB36}"/>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3</a:t>
            </a:fld>
            <a:endParaRPr lang="pl-PL"/>
          </a:p>
        </p:txBody>
      </p:sp>
      <p:pic>
        <p:nvPicPr>
          <p:cNvPr id="8" name="Obraz 7" descr="Obraz zawierający Czcionka, tekst, Grafika, logo&#10;&#10;Zawartość wygenerowana przez sztuczną inteligencję może być niepoprawna.">
            <a:extLst>
              <a:ext uri="{FF2B5EF4-FFF2-40B4-BE49-F238E27FC236}">
                <a16:creationId xmlns:a16="http://schemas.microsoft.com/office/drawing/2014/main" id="{F11847CE-7572-D3A4-5AEE-7B116FC84589}"/>
              </a:ext>
            </a:extLst>
          </p:cNvPr>
          <p:cNvPicPr>
            <a:picLocks noChangeAspect="1"/>
          </p:cNvPicPr>
          <p:nvPr/>
        </p:nvPicPr>
        <p:blipFill>
          <a:blip r:embed="rId3">
            <a:extLst>
              <a:ext uri="{28A0092B-C50C-407E-A947-70E740481C1C}">
                <a14:useLocalDpi xmlns:a14="http://schemas.microsoft.com/office/drawing/2010/main" val="0"/>
              </a:ext>
            </a:extLst>
          </a:blip>
          <a:srcRect b="15656"/>
          <a:stretch/>
        </p:blipFill>
        <p:spPr>
          <a:xfrm>
            <a:off x="1513132" y="1034913"/>
            <a:ext cx="7237464" cy="1606972"/>
          </a:xfrm>
          <a:prstGeom prst="rect">
            <a:avLst/>
          </a:prstGeom>
          <a:effectLst>
            <a:outerShdw blurRad="50800" dist="38100" dir="2700000" algn="tl" rotWithShape="0">
              <a:prstClr val="black">
                <a:alpha val="40000"/>
              </a:prstClr>
            </a:outerShdw>
          </a:effectLst>
        </p:spPr>
      </p:pic>
      <p:sp>
        <p:nvSpPr>
          <p:cNvPr id="10" name="Prostokąt 9">
            <a:extLst>
              <a:ext uri="{FF2B5EF4-FFF2-40B4-BE49-F238E27FC236}">
                <a16:creationId xmlns:a16="http://schemas.microsoft.com/office/drawing/2014/main" id="{CCD171CB-231B-BE0C-EB17-EE74C222E982}"/>
              </a:ext>
            </a:extLst>
          </p:cNvPr>
          <p:cNvSpPr/>
          <p:nvPr/>
        </p:nvSpPr>
        <p:spPr>
          <a:xfrm>
            <a:off x="0" y="4699591"/>
            <a:ext cx="9906000" cy="2158409"/>
          </a:xfrm>
          <a:prstGeom prst="rect">
            <a:avLst/>
          </a:prstGeom>
          <a:gradFill flip="none" rotWithShape="1">
            <a:gsLst>
              <a:gs pos="61000">
                <a:srgbClr val="001871">
                  <a:alpha val="34000"/>
                </a:srgbClr>
              </a:gs>
              <a:gs pos="83000">
                <a:srgbClr val="001871">
                  <a:alpha val="0"/>
                </a:srgbClr>
              </a:gs>
              <a:gs pos="0">
                <a:srgbClr val="001871"/>
              </a:gs>
              <a:gs pos="40000">
                <a:srgbClr val="001871"/>
              </a:gs>
              <a:gs pos="49000">
                <a:srgbClr val="001871">
                  <a:alpha val="73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F112FB50-F525-2DEC-D772-870183AAA345}"/>
              </a:ext>
            </a:extLst>
          </p:cNvPr>
          <p:cNvSpPr txBox="1"/>
          <p:nvPr/>
        </p:nvSpPr>
        <p:spPr>
          <a:xfrm>
            <a:off x="0" y="2999110"/>
            <a:ext cx="9906000" cy="923330"/>
          </a:xfrm>
          <a:prstGeom prst="rect">
            <a:avLst/>
          </a:prstGeom>
          <a:noFill/>
        </p:spPr>
        <p:txBody>
          <a:bodyPr wrap="square" rtlCol="0">
            <a:spAutoFit/>
          </a:bodyPr>
          <a:lstStyle/>
          <a:p>
            <a:pPr algn="ctr"/>
            <a:r>
              <a:rPr lang="pl-PL" sz="5400" b="1">
                <a:solidFill>
                  <a:schemeClr val="bg1"/>
                </a:solidFill>
                <a:effectLst>
                  <a:outerShdw blurRad="38100" dist="38100" dir="2700000" algn="tl">
                    <a:srgbClr val="000000">
                      <a:alpha val="43137"/>
                    </a:srgbClr>
                  </a:outerShdw>
                </a:effectLst>
                <a:latin typeface="Bauhaus 93" panose="04030905020B02020C02" pitchFamily="82" charset="0"/>
                <a:ea typeface="Artifakt Element Heavy" panose="020B0B03050000020004" pitchFamily="34" charset="-18"/>
                <a:cs typeface="Aharoni" panose="02010803020104030203" pitchFamily="2" charset="-79"/>
              </a:rPr>
              <a:t>1945 – 2025 </a:t>
            </a:r>
          </a:p>
        </p:txBody>
      </p:sp>
      <p:sp>
        <p:nvSpPr>
          <p:cNvPr id="4" name="pole tekstowe 3">
            <a:extLst>
              <a:ext uri="{FF2B5EF4-FFF2-40B4-BE49-F238E27FC236}">
                <a16:creationId xmlns:a16="http://schemas.microsoft.com/office/drawing/2014/main" id="{AF5A5A71-C0AE-5C6A-7B3B-D67402FC16BE}"/>
              </a:ext>
            </a:extLst>
          </p:cNvPr>
          <p:cNvSpPr txBox="1"/>
          <p:nvPr/>
        </p:nvSpPr>
        <p:spPr>
          <a:xfrm>
            <a:off x="0" y="4798070"/>
            <a:ext cx="9906000" cy="923330"/>
          </a:xfrm>
          <a:prstGeom prst="rect">
            <a:avLst/>
          </a:prstGeom>
          <a:noFill/>
        </p:spPr>
        <p:txBody>
          <a:bodyPr wrap="square">
            <a:spAutoFit/>
          </a:bodyPr>
          <a:lstStyle/>
          <a:p>
            <a:pPr algn="ctr"/>
            <a:r>
              <a:rPr lang="pl-PL" b="1">
                <a:solidFill>
                  <a:schemeClr val="bg1"/>
                </a:solidFill>
              </a:rPr>
              <a:t>Od 1945 roku budujemy na trwałych fundamentach.</a:t>
            </a:r>
            <a:br>
              <a:rPr lang="pl-PL">
                <a:solidFill>
                  <a:schemeClr val="bg1"/>
                </a:solidFill>
              </a:rPr>
            </a:br>
            <a:r>
              <a:rPr lang="pl-PL">
                <a:solidFill>
                  <a:schemeClr val="bg1"/>
                </a:solidFill>
              </a:rPr>
              <a:t>Ponad 80 lat historii, która kształtuje gospodarkę, przemysł, infrastrukturę</a:t>
            </a:r>
            <a:br>
              <a:rPr lang="pl-PL">
                <a:solidFill>
                  <a:schemeClr val="bg1"/>
                </a:solidFill>
              </a:rPr>
            </a:br>
            <a:r>
              <a:rPr lang="pl-PL">
                <a:solidFill>
                  <a:schemeClr val="bg1"/>
                </a:solidFill>
              </a:rPr>
              <a:t> i nowoczesne technologie w Polsce.</a:t>
            </a:r>
          </a:p>
        </p:txBody>
      </p:sp>
      <p:sp>
        <p:nvSpPr>
          <p:cNvPr id="12" name="pole tekstowe 11">
            <a:extLst>
              <a:ext uri="{FF2B5EF4-FFF2-40B4-BE49-F238E27FC236}">
                <a16:creationId xmlns:a16="http://schemas.microsoft.com/office/drawing/2014/main" id="{D2430DD0-5541-3046-4187-6DC9D2BEDA88}"/>
              </a:ext>
            </a:extLst>
          </p:cNvPr>
          <p:cNvSpPr txBox="1"/>
          <p:nvPr/>
        </p:nvSpPr>
        <p:spPr>
          <a:xfrm>
            <a:off x="904461" y="4311936"/>
            <a:ext cx="8239539" cy="523220"/>
          </a:xfrm>
          <a:prstGeom prst="rect">
            <a:avLst/>
          </a:prstGeom>
          <a:noFill/>
        </p:spPr>
        <p:txBody>
          <a:bodyPr wrap="square">
            <a:spAutoFit/>
          </a:bodyPr>
          <a:lstStyle/>
          <a:p>
            <a:pPr algn="ctr"/>
            <a:r>
              <a:rPr lang="pl-PL" sz="2800" b="1">
                <a:solidFill>
                  <a:schemeClr val="bg1"/>
                </a:solidFill>
              </a:rPr>
              <a:t>NIESKOŃCZONOŚĆ MOŻLIWOŚCI</a:t>
            </a:r>
          </a:p>
        </p:txBody>
      </p:sp>
    </p:spTree>
    <p:extLst>
      <p:ext uri="{BB962C8B-B14F-4D97-AF65-F5344CB8AC3E}">
        <p14:creationId xmlns:p14="http://schemas.microsoft.com/office/powerpoint/2010/main" val="3558924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A314F9-7B92-E049-1BAD-13F15133A32A}"/>
              </a:ext>
            </a:extLst>
          </p:cNvPr>
          <p:cNvSpPr txBox="1">
            <a:spLocks/>
          </p:cNvSpPr>
          <p:nvPr/>
        </p:nvSpPr>
        <p:spPr>
          <a:xfrm>
            <a:off x="540000" y="360000"/>
            <a:ext cx="6045634" cy="756000"/>
          </a:xfrm>
          <a:prstGeom prst="rect">
            <a:avLst/>
          </a:prstGeom>
        </p:spPr>
        <p:txBody>
          <a:bodyPr vert="horz" lIns="0" tIns="27679" rIns="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altLang="pl-PL" sz="1300">
                <a:solidFill>
                  <a:srgbClr val="001871"/>
                </a:solidFill>
              </a:rPr>
              <a:t>Raport 3 kwartały 2025 roku </a:t>
            </a:r>
          </a:p>
          <a:p>
            <a:r>
              <a:rPr lang="pl-PL" sz="1800">
                <a:solidFill>
                  <a:srgbClr val="001871"/>
                </a:solidFill>
              </a:rPr>
              <a:t>Podsumowanie wyników za 3 kwartały 2025 roku</a:t>
            </a:r>
          </a:p>
        </p:txBody>
      </p:sp>
      <p:grpSp>
        <p:nvGrpSpPr>
          <p:cNvPr id="5" name="Group 40">
            <a:extLst>
              <a:ext uri="{FF2B5EF4-FFF2-40B4-BE49-F238E27FC236}">
                <a16:creationId xmlns:a16="http://schemas.microsoft.com/office/drawing/2014/main" id="{BB9FBFCD-1002-4C47-FD09-4D279EA78270}"/>
              </a:ext>
            </a:extLst>
          </p:cNvPr>
          <p:cNvGrpSpPr/>
          <p:nvPr/>
        </p:nvGrpSpPr>
        <p:grpSpPr>
          <a:xfrm>
            <a:off x="934278" y="5565914"/>
            <a:ext cx="948310" cy="972356"/>
            <a:chOff x="1029310" y="4978400"/>
            <a:chExt cx="6502400" cy="6502400"/>
          </a:xfrm>
          <a:solidFill>
            <a:schemeClr val="accent1"/>
          </a:solidFill>
        </p:grpSpPr>
        <p:sp>
          <p:nvSpPr>
            <p:cNvPr id="6" name="Freeform 73">
              <a:extLst>
                <a:ext uri="{FF2B5EF4-FFF2-40B4-BE49-F238E27FC236}">
                  <a16:creationId xmlns:a16="http://schemas.microsoft.com/office/drawing/2014/main" id="{8DE7747D-EBAC-54A9-6E18-153FF711DB3B}"/>
                </a:ext>
              </a:extLst>
            </p:cNvPr>
            <p:cNvSpPr/>
            <p:nvPr/>
          </p:nvSpPr>
          <p:spPr>
            <a:xfrm>
              <a:off x="3251810" y="7200900"/>
              <a:ext cx="2057400" cy="2057400"/>
            </a:xfrm>
            <a:custGeom>
              <a:avLst/>
              <a:gdLst>
                <a:gd name="connsiteX0" fmla="*/ 1229373 w 2057400"/>
                <a:gd name="connsiteY0" fmla="*/ 19799 h 2057400"/>
                <a:gd name="connsiteX1" fmla="*/ 1028700 w 2057400"/>
                <a:gd name="connsiteY1" fmla="*/ 0 h 2057400"/>
                <a:gd name="connsiteX2" fmla="*/ 0 w 2057400"/>
                <a:gd name="connsiteY2" fmla="*/ 1028700 h 2057400"/>
                <a:gd name="connsiteX3" fmla="*/ 1028700 w 2057400"/>
                <a:gd name="connsiteY3" fmla="*/ 2057400 h 2057400"/>
                <a:gd name="connsiteX4" fmla="*/ 2057400 w 2057400"/>
                <a:gd name="connsiteY4" fmla="*/ 1028700 h 2057400"/>
                <a:gd name="connsiteX5" fmla="*/ 2037601 w 2057400"/>
                <a:gd name="connsiteY5" fmla="*/ 828027 h 2057400"/>
                <a:gd name="connsiteX6" fmla="*/ 1432814 w 2057400"/>
                <a:gd name="connsiteY6" fmla="*/ 1432814 h 2057400"/>
                <a:gd name="connsiteX7" fmla="*/ 1028700 w 2057400"/>
                <a:gd name="connsiteY7" fmla="*/ 1600200 h 2057400"/>
                <a:gd name="connsiteX8" fmla="*/ 624586 w 2057400"/>
                <a:gd name="connsiteY8" fmla="*/ 1432814 h 2057400"/>
                <a:gd name="connsiteX9" fmla="*/ 457200 w 2057400"/>
                <a:gd name="connsiteY9" fmla="*/ 1028700 h 2057400"/>
                <a:gd name="connsiteX10" fmla="*/ 624586 w 2057400"/>
                <a:gd name="connsiteY10" fmla="*/ 624586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2057400">
                  <a:moveTo>
                    <a:pt x="1229373" y="19799"/>
                  </a:moveTo>
                  <a:cubicBezTo>
                    <a:pt x="1164438" y="6896"/>
                    <a:pt x="1097356" y="0"/>
                    <a:pt x="1028700" y="0"/>
                  </a:cubicBezTo>
                  <a:cubicBezTo>
                    <a:pt x="461467" y="0"/>
                    <a:pt x="0" y="461467"/>
                    <a:pt x="0" y="1028700"/>
                  </a:cubicBezTo>
                  <a:cubicBezTo>
                    <a:pt x="0" y="1595933"/>
                    <a:pt x="461467" y="2057400"/>
                    <a:pt x="1028700" y="2057400"/>
                  </a:cubicBezTo>
                  <a:cubicBezTo>
                    <a:pt x="1595933" y="2057400"/>
                    <a:pt x="2057400" y="1595933"/>
                    <a:pt x="2057400" y="1028700"/>
                  </a:cubicBezTo>
                  <a:cubicBezTo>
                    <a:pt x="2057400" y="960044"/>
                    <a:pt x="2050504" y="892962"/>
                    <a:pt x="2037601" y="828027"/>
                  </a:cubicBezTo>
                  <a:lnTo>
                    <a:pt x="1432814" y="1432814"/>
                  </a:lnTo>
                  <a:cubicBezTo>
                    <a:pt x="1324864" y="1540764"/>
                    <a:pt x="1181354" y="1600200"/>
                    <a:pt x="1028700" y="1600200"/>
                  </a:cubicBezTo>
                  <a:cubicBezTo>
                    <a:pt x="876046" y="1600200"/>
                    <a:pt x="732536" y="1540764"/>
                    <a:pt x="624586" y="1432814"/>
                  </a:cubicBezTo>
                  <a:cubicBezTo>
                    <a:pt x="516636" y="1324864"/>
                    <a:pt x="457200" y="1181354"/>
                    <a:pt x="457200" y="1028700"/>
                  </a:cubicBezTo>
                  <a:cubicBezTo>
                    <a:pt x="457200" y="876046"/>
                    <a:pt x="516636" y="732536"/>
                    <a:pt x="624586" y="624586"/>
                  </a:cubicBezTo>
                  <a:close/>
                </a:path>
              </a:pathLst>
            </a:cu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sp>
          <p:nvSpPr>
            <p:cNvPr id="7" name="Freeform 78">
              <a:extLst>
                <a:ext uri="{FF2B5EF4-FFF2-40B4-BE49-F238E27FC236}">
                  <a16:creationId xmlns:a16="http://schemas.microsoft.com/office/drawing/2014/main" id="{AC237B94-57AA-5954-CB36-C7824871C75B}"/>
                </a:ext>
              </a:extLst>
            </p:cNvPr>
            <p:cNvSpPr/>
            <p:nvPr/>
          </p:nvSpPr>
          <p:spPr>
            <a:xfrm>
              <a:off x="1029310" y="4978400"/>
              <a:ext cx="6502400" cy="6502400"/>
            </a:xfrm>
            <a:custGeom>
              <a:avLst/>
              <a:gdLst>
                <a:gd name="connsiteX0" fmla="*/ 6211443 w 6502400"/>
                <a:gd name="connsiteY0" fmla="*/ 1907388 h 6502400"/>
                <a:gd name="connsiteX1" fmla="*/ 5801564 w 6502400"/>
                <a:gd name="connsiteY1" fmla="*/ 2317255 h 6502400"/>
                <a:gd name="connsiteX2" fmla="*/ 5664403 w 6502400"/>
                <a:gd name="connsiteY2" fmla="*/ 2418702 h 6502400"/>
                <a:gd name="connsiteX3" fmla="*/ 5803900 w 6502400"/>
                <a:gd name="connsiteY3" fmla="*/ 3251200 h 6502400"/>
                <a:gd name="connsiteX4" fmla="*/ 3251200 w 6502400"/>
                <a:gd name="connsiteY4" fmla="*/ 5803900 h 6502400"/>
                <a:gd name="connsiteX5" fmla="*/ 698500 w 6502400"/>
                <a:gd name="connsiteY5" fmla="*/ 3251200 h 6502400"/>
                <a:gd name="connsiteX6" fmla="*/ 3251200 w 6502400"/>
                <a:gd name="connsiteY6" fmla="*/ 698500 h 6502400"/>
                <a:gd name="connsiteX7" fmla="*/ 4083990 w 6502400"/>
                <a:gd name="connsiteY7" fmla="*/ 838101 h 6502400"/>
                <a:gd name="connsiteX8" fmla="*/ 4185196 w 6502400"/>
                <a:gd name="connsiteY8" fmla="*/ 700782 h 6502400"/>
                <a:gd name="connsiteX9" fmla="*/ 4595013 w 6502400"/>
                <a:gd name="connsiteY9" fmla="*/ 290960 h 6502400"/>
                <a:gd name="connsiteX10" fmla="*/ 3251200 w 6502400"/>
                <a:gd name="connsiteY10" fmla="*/ 0 h 6502400"/>
                <a:gd name="connsiteX11" fmla="*/ 0 w 6502400"/>
                <a:gd name="connsiteY11" fmla="*/ 3251200 h 6502400"/>
                <a:gd name="connsiteX12" fmla="*/ 3251200 w 6502400"/>
                <a:gd name="connsiteY12" fmla="*/ 6502400 h 6502400"/>
                <a:gd name="connsiteX13" fmla="*/ 6502400 w 6502400"/>
                <a:gd name="connsiteY13" fmla="*/ 3251200 h 6502400"/>
                <a:gd name="connsiteX14" fmla="*/ 6211443 w 6502400"/>
                <a:gd name="connsiteY14" fmla="*/ 1907388 h 65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02400" h="6502400">
                  <a:moveTo>
                    <a:pt x="6211443" y="1907388"/>
                  </a:moveTo>
                  <a:lnTo>
                    <a:pt x="5801564" y="2317255"/>
                  </a:lnTo>
                  <a:cubicBezTo>
                    <a:pt x="5760542" y="2358276"/>
                    <a:pt x="5714302" y="2392312"/>
                    <a:pt x="5664403" y="2418702"/>
                  </a:cubicBezTo>
                  <a:cubicBezTo>
                    <a:pt x="5754688" y="2679802"/>
                    <a:pt x="5803900" y="2959849"/>
                    <a:pt x="5803900" y="3251200"/>
                  </a:cubicBezTo>
                  <a:cubicBezTo>
                    <a:pt x="5803900" y="4658767"/>
                    <a:pt x="4658767" y="5803900"/>
                    <a:pt x="3251200" y="5803900"/>
                  </a:cubicBezTo>
                  <a:cubicBezTo>
                    <a:pt x="1843634" y="5803900"/>
                    <a:pt x="698500" y="4658767"/>
                    <a:pt x="698500" y="3251200"/>
                  </a:cubicBezTo>
                  <a:cubicBezTo>
                    <a:pt x="698500" y="1843634"/>
                    <a:pt x="1843634" y="698500"/>
                    <a:pt x="3251200" y="698500"/>
                  </a:cubicBezTo>
                  <a:cubicBezTo>
                    <a:pt x="3542652" y="698500"/>
                    <a:pt x="3822852" y="747762"/>
                    <a:pt x="4083990" y="838101"/>
                  </a:cubicBezTo>
                  <a:cubicBezTo>
                    <a:pt x="4110431" y="788144"/>
                    <a:pt x="4144213" y="741709"/>
                    <a:pt x="4185196" y="700782"/>
                  </a:cubicBezTo>
                  <a:lnTo>
                    <a:pt x="4595013" y="290960"/>
                  </a:lnTo>
                  <a:cubicBezTo>
                    <a:pt x="4185196" y="104180"/>
                    <a:pt x="3730181" y="0"/>
                    <a:pt x="3251200" y="0"/>
                  </a:cubicBezTo>
                  <a:cubicBezTo>
                    <a:pt x="1458468" y="0"/>
                    <a:pt x="0" y="1458468"/>
                    <a:pt x="0" y="3251200"/>
                  </a:cubicBezTo>
                  <a:cubicBezTo>
                    <a:pt x="0" y="5043932"/>
                    <a:pt x="1458468" y="6502400"/>
                    <a:pt x="3251200" y="6502400"/>
                  </a:cubicBezTo>
                  <a:cubicBezTo>
                    <a:pt x="5043932" y="6502400"/>
                    <a:pt x="6502400" y="5043932"/>
                    <a:pt x="6502400" y="3251200"/>
                  </a:cubicBezTo>
                  <a:cubicBezTo>
                    <a:pt x="6502400" y="2772220"/>
                    <a:pt x="6398222" y="2317204"/>
                    <a:pt x="6211443" y="1907388"/>
                  </a:cubicBezTo>
                  <a:close/>
                </a:path>
              </a:pathLst>
            </a:cu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sp>
          <p:nvSpPr>
            <p:cNvPr id="8" name="Freeform 79">
              <a:extLst>
                <a:ext uri="{FF2B5EF4-FFF2-40B4-BE49-F238E27FC236}">
                  <a16:creationId xmlns:a16="http://schemas.microsoft.com/office/drawing/2014/main" id="{8E7F9619-6381-77D4-5C48-21059546572A}"/>
                </a:ext>
              </a:extLst>
            </p:cNvPr>
            <p:cNvSpPr/>
            <p:nvPr/>
          </p:nvSpPr>
          <p:spPr>
            <a:xfrm>
              <a:off x="2108810" y="6057900"/>
              <a:ext cx="4343400" cy="4343400"/>
            </a:xfrm>
            <a:custGeom>
              <a:avLst/>
              <a:gdLst>
                <a:gd name="connsiteX0" fmla="*/ 2980830 w 4343400"/>
                <a:gd name="connsiteY0" fmla="*/ 554330 h 4343400"/>
                <a:gd name="connsiteX1" fmla="*/ 2946108 w 4343400"/>
                <a:gd name="connsiteY1" fmla="*/ 142776 h 4343400"/>
                <a:gd name="connsiteX2" fmla="*/ 2171700 w 4343400"/>
                <a:gd name="connsiteY2" fmla="*/ 0 h 4343400"/>
                <a:gd name="connsiteX3" fmla="*/ 0 w 4343400"/>
                <a:gd name="connsiteY3" fmla="*/ 2171700 h 4343400"/>
                <a:gd name="connsiteX4" fmla="*/ 2171700 w 4343400"/>
                <a:gd name="connsiteY4" fmla="*/ 4343400 h 4343400"/>
                <a:gd name="connsiteX5" fmla="*/ 4343400 w 4343400"/>
                <a:gd name="connsiteY5" fmla="*/ 2171700 h 4343400"/>
                <a:gd name="connsiteX6" fmla="*/ 4200627 w 4343400"/>
                <a:gd name="connsiteY6" fmla="*/ 1397292 h 4343400"/>
                <a:gd name="connsiteX7" fmla="*/ 3789070 w 4343400"/>
                <a:gd name="connsiteY7" fmla="*/ 1362570 h 4343400"/>
                <a:gd name="connsiteX8" fmla="*/ 3486988 w 4343400"/>
                <a:gd name="connsiteY8" fmla="*/ 1664589 h 4343400"/>
                <a:gd name="connsiteX9" fmla="*/ 3581400 w 4343400"/>
                <a:gd name="connsiteY9" fmla="*/ 2171700 h 4343400"/>
                <a:gd name="connsiteX10" fmla="*/ 2171700 w 4343400"/>
                <a:gd name="connsiteY10" fmla="*/ 3581400 h 4343400"/>
                <a:gd name="connsiteX11" fmla="*/ 762000 w 4343400"/>
                <a:gd name="connsiteY11" fmla="*/ 2171700 h 4343400"/>
                <a:gd name="connsiteX12" fmla="*/ 2171700 w 4343400"/>
                <a:gd name="connsiteY12" fmla="*/ 762000 h 4343400"/>
                <a:gd name="connsiteX13" fmla="*/ 2678811 w 4343400"/>
                <a:gd name="connsiteY13" fmla="*/ 856412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3400" h="4343400">
                  <a:moveTo>
                    <a:pt x="2980830" y="554330"/>
                  </a:moveTo>
                  <a:lnTo>
                    <a:pt x="2946108" y="142776"/>
                  </a:lnTo>
                  <a:cubicBezTo>
                    <a:pt x="2705443" y="50552"/>
                    <a:pt x="2444407" y="0"/>
                    <a:pt x="2171700" y="0"/>
                  </a:cubicBezTo>
                  <a:cubicBezTo>
                    <a:pt x="974230" y="0"/>
                    <a:pt x="0" y="974230"/>
                    <a:pt x="0" y="2171700"/>
                  </a:cubicBezTo>
                  <a:cubicBezTo>
                    <a:pt x="0" y="3369170"/>
                    <a:pt x="974230" y="4343400"/>
                    <a:pt x="2171700" y="4343400"/>
                  </a:cubicBezTo>
                  <a:cubicBezTo>
                    <a:pt x="3369170" y="4343400"/>
                    <a:pt x="4343400" y="3369170"/>
                    <a:pt x="4343400" y="2171700"/>
                  </a:cubicBezTo>
                  <a:cubicBezTo>
                    <a:pt x="4343400" y="1898993"/>
                    <a:pt x="4292854" y="1637957"/>
                    <a:pt x="4200627" y="1397292"/>
                  </a:cubicBezTo>
                  <a:lnTo>
                    <a:pt x="3789070" y="1362570"/>
                  </a:lnTo>
                  <a:lnTo>
                    <a:pt x="3486988" y="1664589"/>
                  </a:lnTo>
                  <a:cubicBezTo>
                    <a:pt x="3547910" y="1822056"/>
                    <a:pt x="3581400" y="1993011"/>
                    <a:pt x="3581400" y="2171700"/>
                  </a:cubicBezTo>
                  <a:cubicBezTo>
                    <a:pt x="3581400" y="2949029"/>
                    <a:pt x="2949029" y="3581400"/>
                    <a:pt x="2171700" y="3581400"/>
                  </a:cubicBezTo>
                  <a:cubicBezTo>
                    <a:pt x="1394371" y="3581400"/>
                    <a:pt x="762000" y="2949029"/>
                    <a:pt x="762000" y="2171700"/>
                  </a:cubicBezTo>
                  <a:cubicBezTo>
                    <a:pt x="762000" y="1394371"/>
                    <a:pt x="1394371" y="762000"/>
                    <a:pt x="2171700" y="762000"/>
                  </a:cubicBezTo>
                  <a:cubicBezTo>
                    <a:pt x="2350389" y="762000"/>
                    <a:pt x="2521344" y="795490"/>
                    <a:pt x="2678811" y="856412"/>
                  </a:cubicBezTo>
                  <a:close/>
                </a:path>
              </a:pathLst>
            </a:cu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sp>
          <p:nvSpPr>
            <p:cNvPr id="9" name="Freeform 80">
              <a:extLst>
                <a:ext uri="{FF2B5EF4-FFF2-40B4-BE49-F238E27FC236}">
                  <a16:creationId xmlns:a16="http://schemas.microsoft.com/office/drawing/2014/main" id="{810AAFC6-F489-8B22-4B33-63F264148D01}"/>
                </a:ext>
              </a:extLst>
            </p:cNvPr>
            <p:cNvSpPr/>
            <p:nvPr/>
          </p:nvSpPr>
          <p:spPr>
            <a:xfrm>
              <a:off x="4090010" y="5084569"/>
              <a:ext cx="3335506" cy="3335530"/>
            </a:xfrm>
            <a:custGeom>
              <a:avLst/>
              <a:gdLst>
                <a:gd name="connsiteX0" fmla="*/ 1338707 w 3335506"/>
                <a:gd name="connsiteY0" fmla="*/ 1014755 h 3335530"/>
                <a:gd name="connsiteX1" fmla="*/ 1394168 w 3335506"/>
                <a:gd name="connsiteY1" fmla="*/ 1671983 h 3335530"/>
                <a:gd name="connsiteX2" fmla="*/ 55817 w 3335506"/>
                <a:gd name="connsiteY2" fmla="*/ 3010348 h 3335530"/>
                <a:gd name="connsiteX3" fmla="*/ 55817 w 3335506"/>
                <a:gd name="connsiteY3" fmla="*/ 3279715 h 3335530"/>
                <a:gd name="connsiteX4" fmla="*/ 190500 w 3335506"/>
                <a:gd name="connsiteY4" fmla="*/ 3335531 h 3335530"/>
                <a:gd name="connsiteX5" fmla="*/ 325184 w 3335506"/>
                <a:gd name="connsiteY5" fmla="*/ 3279715 h 3335530"/>
                <a:gd name="connsiteX6" fmla="*/ 1663548 w 3335506"/>
                <a:gd name="connsiteY6" fmla="*/ 1941363 h 3335530"/>
                <a:gd name="connsiteX7" fmla="*/ 2320773 w 3335506"/>
                <a:gd name="connsiteY7" fmla="*/ 1996773 h 3335530"/>
                <a:gd name="connsiteX8" fmla="*/ 2336800 w 3335506"/>
                <a:gd name="connsiteY8" fmla="*/ 1997472 h 3335530"/>
                <a:gd name="connsiteX9" fmla="*/ 2471484 w 3335506"/>
                <a:gd name="connsiteY9" fmla="*/ 1941655 h 3335530"/>
                <a:gd name="connsiteX10" fmla="*/ 3279674 w 3335506"/>
                <a:gd name="connsiteY10" fmla="*/ 1133421 h 3335530"/>
                <a:gd name="connsiteX11" fmla="*/ 3323933 w 3335506"/>
                <a:gd name="connsiteY11" fmla="*/ 933297 h 3335530"/>
                <a:gd name="connsiteX12" fmla="*/ 3161005 w 3335506"/>
                <a:gd name="connsiteY12" fmla="*/ 808926 h 3335530"/>
                <a:gd name="connsiteX13" fmla="*/ 2575916 w 3335506"/>
                <a:gd name="connsiteY13" fmla="*/ 759565 h 3335530"/>
                <a:gd name="connsiteX14" fmla="*/ 2526602 w 3335506"/>
                <a:gd name="connsiteY14" fmla="*/ 174521 h 3335530"/>
                <a:gd name="connsiteX15" fmla="*/ 2402231 w 3335506"/>
                <a:gd name="connsiteY15" fmla="*/ 11604 h 3335530"/>
                <a:gd name="connsiteX16" fmla="*/ 2202066 w 3335506"/>
                <a:gd name="connsiteY16" fmla="*/ 55805 h 3335530"/>
                <a:gd name="connsiteX17" fmla="*/ 1393876 w 3335506"/>
                <a:gd name="connsiteY17" fmla="*/ 864041 h 3335530"/>
                <a:gd name="connsiteX18" fmla="*/ 1338707 w 3335506"/>
                <a:gd name="connsiteY18" fmla="*/ 1014755 h 333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5506" h="3335530">
                  <a:moveTo>
                    <a:pt x="1338707" y="1014755"/>
                  </a:moveTo>
                  <a:lnTo>
                    <a:pt x="1394168" y="1671983"/>
                  </a:lnTo>
                  <a:lnTo>
                    <a:pt x="55817" y="3010348"/>
                  </a:lnTo>
                  <a:cubicBezTo>
                    <a:pt x="-18606" y="3084706"/>
                    <a:pt x="-18606" y="3205356"/>
                    <a:pt x="55817" y="3279715"/>
                  </a:cubicBezTo>
                  <a:cubicBezTo>
                    <a:pt x="92964" y="3316926"/>
                    <a:pt x="141732" y="3335531"/>
                    <a:pt x="190500" y="3335531"/>
                  </a:cubicBezTo>
                  <a:cubicBezTo>
                    <a:pt x="239268" y="3335531"/>
                    <a:pt x="288036" y="3316926"/>
                    <a:pt x="325184" y="3279715"/>
                  </a:cubicBezTo>
                  <a:lnTo>
                    <a:pt x="1663548" y="1941363"/>
                  </a:lnTo>
                  <a:lnTo>
                    <a:pt x="2320773" y="1996773"/>
                  </a:lnTo>
                  <a:cubicBezTo>
                    <a:pt x="2326132" y="1997218"/>
                    <a:pt x="2331441" y="1997472"/>
                    <a:pt x="2336800" y="1997472"/>
                  </a:cubicBezTo>
                  <a:cubicBezTo>
                    <a:pt x="2387105" y="1997472"/>
                    <a:pt x="2435619" y="1977520"/>
                    <a:pt x="2471484" y="1941655"/>
                  </a:cubicBezTo>
                  <a:lnTo>
                    <a:pt x="3279674" y="1133421"/>
                  </a:lnTo>
                  <a:cubicBezTo>
                    <a:pt x="3332112" y="1081033"/>
                    <a:pt x="3349371" y="1002947"/>
                    <a:pt x="3323933" y="933297"/>
                  </a:cubicBezTo>
                  <a:cubicBezTo>
                    <a:pt x="3298431" y="863645"/>
                    <a:pt x="3234881" y="815127"/>
                    <a:pt x="3161005" y="808926"/>
                  </a:cubicBezTo>
                  <a:lnTo>
                    <a:pt x="2575916" y="759565"/>
                  </a:lnTo>
                  <a:lnTo>
                    <a:pt x="2526602" y="174521"/>
                  </a:lnTo>
                  <a:cubicBezTo>
                    <a:pt x="2520353" y="100602"/>
                    <a:pt x="2471839" y="37053"/>
                    <a:pt x="2402231" y="11604"/>
                  </a:cubicBezTo>
                  <a:cubicBezTo>
                    <a:pt x="2332584" y="-13896"/>
                    <a:pt x="2254504" y="3418"/>
                    <a:pt x="2202066" y="55805"/>
                  </a:cubicBezTo>
                  <a:lnTo>
                    <a:pt x="1393876" y="864041"/>
                  </a:lnTo>
                  <a:cubicBezTo>
                    <a:pt x="1354188" y="903729"/>
                    <a:pt x="1333995" y="958845"/>
                    <a:pt x="1338707" y="1014755"/>
                  </a:cubicBezTo>
                  <a:close/>
                </a:path>
              </a:pathLst>
            </a:cu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grpSp>
      <p:grpSp>
        <p:nvGrpSpPr>
          <p:cNvPr id="10" name="Group 99">
            <a:extLst>
              <a:ext uri="{FF2B5EF4-FFF2-40B4-BE49-F238E27FC236}">
                <a16:creationId xmlns:a16="http://schemas.microsoft.com/office/drawing/2014/main" id="{78C55307-7E7F-9A3B-FE30-54589938AE0D}"/>
              </a:ext>
            </a:extLst>
          </p:cNvPr>
          <p:cNvGrpSpPr/>
          <p:nvPr/>
        </p:nvGrpSpPr>
        <p:grpSpPr>
          <a:xfrm>
            <a:off x="3068429" y="5565914"/>
            <a:ext cx="948310" cy="972356"/>
            <a:chOff x="1029310" y="4978400"/>
            <a:chExt cx="6502400" cy="6502400"/>
          </a:xfrm>
          <a:solidFill>
            <a:srgbClr val="6B89E7"/>
          </a:solidFill>
        </p:grpSpPr>
        <p:sp>
          <p:nvSpPr>
            <p:cNvPr id="11" name="Freeform 100">
              <a:extLst>
                <a:ext uri="{FF2B5EF4-FFF2-40B4-BE49-F238E27FC236}">
                  <a16:creationId xmlns:a16="http://schemas.microsoft.com/office/drawing/2014/main" id="{C0CBC83A-28C4-F01A-21AB-04F5844FC8CE}"/>
                </a:ext>
              </a:extLst>
            </p:cNvPr>
            <p:cNvSpPr/>
            <p:nvPr/>
          </p:nvSpPr>
          <p:spPr>
            <a:xfrm>
              <a:off x="3251810" y="7200900"/>
              <a:ext cx="2057400" cy="2057400"/>
            </a:xfrm>
            <a:custGeom>
              <a:avLst/>
              <a:gdLst>
                <a:gd name="connsiteX0" fmla="*/ 1229373 w 2057400"/>
                <a:gd name="connsiteY0" fmla="*/ 19799 h 2057400"/>
                <a:gd name="connsiteX1" fmla="*/ 1028700 w 2057400"/>
                <a:gd name="connsiteY1" fmla="*/ 0 h 2057400"/>
                <a:gd name="connsiteX2" fmla="*/ 0 w 2057400"/>
                <a:gd name="connsiteY2" fmla="*/ 1028700 h 2057400"/>
                <a:gd name="connsiteX3" fmla="*/ 1028700 w 2057400"/>
                <a:gd name="connsiteY3" fmla="*/ 2057400 h 2057400"/>
                <a:gd name="connsiteX4" fmla="*/ 2057400 w 2057400"/>
                <a:gd name="connsiteY4" fmla="*/ 1028700 h 2057400"/>
                <a:gd name="connsiteX5" fmla="*/ 2037601 w 2057400"/>
                <a:gd name="connsiteY5" fmla="*/ 828027 h 2057400"/>
                <a:gd name="connsiteX6" fmla="*/ 1432814 w 2057400"/>
                <a:gd name="connsiteY6" fmla="*/ 1432814 h 2057400"/>
                <a:gd name="connsiteX7" fmla="*/ 1028700 w 2057400"/>
                <a:gd name="connsiteY7" fmla="*/ 1600200 h 2057400"/>
                <a:gd name="connsiteX8" fmla="*/ 624586 w 2057400"/>
                <a:gd name="connsiteY8" fmla="*/ 1432814 h 2057400"/>
                <a:gd name="connsiteX9" fmla="*/ 457200 w 2057400"/>
                <a:gd name="connsiteY9" fmla="*/ 1028700 h 2057400"/>
                <a:gd name="connsiteX10" fmla="*/ 624586 w 2057400"/>
                <a:gd name="connsiteY10" fmla="*/ 624586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2057400">
                  <a:moveTo>
                    <a:pt x="1229373" y="19799"/>
                  </a:moveTo>
                  <a:cubicBezTo>
                    <a:pt x="1164438" y="6896"/>
                    <a:pt x="1097356" y="0"/>
                    <a:pt x="1028700" y="0"/>
                  </a:cubicBezTo>
                  <a:cubicBezTo>
                    <a:pt x="461467" y="0"/>
                    <a:pt x="0" y="461467"/>
                    <a:pt x="0" y="1028700"/>
                  </a:cubicBezTo>
                  <a:cubicBezTo>
                    <a:pt x="0" y="1595933"/>
                    <a:pt x="461467" y="2057400"/>
                    <a:pt x="1028700" y="2057400"/>
                  </a:cubicBezTo>
                  <a:cubicBezTo>
                    <a:pt x="1595933" y="2057400"/>
                    <a:pt x="2057400" y="1595933"/>
                    <a:pt x="2057400" y="1028700"/>
                  </a:cubicBezTo>
                  <a:cubicBezTo>
                    <a:pt x="2057400" y="960044"/>
                    <a:pt x="2050504" y="892962"/>
                    <a:pt x="2037601" y="828027"/>
                  </a:cubicBezTo>
                  <a:lnTo>
                    <a:pt x="1432814" y="1432814"/>
                  </a:lnTo>
                  <a:cubicBezTo>
                    <a:pt x="1324864" y="1540764"/>
                    <a:pt x="1181354" y="1600200"/>
                    <a:pt x="1028700" y="1600200"/>
                  </a:cubicBezTo>
                  <a:cubicBezTo>
                    <a:pt x="876046" y="1600200"/>
                    <a:pt x="732536" y="1540764"/>
                    <a:pt x="624586" y="1432814"/>
                  </a:cubicBezTo>
                  <a:cubicBezTo>
                    <a:pt x="516636" y="1324864"/>
                    <a:pt x="457200" y="1181354"/>
                    <a:pt x="457200" y="1028700"/>
                  </a:cubicBezTo>
                  <a:cubicBezTo>
                    <a:pt x="457200" y="876046"/>
                    <a:pt x="516636" y="732536"/>
                    <a:pt x="624586" y="6245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sp>
          <p:nvSpPr>
            <p:cNvPr id="12" name="Freeform 101">
              <a:extLst>
                <a:ext uri="{FF2B5EF4-FFF2-40B4-BE49-F238E27FC236}">
                  <a16:creationId xmlns:a16="http://schemas.microsoft.com/office/drawing/2014/main" id="{3E791B1A-FF04-9263-AC91-73B1190B8756}"/>
                </a:ext>
              </a:extLst>
            </p:cNvPr>
            <p:cNvSpPr/>
            <p:nvPr/>
          </p:nvSpPr>
          <p:spPr>
            <a:xfrm>
              <a:off x="1029310" y="4978400"/>
              <a:ext cx="6502400" cy="6502400"/>
            </a:xfrm>
            <a:custGeom>
              <a:avLst/>
              <a:gdLst>
                <a:gd name="connsiteX0" fmla="*/ 6211443 w 6502400"/>
                <a:gd name="connsiteY0" fmla="*/ 1907388 h 6502400"/>
                <a:gd name="connsiteX1" fmla="*/ 5801564 w 6502400"/>
                <a:gd name="connsiteY1" fmla="*/ 2317255 h 6502400"/>
                <a:gd name="connsiteX2" fmla="*/ 5664403 w 6502400"/>
                <a:gd name="connsiteY2" fmla="*/ 2418702 h 6502400"/>
                <a:gd name="connsiteX3" fmla="*/ 5803900 w 6502400"/>
                <a:gd name="connsiteY3" fmla="*/ 3251200 h 6502400"/>
                <a:gd name="connsiteX4" fmla="*/ 3251200 w 6502400"/>
                <a:gd name="connsiteY4" fmla="*/ 5803900 h 6502400"/>
                <a:gd name="connsiteX5" fmla="*/ 698500 w 6502400"/>
                <a:gd name="connsiteY5" fmla="*/ 3251200 h 6502400"/>
                <a:gd name="connsiteX6" fmla="*/ 3251200 w 6502400"/>
                <a:gd name="connsiteY6" fmla="*/ 698500 h 6502400"/>
                <a:gd name="connsiteX7" fmla="*/ 4083990 w 6502400"/>
                <a:gd name="connsiteY7" fmla="*/ 838101 h 6502400"/>
                <a:gd name="connsiteX8" fmla="*/ 4185196 w 6502400"/>
                <a:gd name="connsiteY8" fmla="*/ 700782 h 6502400"/>
                <a:gd name="connsiteX9" fmla="*/ 4595013 w 6502400"/>
                <a:gd name="connsiteY9" fmla="*/ 290960 h 6502400"/>
                <a:gd name="connsiteX10" fmla="*/ 3251200 w 6502400"/>
                <a:gd name="connsiteY10" fmla="*/ 0 h 6502400"/>
                <a:gd name="connsiteX11" fmla="*/ 0 w 6502400"/>
                <a:gd name="connsiteY11" fmla="*/ 3251200 h 6502400"/>
                <a:gd name="connsiteX12" fmla="*/ 3251200 w 6502400"/>
                <a:gd name="connsiteY12" fmla="*/ 6502400 h 6502400"/>
                <a:gd name="connsiteX13" fmla="*/ 6502400 w 6502400"/>
                <a:gd name="connsiteY13" fmla="*/ 3251200 h 6502400"/>
                <a:gd name="connsiteX14" fmla="*/ 6211443 w 6502400"/>
                <a:gd name="connsiteY14" fmla="*/ 1907388 h 65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02400" h="6502400">
                  <a:moveTo>
                    <a:pt x="6211443" y="1907388"/>
                  </a:moveTo>
                  <a:lnTo>
                    <a:pt x="5801564" y="2317255"/>
                  </a:lnTo>
                  <a:cubicBezTo>
                    <a:pt x="5760542" y="2358276"/>
                    <a:pt x="5714302" y="2392312"/>
                    <a:pt x="5664403" y="2418702"/>
                  </a:cubicBezTo>
                  <a:cubicBezTo>
                    <a:pt x="5754688" y="2679802"/>
                    <a:pt x="5803900" y="2959849"/>
                    <a:pt x="5803900" y="3251200"/>
                  </a:cubicBezTo>
                  <a:cubicBezTo>
                    <a:pt x="5803900" y="4658767"/>
                    <a:pt x="4658767" y="5803900"/>
                    <a:pt x="3251200" y="5803900"/>
                  </a:cubicBezTo>
                  <a:cubicBezTo>
                    <a:pt x="1843634" y="5803900"/>
                    <a:pt x="698500" y="4658767"/>
                    <a:pt x="698500" y="3251200"/>
                  </a:cubicBezTo>
                  <a:cubicBezTo>
                    <a:pt x="698500" y="1843634"/>
                    <a:pt x="1843634" y="698500"/>
                    <a:pt x="3251200" y="698500"/>
                  </a:cubicBezTo>
                  <a:cubicBezTo>
                    <a:pt x="3542652" y="698500"/>
                    <a:pt x="3822852" y="747762"/>
                    <a:pt x="4083990" y="838101"/>
                  </a:cubicBezTo>
                  <a:cubicBezTo>
                    <a:pt x="4110431" y="788144"/>
                    <a:pt x="4144213" y="741709"/>
                    <a:pt x="4185196" y="700782"/>
                  </a:cubicBezTo>
                  <a:lnTo>
                    <a:pt x="4595013" y="290960"/>
                  </a:lnTo>
                  <a:cubicBezTo>
                    <a:pt x="4185196" y="104180"/>
                    <a:pt x="3730181" y="0"/>
                    <a:pt x="3251200" y="0"/>
                  </a:cubicBezTo>
                  <a:cubicBezTo>
                    <a:pt x="1458468" y="0"/>
                    <a:pt x="0" y="1458468"/>
                    <a:pt x="0" y="3251200"/>
                  </a:cubicBezTo>
                  <a:cubicBezTo>
                    <a:pt x="0" y="5043932"/>
                    <a:pt x="1458468" y="6502400"/>
                    <a:pt x="3251200" y="6502400"/>
                  </a:cubicBezTo>
                  <a:cubicBezTo>
                    <a:pt x="5043932" y="6502400"/>
                    <a:pt x="6502400" y="5043932"/>
                    <a:pt x="6502400" y="3251200"/>
                  </a:cubicBezTo>
                  <a:cubicBezTo>
                    <a:pt x="6502400" y="2772220"/>
                    <a:pt x="6398222" y="2317204"/>
                    <a:pt x="6211443" y="190738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sp>
          <p:nvSpPr>
            <p:cNvPr id="13" name="Freeform 103">
              <a:extLst>
                <a:ext uri="{FF2B5EF4-FFF2-40B4-BE49-F238E27FC236}">
                  <a16:creationId xmlns:a16="http://schemas.microsoft.com/office/drawing/2014/main" id="{C9496FC7-B553-0424-7CAA-0CA771C3EDFB}"/>
                </a:ext>
              </a:extLst>
            </p:cNvPr>
            <p:cNvSpPr/>
            <p:nvPr/>
          </p:nvSpPr>
          <p:spPr>
            <a:xfrm>
              <a:off x="2108810" y="6057900"/>
              <a:ext cx="4343400" cy="4343400"/>
            </a:xfrm>
            <a:custGeom>
              <a:avLst/>
              <a:gdLst>
                <a:gd name="connsiteX0" fmla="*/ 2980830 w 4343400"/>
                <a:gd name="connsiteY0" fmla="*/ 554330 h 4343400"/>
                <a:gd name="connsiteX1" fmla="*/ 2946108 w 4343400"/>
                <a:gd name="connsiteY1" fmla="*/ 142776 h 4343400"/>
                <a:gd name="connsiteX2" fmla="*/ 2171700 w 4343400"/>
                <a:gd name="connsiteY2" fmla="*/ 0 h 4343400"/>
                <a:gd name="connsiteX3" fmla="*/ 0 w 4343400"/>
                <a:gd name="connsiteY3" fmla="*/ 2171700 h 4343400"/>
                <a:gd name="connsiteX4" fmla="*/ 2171700 w 4343400"/>
                <a:gd name="connsiteY4" fmla="*/ 4343400 h 4343400"/>
                <a:gd name="connsiteX5" fmla="*/ 4343400 w 4343400"/>
                <a:gd name="connsiteY5" fmla="*/ 2171700 h 4343400"/>
                <a:gd name="connsiteX6" fmla="*/ 4200627 w 4343400"/>
                <a:gd name="connsiteY6" fmla="*/ 1397292 h 4343400"/>
                <a:gd name="connsiteX7" fmla="*/ 3789070 w 4343400"/>
                <a:gd name="connsiteY7" fmla="*/ 1362570 h 4343400"/>
                <a:gd name="connsiteX8" fmla="*/ 3486988 w 4343400"/>
                <a:gd name="connsiteY8" fmla="*/ 1664589 h 4343400"/>
                <a:gd name="connsiteX9" fmla="*/ 3581400 w 4343400"/>
                <a:gd name="connsiteY9" fmla="*/ 2171700 h 4343400"/>
                <a:gd name="connsiteX10" fmla="*/ 2171700 w 4343400"/>
                <a:gd name="connsiteY10" fmla="*/ 3581400 h 4343400"/>
                <a:gd name="connsiteX11" fmla="*/ 762000 w 4343400"/>
                <a:gd name="connsiteY11" fmla="*/ 2171700 h 4343400"/>
                <a:gd name="connsiteX12" fmla="*/ 2171700 w 4343400"/>
                <a:gd name="connsiteY12" fmla="*/ 762000 h 4343400"/>
                <a:gd name="connsiteX13" fmla="*/ 2678811 w 4343400"/>
                <a:gd name="connsiteY13" fmla="*/ 856412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3400" h="4343400">
                  <a:moveTo>
                    <a:pt x="2980830" y="554330"/>
                  </a:moveTo>
                  <a:lnTo>
                    <a:pt x="2946108" y="142776"/>
                  </a:lnTo>
                  <a:cubicBezTo>
                    <a:pt x="2705443" y="50552"/>
                    <a:pt x="2444407" y="0"/>
                    <a:pt x="2171700" y="0"/>
                  </a:cubicBezTo>
                  <a:cubicBezTo>
                    <a:pt x="974230" y="0"/>
                    <a:pt x="0" y="974230"/>
                    <a:pt x="0" y="2171700"/>
                  </a:cubicBezTo>
                  <a:cubicBezTo>
                    <a:pt x="0" y="3369170"/>
                    <a:pt x="974230" y="4343400"/>
                    <a:pt x="2171700" y="4343400"/>
                  </a:cubicBezTo>
                  <a:cubicBezTo>
                    <a:pt x="3369170" y="4343400"/>
                    <a:pt x="4343400" y="3369170"/>
                    <a:pt x="4343400" y="2171700"/>
                  </a:cubicBezTo>
                  <a:cubicBezTo>
                    <a:pt x="4343400" y="1898993"/>
                    <a:pt x="4292854" y="1637957"/>
                    <a:pt x="4200627" y="1397292"/>
                  </a:cubicBezTo>
                  <a:lnTo>
                    <a:pt x="3789070" y="1362570"/>
                  </a:lnTo>
                  <a:lnTo>
                    <a:pt x="3486988" y="1664589"/>
                  </a:lnTo>
                  <a:cubicBezTo>
                    <a:pt x="3547910" y="1822056"/>
                    <a:pt x="3581400" y="1993011"/>
                    <a:pt x="3581400" y="2171700"/>
                  </a:cubicBezTo>
                  <a:cubicBezTo>
                    <a:pt x="3581400" y="2949029"/>
                    <a:pt x="2949029" y="3581400"/>
                    <a:pt x="2171700" y="3581400"/>
                  </a:cubicBezTo>
                  <a:cubicBezTo>
                    <a:pt x="1394371" y="3581400"/>
                    <a:pt x="762000" y="2949029"/>
                    <a:pt x="762000" y="2171700"/>
                  </a:cubicBezTo>
                  <a:cubicBezTo>
                    <a:pt x="762000" y="1394371"/>
                    <a:pt x="1394371" y="762000"/>
                    <a:pt x="2171700" y="762000"/>
                  </a:cubicBezTo>
                  <a:cubicBezTo>
                    <a:pt x="2350389" y="762000"/>
                    <a:pt x="2521344" y="795490"/>
                    <a:pt x="2678811" y="85641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sp>
          <p:nvSpPr>
            <p:cNvPr id="14" name="Freeform 104">
              <a:extLst>
                <a:ext uri="{FF2B5EF4-FFF2-40B4-BE49-F238E27FC236}">
                  <a16:creationId xmlns:a16="http://schemas.microsoft.com/office/drawing/2014/main" id="{8DA16AF8-7E66-7C51-72A8-A383E141518F}"/>
                </a:ext>
              </a:extLst>
            </p:cNvPr>
            <p:cNvSpPr/>
            <p:nvPr/>
          </p:nvSpPr>
          <p:spPr>
            <a:xfrm>
              <a:off x="4090010" y="5084569"/>
              <a:ext cx="3335506" cy="3335530"/>
            </a:xfrm>
            <a:custGeom>
              <a:avLst/>
              <a:gdLst>
                <a:gd name="connsiteX0" fmla="*/ 1338707 w 3335506"/>
                <a:gd name="connsiteY0" fmla="*/ 1014755 h 3335530"/>
                <a:gd name="connsiteX1" fmla="*/ 1394168 w 3335506"/>
                <a:gd name="connsiteY1" fmla="*/ 1671983 h 3335530"/>
                <a:gd name="connsiteX2" fmla="*/ 55817 w 3335506"/>
                <a:gd name="connsiteY2" fmla="*/ 3010348 h 3335530"/>
                <a:gd name="connsiteX3" fmla="*/ 55817 w 3335506"/>
                <a:gd name="connsiteY3" fmla="*/ 3279715 h 3335530"/>
                <a:gd name="connsiteX4" fmla="*/ 190500 w 3335506"/>
                <a:gd name="connsiteY4" fmla="*/ 3335531 h 3335530"/>
                <a:gd name="connsiteX5" fmla="*/ 325184 w 3335506"/>
                <a:gd name="connsiteY5" fmla="*/ 3279715 h 3335530"/>
                <a:gd name="connsiteX6" fmla="*/ 1663548 w 3335506"/>
                <a:gd name="connsiteY6" fmla="*/ 1941363 h 3335530"/>
                <a:gd name="connsiteX7" fmla="*/ 2320773 w 3335506"/>
                <a:gd name="connsiteY7" fmla="*/ 1996773 h 3335530"/>
                <a:gd name="connsiteX8" fmla="*/ 2336800 w 3335506"/>
                <a:gd name="connsiteY8" fmla="*/ 1997472 h 3335530"/>
                <a:gd name="connsiteX9" fmla="*/ 2471484 w 3335506"/>
                <a:gd name="connsiteY9" fmla="*/ 1941655 h 3335530"/>
                <a:gd name="connsiteX10" fmla="*/ 3279674 w 3335506"/>
                <a:gd name="connsiteY10" fmla="*/ 1133421 h 3335530"/>
                <a:gd name="connsiteX11" fmla="*/ 3323933 w 3335506"/>
                <a:gd name="connsiteY11" fmla="*/ 933297 h 3335530"/>
                <a:gd name="connsiteX12" fmla="*/ 3161005 w 3335506"/>
                <a:gd name="connsiteY12" fmla="*/ 808926 h 3335530"/>
                <a:gd name="connsiteX13" fmla="*/ 2575916 w 3335506"/>
                <a:gd name="connsiteY13" fmla="*/ 759565 h 3335530"/>
                <a:gd name="connsiteX14" fmla="*/ 2526602 w 3335506"/>
                <a:gd name="connsiteY14" fmla="*/ 174521 h 3335530"/>
                <a:gd name="connsiteX15" fmla="*/ 2402231 w 3335506"/>
                <a:gd name="connsiteY15" fmla="*/ 11604 h 3335530"/>
                <a:gd name="connsiteX16" fmla="*/ 2202066 w 3335506"/>
                <a:gd name="connsiteY16" fmla="*/ 55805 h 3335530"/>
                <a:gd name="connsiteX17" fmla="*/ 1393876 w 3335506"/>
                <a:gd name="connsiteY17" fmla="*/ 864041 h 3335530"/>
                <a:gd name="connsiteX18" fmla="*/ 1338707 w 3335506"/>
                <a:gd name="connsiteY18" fmla="*/ 1014755 h 333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5506" h="3335530">
                  <a:moveTo>
                    <a:pt x="1338707" y="1014755"/>
                  </a:moveTo>
                  <a:lnTo>
                    <a:pt x="1394168" y="1671983"/>
                  </a:lnTo>
                  <a:lnTo>
                    <a:pt x="55817" y="3010348"/>
                  </a:lnTo>
                  <a:cubicBezTo>
                    <a:pt x="-18606" y="3084706"/>
                    <a:pt x="-18606" y="3205356"/>
                    <a:pt x="55817" y="3279715"/>
                  </a:cubicBezTo>
                  <a:cubicBezTo>
                    <a:pt x="92964" y="3316926"/>
                    <a:pt x="141732" y="3335531"/>
                    <a:pt x="190500" y="3335531"/>
                  </a:cubicBezTo>
                  <a:cubicBezTo>
                    <a:pt x="239268" y="3335531"/>
                    <a:pt x="288036" y="3316926"/>
                    <a:pt x="325184" y="3279715"/>
                  </a:cubicBezTo>
                  <a:lnTo>
                    <a:pt x="1663548" y="1941363"/>
                  </a:lnTo>
                  <a:lnTo>
                    <a:pt x="2320773" y="1996773"/>
                  </a:lnTo>
                  <a:cubicBezTo>
                    <a:pt x="2326132" y="1997218"/>
                    <a:pt x="2331441" y="1997472"/>
                    <a:pt x="2336800" y="1997472"/>
                  </a:cubicBezTo>
                  <a:cubicBezTo>
                    <a:pt x="2387105" y="1997472"/>
                    <a:pt x="2435619" y="1977520"/>
                    <a:pt x="2471484" y="1941655"/>
                  </a:cubicBezTo>
                  <a:lnTo>
                    <a:pt x="3279674" y="1133421"/>
                  </a:lnTo>
                  <a:cubicBezTo>
                    <a:pt x="3332112" y="1081033"/>
                    <a:pt x="3349371" y="1002947"/>
                    <a:pt x="3323933" y="933297"/>
                  </a:cubicBezTo>
                  <a:cubicBezTo>
                    <a:pt x="3298431" y="863645"/>
                    <a:pt x="3234881" y="815127"/>
                    <a:pt x="3161005" y="808926"/>
                  </a:cubicBezTo>
                  <a:lnTo>
                    <a:pt x="2575916" y="759565"/>
                  </a:lnTo>
                  <a:lnTo>
                    <a:pt x="2526602" y="174521"/>
                  </a:lnTo>
                  <a:cubicBezTo>
                    <a:pt x="2520353" y="100602"/>
                    <a:pt x="2471839" y="37053"/>
                    <a:pt x="2402231" y="11604"/>
                  </a:cubicBezTo>
                  <a:cubicBezTo>
                    <a:pt x="2332584" y="-13896"/>
                    <a:pt x="2254504" y="3418"/>
                    <a:pt x="2202066" y="55805"/>
                  </a:cubicBezTo>
                  <a:lnTo>
                    <a:pt x="1393876" y="864041"/>
                  </a:lnTo>
                  <a:cubicBezTo>
                    <a:pt x="1354188" y="903729"/>
                    <a:pt x="1333995" y="958845"/>
                    <a:pt x="1338707" y="10147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434"/>
              <a:endParaRPr lang="en-US" sz="3600">
                <a:solidFill>
                  <a:schemeClr val="lt1"/>
                </a:solidFill>
              </a:endParaRPr>
            </a:p>
          </p:txBody>
        </p:sp>
      </p:grpSp>
      <p:grpSp>
        <p:nvGrpSpPr>
          <p:cNvPr id="15" name="Group 108">
            <a:extLst>
              <a:ext uri="{FF2B5EF4-FFF2-40B4-BE49-F238E27FC236}">
                <a16:creationId xmlns:a16="http://schemas.microsoft.com/office/drawing/2014/main" id="{8761FF60-608F-5AB8-F646-5613F79D2631}"/>
              </a:ext>
            </a:extLst>
          </p:cNvPr>
          <p:cNvGrpSpPr/>
          <p:nvPr/>
        </p:nvGrpSpPr>
        <p:grpSpPr>
          <a:xfrm>
            <a:off x="5202580" y="5565914"/>
            <a:ext cx="948310" cy="972356"/>
            <a:chOff x="1029310" y="4978400"/>
            <a:chExt cx="6502400" cy="6502400"/>
          </a:xfrm>
          <a:solidFill>
            <a:srgbClr val="D6DCE5"/>
          </a:solidFill>
        </p:grpSpPr>
        <p:sp>
          <p:nvSpPr>
            <p:cNvPr id="16" name="Freeform 109">
              <a:extLst>
                <a:ext uri="{FF2B5EF4-FFF2-40B4-BE49-F238E27FC236}">
                  <a16:creationId xmlns:a16="http://schemas.microsoft.com/office/drawing/2014/main" id="{FEBE656E-8087-225A-9390-59B782745F96}"/>
                </a:ext>
              </a:extLst>
            </p:cNvPr>
            <p:cNvSpPr/>
            <p:nvPr/>
          </p:nvSpPr>
          <p:spPr>
            <a:xfrm>
              <a:off x="3251810" y="7200900"/>
              <a:ext cx="2057400" cy="2057400"/>
            </a:xfrm>
            <a:custGeom>
              <a:avLst/>
              <a:gdLst>
                <a:gd name="connsiteX0" fmla="*/ 1229373 w 2057400"/>
                <a:gd name="connsiteY0" fmla="*/ 19799 h 2057400"/>
                <a:gd name="connsiteX1" fmla="*/ 1028700 w 2057400"/>
                <a:gd name="connsiteY1" fmla="*/ 0 h 2057400"/>
                <a:gd name="connsiteX2" fmla="*/ 0 w 2057400"/>
                <a:gd name="connsiteY2" fmla="*/ 1028700 h 2057400"/>
                <a:gd name="connsiteX3" fmla="*/ 1028700 w 2057400"/>
                <a:gd name="connsiteY3" fmla="*/ 2057400 h 2057400"/>
                <a:gd name="connsiteX4" fmla="*/ 2057400 w 2057400"/>
                <a:gd name="connsiteY4" fmla="*/ 1028700 h 2057400"/>
                <a:gd name="connsiteX5" fmla="*/ 2037601 w 2057400"/>
                <a:gd name="connsiteY5" fmla="*/ 828027 h 2057400"/>
                <a:gd name="connsiteX6" fmla="*/ 1432814 w 2057400"/>
                <a:gd name="connsiteY6" fmla="*/ 1432814 h 2057400"/>
                <a:gd name="connsiteX7" fmla="*/ 1028700 w 2057400"/>
                <a:gd name="connsiteY7" fmla="*/ 1600200 h 2057400"/>
                <a:gd name="connsiteX8" fmla="*/ 624586 w 2057400"/>
                <a:gd name="connsiteY8" fmla="*/ 1432814 h 2057400"/>
                <a:gd name="connsiteX9" fmla="*/ 457200 w 2057400"/>
                <a:gd name="connsiteY9" fmla="*/ 1028700 h 2057400"/>
                <a:gd name="connsiteX10" fmla="*/ 624586 w 2057400"/>
                <a:gd name="connsiteY10" fmla="*/ 624586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2057400">
                  <a:moveTo>
                    <a:pt x="1229373" y="19799"/>
                  </a:moveTo>
                  <a:cubicBezTo>
                    <a:pt x="1164438" y="6896"/>
                    <a:pt x="1097356" y="0"/>
                    <a:pt x="1028700" y="0"/>
                  </a:cubicBezTo>
                  <a:cubicBezTo>
                    <a:pt x="461467" y="0"/>
                    <a:pt x="0" y="461467"/>
                    <a:pt x="0" y="1028700"/>
                  </a:cubicBezTo>
                  <a:cubicBezTo>
                    <a:pt x="0" y="1595933"/>
                    <a:pt x="461467" y="2057400"/>
                    <a:pt x="1028700" y="2057400"/>
                  </a:cubicBezTo>
                  <a:cubicBezTo>
                    <a:pt x="1595933" y="2057400"/>
                    <a:pt x="2057400" y="1595933"/>
                    <a:pt x="2057400" y="1028700"/>
                  </a:cubicBezTo>
                  <a:cubicBezTo>
                    <a:pt x="2057400" y="960044"/>
                    <a:pt x="2050504" y="892962"/>
                    <a:pt x="2037601" y="828027"/>
                  </a:cubicBezTo>
                  <a:lnTo>
                    <a:pt x="1432814" y="1432814"/>
                  </a:lnTo>
                  <a:cubicBezTo>
                    <a:pt x="1324864" y="1540764"/>
                    <a:pt x="1181354" y="1600200"/>
                    <a:pt x="1028700" y="1600200"/>
                  </a:cubicBezTo>
                  <a:cubicBezTo>
                    <a:pt x="876046" y="1600200"/>
                    <a:pt x="732536" y="1540764"/>
                    <a:pt x="624586" y="1432814"/>
                  </a:cubicBezTo>
                  <a:cubicBezTo>
                    <a:pt x="516636" y="1324864"/>
                    <a:pt x="457200" y="1181354"/>
                    <a:pt x="457200" y="1028700"/>
                  </a:cubicBezTo>
                  <a:cubicBezTo>
                    <a:pt x="457200" y="876046"/>
                    <a:pt x="516636" y="732536"/>
                    <a:pt x="624586" y="624586"/>
                  </a:cubicBezTo>
                  <a:close/>
                </a:path>
              </a:pathLst>
            </a:custGeom>
            <a:grpFill/>
            <a:ln w="12688" cap="flat">
              <a:noFill/>
              <a:prstDash val="solid"/>
              <a:miter/>
            </a:ln>
          </p:spPr>
          <p:txBody>
            <a:bodyPr rtlCol="0" anchor="ctr"/>
            <a:lstStyle/>
            <a:p>
              <a:endParaRPr lang="en-US"/>
            </a:p>
          </p:txBody>
        </p:sp>
        <p:sp>
          <p:nvSpPr>
            <p:cNvPr id="17" name="Freeform 110">
              <a:extLst>
                <a:ext uri="{FF2B5EF4-FFF2-40B4-BE49-F238E27FC236}">
                  <a16:creationId xmlns:a16="http://schemas.microsoft.com/office/drawing/2014/main" id="{8797573F-4A70-0847-88F3-D1A5150F830B}"/>
                </a:ext>
              </a:extLst>
            </p:cNvPr>
            <p:cNvSpPr/>
            <p:nvPr/>
          </p:nvSpPr>
          <p:spPr>
            <a:xfrm>
              <a:off x="1029310" y="4978400"/>
              <a:ext cx="6502400" cy="6502400"/>
            </a:xfrm>
            <a:custGeom>
              <a:avLst/>
              <a:gdLst>
                <a:gd name="connsiteX0" fmla="*/ 6211443 w 6502400"/>
                <a:gd name="connsiteY0" fmla="*/ 1907388 h 6502400"/>
                <a:gd name="connsiteX1" fmla="*/ 5801564 w 6502400"/>
                <a:gd name="connsiteY1" fmla="*/ 2317255 h 6502400"/>
                <a:gd name="connsiteX2" fmla="*/ 5664403 w 6502400"/>
                <a:gd name="connsiteY2" fmla="*/ 2418702 h 6502400"/>
                <a:gd name="connsiteX3" fmla="*/ 5803900 w 6502400"/>
                <a:gd name="connsiteY3" fmla="*/ 3251200 h 6502400"/>
                <a:gd name="connsiteX4" fmla="*/ 3251200 w 6502400"/>
                <a:gd name="connsiteY4" fmla="*/ 5803900 h 6502400"/>
                <a:gd name="connsiteX5" fmla="*/ 698500 w 6502400"/>
                <a:gd name="connsiteY5" fmla="*/ 3251200 h 6502400"/>
                <a:gd name="connsiteX6" fmla="*/ 3251200 w 6502400"/>
                <a:gd name="connsiteY6" fmla="*/ 698500 h 6502400"/>
                <a:gd name="connsiteX7" fmla="*/ 4083990 w 6502400"/>
                <a:gd name="connsiteY7" fmla="*/ 838101 h 6502400"/>
                <a:gd name="connsiteX8" fmla="*/ 4185196 w 6502400"/>
                <a:gd name="connsiteY8" fmla="*/ 700782 h 6502400"/>
                <a:gd name="connsiteX9" fmla="*/ 4595013 w 6502400"/>
                <a:gd name="connsiteY9" fmla="*/ 290960 h 6502400"/>
                <a:gd name="connsiteX10" fmla="*/ 3251200 w 6502400"/>
                <a:gd name="connsiteY10" fmla="*/ 0 h 6502400"/>
                <a:gd name="connsiteX11" fmla="*/ 0 w 6502400"/>
                <a:gd name="connsiteY11" fmla="*/ 3251200 h 6502400"/>
                <a:gd name="connsiteX12" fmla="*/ 3251200 w 6502400"/>
                <a:gd name="connsiteY12" fmla="*/ 6502400 h 6502400"/>
                <a:gd name="connsiteX13" fmla="*/ 6502400 w 6502400"/>
                <a:gd name="connsiteY13" fmla="*/ 3251200 h 6502400"/>
                <a:gd name="connsiteX14" fmla="*/ 6211443 w 6502400"/>
                <a:gd name="connsiteY14" fmla="*/ 1907388 h 65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02400" h="6502400">
                  <a:moveTo>
                    <a:pt x="6211443" y="1907388"/>
                  </a:moveTo>
                  <a:lnTo>
                    <a:pt x="5801564" y="2317255"/>
                  </a:lnTo>
                  <a:cubicBezTo>
                    <a:pt x="5760542" y="2358276"/>
                    <a:pt x="5714302" y="2392312"/>
                    <a:pt x="5664403" y="2418702"/>
                  </a:cubicBezTo>
                  <a:cubicBezTo>
                    <a:pt x="5754688" y="2679802"/>
                    <a:pt x="5803900" y="2959849"/>
                    <a:pt x="5803900" y="3251200"/>
                  </a:cubicBezTo>
                  <a:cubicBezTo>
                    <a:pt x="5803900" y="4658767"/>
                    <a:pt x="4658767" y="5803900"/>
                    <a:pt x="3251200" y="5803900"/>
                  </a:cubicBezTo>
                  <a:cubicBezTo>
                    <a:pt x="1843634" y="5803900"/>
                    <a:pt x="698500" y="4658767"/>
                    <a:pt x="698500" y="3251200"/>
                  </a:cubicBezTo>
                  <a:cubicBezTo>
                    <a:pt x="698500" y="1843634"/>
                    <a:pt x="1843634" y="698500"/>
                    <a:pt x="3251200" y="698500"/>
                  </a:cubicBezTo>
                  <a:cubicBezTo>
                    <a:pt x="3542652" y="698500"/>
                    <a:pt x="3822852" y="747762"/>
                    <a:pt x="4083990" y="838101"/>
                  </a:cubicBezTo>
                  <a:cubicBezTo>
                    <a:pt x="4110431" y="788144"/>
                    <a:pt x="4144213" y="741709"/>
                    <a:pt x="4185196" y="700782"/>
                  </a:cubicBezTo>
                  <a:lnTo>
                    <a:pt x="4595013" y="290960"/>
                  </a:lnTo>
                  <a:cubicBezTo>
                    <a:pt x="4185196" y="104180"/>
                    <a:pt x="3730181" y="0"/>
                    <a:pt x="3251200" y="0"/>
                  </a:cubicBezTo>
                  <a:cubicBezTo>
                    <a:pt x="1458468" y="0"/>
                    <a:pt x="0" y="1458468"/>
                    <a:pt x="0" y="3251200"/>
                  </a:cubicBezTo>
                  <a:cubicBezTo>
                    <a:pt x="0" y="5043932"/>
                    <a:pt x="1458468" y="6502400"/>
                    <a:pt x="3251200" y="6502400"/>
                  </a:cubicBezTo>
                  <a:cubicBezTo>
                    <a:pt x="5043932" y="6502400"/>
                    <a:pt x="6502400" y="5043932"/>
                    <a:pt x="6502400" y="3251200"/>
                  </a:cubicBezTo>
                  <a:cubicBezTo>
                    <a:pt x="6502400" y="2772220"/>
                    <a:pt x="6398222" y="2317204"/>
                    <a:pt x="6211443" y="1907388"/>
                  </a:cubicBezTo>
                  <a:close/>
                </a:path>
              </a:pathLst>
            </a:custGeom>
            <a:grpFill/>
            <a:ln w="12688" cap="flat">
              <a:noFill/>
              <a:prstDash val="solid"/>
              <a:miter/>
            </a:ln>
          </p:spPr>
          <p:txBody>
            <a:bodyPr rtlCol="0" anchor="ctr"/>
            <a:lstStyle/>
            <a:p>
              <a:endParaRPr lang="en-US"/>
            </a:p>
          </p:txBody>
        </p:sp>
        <p:sp>
          <p:nvSpPr>
            <p:cNvPr id="18" name="Freeform 111">
              <a:extLst>
                <a:ext uri="{FF2B5EF4-FFF2-40B4-BE49-F238E27FC236}">
                  <a16:creationId xmlns:a16="http://schemas.microsoft.com/office/drawing/2014/main" id="{1ACA9C62-A497-2979-6D36-F3AADD67F22E}"/>
                </a:ext>
              </a:extLst>
            </p:cNvPr>
            <p:cNvSpPr/>
            <p:nvPr/>
          </p:nvSpPr>
          <p:spPr>
            <a:xfrm>
              <a:off x="2108810" y="6057900"/>
              <a:ext cx="4343400" cy="4343400"/>
            </a:xfrm>
            <a:custGeom>
              <a:avLst/>
              <a:gdLst>
                <a:gd name="connsiteX0" fmla="*/ 2980830 w 4343400"/>
                <a:gd name="connsiteY0" fmla="*/ 554330 h 4343400"/>
                <a:gd name="connsiteX1" fmla="*/ 2946108 w 4343400"/>
                <a:gd name="connsiteY1" fmla="*/ 142776 h 4343400"/>
                <a:gd name="connsiteX2" fmla="*/ 2171700 w 4343400"/>
                <a:gd name="connsiteY2" fmla="*/ 0 h 4343400"/>
                <a:gd name="connsiteX3" fmla="*/ 0 w 4343400"/>
                <a:gd name="connsiteY3" fmla="*/ 2171700 h 4343400"/>
                <a:gd name="connsiteX4" fmla="*/ 2171700 w 4343400"/>
                <a:gd name="connsiteY4" fmla="*/ 4343400 h 4343400"/>
                <a:gd name="connsiteX5" fmla="*/ 4343400 w 4343400"/>
                <a:gd name="connsiteY5" fmla="*/ 2171700 h 4343400"/>
                <a:gd name="connsiteX6" fmla="*/ 4200627 w 4343400"/>
                <a:gd name="connsiteY6" fmla="*/ 1397292 h 4343400"/>
                <a:gd name="connsiteX7" fmla="*/ 3789070 w 4343400"/>
                <a:gd name="connsiteY7" fmla="*/ 1362570 h 4343400"/>
                <a:gd name="connsiteX8" fmla="*/ 3486988 w 4343400"/>
                <a:gd name="connsiteY8" fmla="*/ 1664589 h 4343400"/>
                <a:gd name="connsiteX9" fmla="*/ 3581400 w 4343400"/>
                <a:gd name="connsiteY9" fmla="*/ 2171700 h 4343400"/>
                <a:gd name="connsiteX10" fmla="*/ 2171700 w 4343400"/>
                <a:gd name="connsiteY10" fmla="*/ 3581400 h 4343400"/>
                <a:gd name="connsiteX11" fmla="*/ 762000 w 4343400"/>
                <a:gd name="connsiteY11" fmla="*/ 2171700 h 4343400"/>
                <a:gd name="connsiteX12" fmla="*/ 2171700 w 4343400"/>
                <a:gd name="connsiteY12" fmla="*/ 762000 h 4343400"/>
                <a:gd name="connsiteX13" fmla="*/ 2678811 w 4343400"/>
                <a:gd name="connsiteY13" fmla="*/ 856412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3400" h="4343400">
                  <a:moveTo>
                    <a:pt x="2980830" y="554330"/>
                  </a:moveTo>
                  <a:lnTo>
                    <a:pt x="2946108" y="142776"/>
                  </a:lnTo>
                  <a:cubicBezTo>
                    <a:pt x="2705443" y="50552"/>
                    <a:pt x="2444407" y="0"/>
                    <a:pt x="2171700" y="0"/>
                  </a:cubicBezTo>
                  <a:cubicBezTo>
                    <a:pt x="974230" y="0"/>
                    <a:pt x="0" y="974230"/>
                    <a:pt x="0" y="2171700"/>
                  </a:cubicBezTo>
                  <a:cubicBezTo>
                    <a:pt x="0" y="3369170"/>
                    <a:pt x="974230" y="4343400"/>
                    <a:pt x="2171700" y="4343400"/>
                  </a:cubicBezTo>
                  <a:cubicBezTo>
                    <a:pt x="3369170" y="4343400"/>
                    <a:pt x="4343400" y="3369170"/>
                    <a:pt x="4343400" y="2171700"/>
                  </a:cubicBezTo>
                  <a:cubicBezTo>
                    <a:pt x="4343400" y="1898993"/>
                    <a:pt x="4292854" y="1637957"/>
                    <a:pt x="4200627" y="1397292"/>
                  </a:cubicBezTo>
                  <a:lnTo>
                    <a:pt x="3789070" y="1362570"/>
                  </a:lnTo>
                  <a:lnTo>
                    <a:pt x="3486988" y="1664589"/>
                  </a:lnTo>
                  <a:cubicBezTo>
                    <a:pt x="3547910" y="1822056"/>
                    <a:pt x="3581400" y="1993011"/>
                    <a:pt x="3581400" y="2171700"/>
                  </a:cubicBezTo>
                  <a:cubicBezTo>
                    <a:pt x="3581400" y="2949029"/>
                    <a:pt x="2949029" y="3581400"/>
                    <a:pt x="2171700" y="3581400"/>
                  </a:cubicBezTo>
                  <a:cubicBezTo>
                    <a:pt x="1394371" y="3581400"/>
                    <a:pt x="762000" y="2949029"/>
                    <a:pt x="762000" y="2171700"/>
                  </a:cubicBezTo>
                  <a:cubicBezTo>
                    <a:pt x="762000" y="1394371"/>
                    <a:pt x="1394371" y="762000"/>
                    <a:pt x="2171700" y="762000"/>
                  </a:cubicBezTo>
                  <a:cubicBezTo>
                    <a:pt x="2350389" y="762000"/>
                    <a:pt x="2521344" y="795490"/>
                    <a:pt x="2678811" y="856412"/>
                  </a:cubicBezTo>
                  <a:close/>
                </a:path>
              </a:pathLst>
            </a:custGeom>
            <a:grpFill/>
            <a:ln w="12688" cap="flat">
              <a:noFill/>
              <a:prstDash val="solid"/>
              <a:miter/>
            </a:ln>
          </p:spPr>
          <p:txBody>
            <a:bodyPr rtlCol="0" anchor="ctr"/>
            <a:lstStyle/>
            <a:p>
              <a:endParaRPr lang="en-US"/>
            </a:p>
          </p:txBody>
        </p:sp>
        <p:sp>
          <p:nvSpPr>
            <p:cNvPr id="19" name="Freeform 112">
              <a:extLst>
                <a:ext uri="{FF2B5EF4-FFF2-40B4-BE49-F238E27FC236}">
                  <a16:creationId xmlns:a16="http://schemas.microsoft.com/office/drawing/2014/main" id="{6D924DB7-75FC-20F1-907D-41DCE9019075}"/>
                </a:ext>
              </a:extLst>
            </p:cNvPr>
            <p:cNvSpPr/>
            <p:nvPr/>
          </p:nvSpPr>
          <p:spPr>
            <a:xfrm>
              <a:off x="4090010" y="5084569"/>
              <a:ext cx="3335506" cy="3335530"/>
            </a:xfrm>
            <a:custGeom>
              <a:avLst/>
              <a:gdLst>
                <a:gd name="connsiteX0" fmla="*/ 1338707 w 3335506"/>
                <a:gd name="connsiteY0" fmla="*/ 1014755 h 3335530"/>
                <a:gd name="connsiteX1" fmla="*/ 1394168 w 3335506"/>
                <a:gd name="connsiteY1" fmla="*/ 1671983 h 3335530"/>
                <a:gd name="connsiteX2" fmla="*/ 55817 w 3335506"/>
                <a:gd name="connsiteY2" fmla="*/ 3010348 h 3335530"/>
                <a:gd name="connsiteX3" fmla="*/ 55817 w 3335506"/>
                <a:gd name="connsiteY3" fmla="*/ 3279715 h 3335530"/>
                <a:gd name="connsiteX4" fmla="*/ 190500 w 3335506"/>
                <a:gd name="connsiteY4" fmla="*/ 3335531 h 3335530"/>
                <a:gd name="connsiteX5" fmla="*/ 325184 w 3335506"/>
                <a:gd name="connsiteY5" fmla="*/ 3279715 h 3335530"/>
                <a:gd name="connsiteX6" fmla="*/ 1663548 w 3335506"/>
                <a:gd name="connsiteY6" fmla="*/ 1941363 h 3335530"/>
                <a:gd name="connsiteX7" fmla="*/ 2320773 w 3335506"/>
                <a:gd name="connsiteY7" fmla="*/ 1996773 h 3335530"/>
                <a:gd name="connsiteX8" fmla="*/ 2336800 w 3335506"/>
                <a:gd name="connsiteY8" fmla="*/ 1997472 h 3335530"/>
                <a:gd name="connsiteX9" fmla="*/ 2471484 w 3335506"/>
                <a:gd name="connsiteY9" fmla="*/ 1941655 h 3335530"/>
                <a:gd name="connsiteX10" fmla="*/ 3279674 w 3335506"/>
                <a:gd name="connsiteY10" fmla="*/ 1133421 h 3335530"/>
                <a:gd name="connsiteX11" fmla="*/ 3323933 w 3335506"/>
                <a:gd name="connsiteY11" fmla="*/ 933297 h 3335530"/>
                <a:gd name="connsiteX12" fmla="*/ 3161005 w 3335506"/>
                <a:gd name="connsiteY12" fmla="*/ 808926 h 3335530"/>
                <a:gd name="connsiteX13" fmla="*/ 2575916 w 3335506"/>
                <a:gd name="connsiteY13" fmla="*/ 759565 h 3335530"/>
                <a:gd name="connsiteX14" fmla="*/ 2526602 w 3335506"/>
                <a:gd name="connsiteY14" fmla="*/ 174521 h 3335530"/>
                <a:gd name="connsiteX15" fmla="*/ 2402231 w 3335506"/>
                <a:gd name="connsiteY15" fmla="*/ 11604 h 3335530"/>
                <a:gd name="connsiteX16" fmla="*/ 2202066 w 3335506"/>
                <a:gd name="connsiteY16" fmla="*/ 55805 h 3335530"/>
                <a:gd name="connsiteX17" fmla="*/ 1393876 w 3335506"/>
                <a:gd name="connsiteY17" fmla="*/ 864041 h 3335530"/>
                <a:gd name="connsiteX18" fmla="*/ 1338707 w 3335506"/>
                <a:gd name="connsiteY18" fmla="*/ 1014755 h 333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5506" h="3335530">
                  <a:moveTo>
                    <a:pt x="1338707" y="1014755"/>
                  </a:moveTo>
                  <a:lnTo>
                    <a:pt x="1394168" y="1671983"/>
                  </a:lnTo>
                  <a:lnTo>
                    <a:pt x="55817" y="3010348"/>
                  </a:lnTo>
                  <a:cubicBezTo>
                    <a:pt x="-18606" y="3084706"/>
                    <a:pt x="-18606" y="3205356"/>
                    <a:pt x="55817" y="3279715"/>
                  </a:cubicBezTo>
                  <a:cubicBezTo>
                    <a:pt x="92964" y="3316926"/>
                    <a:pt x="141732" y="3335531"/>
                    <a:pt x="190500" y="3335531"/>
                  </a:cubicBezTo>
                  <a:cubicBezTo>
                    <a:pt x="239268" y="3335531"/>
                    <a:pt x="288036" y="3316926"/>
                    <a:pt x="325184" y="3279715"/>
                  </a:cubicBezTo>
                  <a:lnTo>
                    <a:pt x="1663548" y="1941363"/>
                  </a:lnTo>
                  <a:lnTo>
                    <a:pt x="2320773" y="1996773"/>
                  </a:lnTo>
                  <a:cubicBezTo>
                    <a:pt x="2326132" y="1997218"/>
                    <a:pt x="2331441" y="1997472"/>
                    <a:pt x="2336800" y="1997472"/>
                  </a:cubicBezTo>
                  <a:cubicBezTo>
                    <a:pt x="2387105" y="1997472"/>
                    <a:pt x="2435619" y="1977520"/>
                    <a:pt x="2471484" y="1941655"/>
                  </a:cubicBezTo>
                  <a:lnTo>
                    <a:pt x="3279674" y="1133421"/>
                  </a:lnTo>
                  <a:cubicBezTo>
                    <a:pt x="3332112" y="1081033"/>
                    <a:pt x="3349371" y="1002947"/>
                    <a:pt x="3323933" y="933297"/>
                  </a:cubicBezTo>
                  <a:cubicBezTo>
                    <a:pt x="3298431" y="863645"/>
                    <a:pt x="3234881" y="815127"/>
                    <a:pt x="3161005" y="808926"/>
                  </a:cubicBezTo>
                  <a:lnTo>
                    <a:pt x="2575916" y="759565"/>
                  </a:lnTo>
                  <a:lnTo>
                    <a:pt x="2526602" y="174521"/>
                  </a:lnTo>
                  <a:cubicBezTo>
                    <a:pt x="2520353" y="100602"/>
                    <a:pt x="2471839" y="37053"/>
                    <a:pt x="2402231" y="11604"/>
                  </a:cubicBezTo>
                  <a:cubicBezTo>
                    <a:pt x="2332584" y="-13896"/>
                    <a:pt x="2254504" y="3418"/>
                    <a:pt x="2202066" y="55805"/>
                  </a:cubicBezTo>
                  <a:lnTo>
                    <a:pt x="1393876" y="864041"/>
                  </a:lnTo>
                  <a:cubicBezTo>
                    <a:pt x="1354188" y="903729"/>
                    <a:pt x="1333995" y="958845"/>
                    <a:pt x="1338707" y="1014755"/>
                  </a:cubicBezTo>
                  <a:close/>
                </a:path>
              </a:pathLst>
            </a:custGeom>
            <a:grpFill/>
            <a:ln w="12688" cap="flat">
              <a:noFill/>
              <a:prstDash val="solid"/>
              <a:miter/>
            </a:ln>
          </p:spPr>
          <p:txBody>
            <a:bodyPr rtlCol="0" anchor="ctr"/>
            <a:lstStyle/>
            <a:p>
              <a:endParaRPr lang="en-US"/>
            </a:p>
          </p:txBody>
        </p:sp>
      </p:grpSp>
      <p:grpSp>
        <p:nvGrpSpPr>
          <p:cNvPr id="20" name="Group 116">
            <a:extLst>
              <a:ext uri="{FF2B5EF4-FFF2-40B4-BE49-F238E27FC236}">
                <a16:creationId xmlns:a16="http://schemas.microsoft.com/office/drawing/2014/main" id="{4121057F-C795-2B0A-2605-D9925BD1E25F}"/>
              </a:ext>
            </a:extLst>
          </p:cNvPr>
          <p:cNvGrpSpPr/>
          <p:nvPr/>
        </p:nvGrpSpPr>
        <p:grpSpPr>
          <a:xfrm>
            <a:off x="7336731" y="5565914"/>
            <a:ext cx="948310" cy="972356"/>
            <a:chOff x="1029310" y="4978400"/>
            <a:chExt cx="6502400" cy="6502400"/>
          </a:xfrm>
          <a:solidFill>
            <a:srgbClr val="202D83"/>
          </a:solidFill>
        </p:grpSpPr>
        <p:sp>
          <p:nvSpPr>
            <p:cNvPr id="21" name="Freeform 117">
              <a:extLst>
                <a:ext uri="{FF2B5EF4-FFF2-40B4-BE49-F238E27FC236}">
                  <a16:creationId xmlns:a16="http://schemas.microsoft.com/office/drawing/2014/main" id="{128948E0-0004-21A5-7C3F-5BF729A26788}"/>
                </a:ext>
              </a:extLst>
            </p:cNvPr>
            <p:cNvSpPr/>
            <p:nvPr/>
          </p:nvSpPr>
          <p:spPr>
            <a:xfrm>
              <a:off x="3251810" y="7200900"/>
              <a:ext cx="2057400" cy="2057400"/>
            </a:xfrm>
            <a:custGeom>
              <a:avLst/>
              <a:gdLst>
                <a:gd name="connsiteX0" fmla="*/ 1229373 w 2057400"/>
                <a:gd name="connsiteY0" fmla="*/ 19799 h 2057400"/>
                <a:gd name="connsiteX1" fmla="*/ 1028700 w 2057400"/>
                <a:gd name="connsiteY1" fmla="*/ 0 h 2057400"/>
                <a:gd name="connsiteX2" fmla="*/ 0 w 2057400"/>
                <a:gd name="connsiteY2" fmla="*/ 1028700 h 2057400"/>
                <a:gd name="connsiteX3" fmla="*/ 1028700 w 2057400"/>
                <a:gd name="connsiteY3" fmla="*/ 2057400 h 2057400"/>
                <a:gd name="connsiteX4" fmla="*/ 2057400 w 2057400"/>
                <a:gd name="connsiteY4" fmla="*/ 1028700 h 2057400"/>
                <a:gd name="connsiteX5" fmla="*/ 2037601 w 2057400"/>
                <a:gd name="connsiteY5" fmla="*/ 828027 h 2057400"/>
                <a:gd name="connsiteX6" fmla="*/ 1432814 w 2057400"/>
                <a:gd name="connsiteY6" fmla="*/ 1432814 h 2057400"/>
                <a:gd name="connsiteX7" fmla="*/ 1028700 w 2057400"/>
                <a:gd name="connsiteY7" fmla="*/ 1600200 h 2057400"/>
                <a:gd name="connsiteX8" fmla="*/ 624586 w 2057400"/>
                <a:gd name="connsiteY8" fmla="*/ 1432814 h 2057400"/>
                <a:gd name="connsiteX9" fmla="*/ 457200 w 2057400"/>
                <a:gd name="connsiteY9" fmla="*/ 1028700 h 2057400"/>
                <a:gd name="connsiteX10" fmla="*/ 624586 w 2057400"/>
                <a:gd name="connsiteY10" fmla="*/ 624586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400" h="2057400">
                  <a:moveTo>
                    <a:pt x="1229373" y="19799"/>
                  </a:moveTo>
                  <a:cubicBezTo>
                    <a:pt x="1164438" y="6896"/>
                    <a:pt x="1097356" y="0"/>
                    <a:pt x="1028700" y="0"/>
                  </a:cubicBezTo>
                  <a:cubicBezTo>
                    <a:pt x="461467" y="0"/>
                    <a:pt x="0" y="461467"/>
                    <a:pt x="0" y="1028700"/>
                  </a:cubicBezTo>
                  <a:cubicBezTo>
                    <a:pt x="0" y="1595933"/>
                    <a:pt x="461467" y="2057400"/>
                    <a:pt x="1028700" y="2057400"/>
                  </a:cubicBezTo>
                  <a:cubicBezTo>
                    <a:pt x="1595933" y="2057400"/>
                    <a:pt x="2057400" y="1595933"/>
                    <a:pt x="2057400" y="1028700"/>
                  </a:cubicBezTo>
                  <a:cubicBezTo>
                    <a:pt x="2057400" y="960044"/>
                    <a:pt x="2050504" y="892962"/>
                    <a:pt x="2037601" y="828027"/>
                  </a:cubicBezTo>
                  <a:lnTo>
                    <a:pt x="1432814" y="1432814"/>
                  </a:lnTo>
                  <a:cubicBezTo>
                    <a:pt x="1324864" y="1540764"/>
                    <a:pt x="1181354" y="1600200"/>
                    <a:pt x="1028700" y="1600200"/>
                  </a:cubicBezTo>
                  <a:cubicBezTo>
                    <a:pt x="876046" y="1600200"/>
                    <a:pt x="732536" y="1540764"/>
                    <a:pt x="624586" y="1432814"/>
                  </a:cubicBezTo>
                  <a:cubicBezTo>
                    <a:pt x="516636" y="1324864"/>
                    <a:pt x="457200" y="1181354"/>
                    <a:pt x="457200" y="1028700"/>
                  </a:cubicBezTo>
                  <a:cubicBezTo>
                    <a:pt x="457200" y="876046"/>
                    <a:pt x="516636" y="732536"/>
                    <a:pt x="624586" y="624586"/>
                  </a:cubicBezTo>
                  <a:close/>
                </a:path>
              </a:pathLst>
            </a:custGeom>
            <a:grpFill/>
            <a:ln w="12688" cap="flat">
              <a:noFill/>
              <a:prstDash val="solid"/>
              <a:miter/>
            </a:ln>
          </p:spPr>
          <p:txBody>
            <a:bodyPr rtlCol="0" anchor="ctr"/>
            <a:lstStyle/>
            <a:p>
              <a:endParaRPr lang="en-US"/>
            </a:p>
          </p:txBody>
        </p:sp>
        <p:sp>
          <p:nvSpPr>
            <p:cNvPr id="22" name="Freeform 118">
              <a:extLst>
                <a:ext uri="{FF2B5EF4-FFF2-40B4-BE49-F238E27FC236}">
                  <a16:creationId xmlns:a16="http://schemas.microsoft.com/office/drawing/2014/main" id="{038D731D-2813-F93D-6DB2-C1EF8D1D3113}"/>
                </a:ext>
              </a:extLst>
            </p:cNvPr>
            <p:cNvSpPr/>
            <p:nvPr/>
          </p:nvSpPr>
          <p:spPr>
            <a:xfrm>
              <a:off x="1029310" y="4978400"/>
              <a:ext cx="6502400" cy="6502400"/>
            </a:xfrm>
            <a:custGeom>
              <a:avLst/>
              <a:gdLst>
                <a:gd name="connsiteX0" fmla="*/ 6211443 w 6502400"/>
                <a:gd name="connsiteY0" fmla="*/ 1907388 h 6502400"/>
                <a:gd name="connsiteX1" fmla="*/ 5801564 w 6502400"/>
                <a:gd name="connsiteY1" fmla="*/ 2317255 h 6502400"/>
                <a:gd name="connsiteX2" fmla="*/ 5664403 w 6502400"/>
                <a:gd name="connsiteY2" fmla="*/ 2418702 h 6502400"/>
                <a:gd name="connsiteX3" fmla="*/ 5803900 w 6502400"/>
                <a:gd name="connsiteY3" fmla="*/ 3251200 h 6502400"/>
                <a:gd name="connsiteX4" fmla="*/ 3251200 w 6502400"/>
                <a:gd name="connsiteY4" fmla="*/ 5803900 h 6502400"/>
                <a:gd name="connsiteX5" fmla="*/ 698500 w 6502400"/>
                <a:gd name="connsiteY5" fmla="*/ 3251200 h 6502400"/>
                <a:gd name="connsiteX6" fmla="*/ 3251200 w 6502400"/>
                <a:gd name="connsiteY6" fmla="*/ 698500 h 6502400"/>
                <a:gd name="connsiteX7" fmla="*/ 4083990 w 6502400"/>
                <a:gd name="connsiteY7" fmla="*/ 838101 h 6502400"/>
                <a:gd name="connsiteX8" fmla="*/ 4185196 w 6502400"/>
                <a:gd name="connsiteY8" fmla="*/ 700782 h 6502400"/>
                <a:gd name="connsiteX9" fmla="*/ 4595013 w 6502400"/>
                <a:gd name="connsiteY9" fmla="*/ 290960 h 6502400"/>
                <a:gd name="connsiteX10" fmla="*/ 3251200 w 6502400"/>
                <a:gd name="connsiteY10" fmla="*/ 0 h 6502400"/>
                <a:gd name="connsiteX11" fmla="*/ 0 w 6502400"/>
                <a:gd name="connsiteY11" fmla="*/ 3251200 h 6502400"/>
                <a:gd name="connsiteX12" fmla="*/ 3251200 w 6502400"/>
                <a:gd name="connsiteY12" fmla="*/ 6502400 h 6502400"/>
                <a:gd name="connsiteX13" fmla="*/ 6502400 w 6502400"/>
                <a:gd name="connsiteY13" fmla="*/ 3251200 h 6502400"/>
                <a:gd name="connsiteX14" fmla="*/ 6211443 w 6502400"/>
                <a:gd name="connsiteY14" fmla="*/ 1907388 h 65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02400" h="6502400">
                  <a:moveTo>
                    <a:pt x="6211443" y="1907388"/>
                  </a:moveTo>
                  <a:lnTo>
                    <a:pt x="5801564" y="2317255"/>
                  </a:lnTo>
                  <a:cubicBezTo>
                    <a:pt x="5760542" y="2358276"/>
                    <a:pt x="5714302" y="2392312"/>
                    <a:pt x="5664403" y="2418702"/>
                  </a:cubicBezTo>
                  <a:cubicBezTo>
                    <a:pt x="5754688" y="2679802"/>
                    <a:pt x="5803900" y="2959849"/>
                    <a:pt x="5803900" y="3251200"/>
                  </a:cubicBezTo>
                  <a:cubicBezTo>
                    <a:pt x="5803900" y="4658767"/>
                    <a:pt x="4658767" y="5803900"/>
                    <a:pt x="3251200" y="5803900"/>
                  </a:cubicBezTo>
                  <a:cubicBezTo>
                    <a:pt x="1843634" y="5803900"/>
                    <a:pt x="698500" y="4658767"/>
                    <a:pt x="698500" y="3251200"/>
                  </a:cubicBezTo>
                  <a:cubicBezTo>
                    <a:pt x="698500" y="1843634"/>
                    <a:pt x="1843634" y="698500"/>
                    <a:pt x="3251200" y="698500"/>
                  </a:cubicBezTo>
                  <a:cubicBezTo>
                    <a:pt x="3542652" y="698500"/>
                    <a:pt x="3822852" y="747762"/>
                    <a:pt x="4083990" y="838101"/>
                  </a:cubicBezTo>
                  <a:cubicBezTo>
                    <a:pt x="4110431" y="788144"/>
                    <a:pt x="4144213" y="741709"/>
                    <a:pt x="4185196" y="700782"/>
                  </a:cubicBezTo>
                  <a:lnTo>
                    <a:pt x="4595013" y="290960"/>
                  </a:lnTo>
                  <a:cubicBezTo>
                    <a:pt x="4185196" y="104180"/>
                    <a:pt x="3730181" y="0"/>
                    <a:pt x="3251200" y="0"/>
                  </a:cubicBezTo>
                  <a:cubicBezTo>
                    <a:pt x="1458468" y="0"/>
                    <a:pt x="0" y="1458468"/>
                    <a:pt x="0" y="3251200"/>
                  </a:cubicBezTo>
                  <a:cubicBezTo>
                    <a:pt x="0" y="5043932"/>
                    <a:pt x="1458468" y="6502400"/>
                    <a:pt x="3251200" y="6502400"/>
                  </a:cubicBezTo>
                  <a:cubicBezTo>
                    <a:pt x="5043932" y="6502400"/>
                    <a:pt x="6502400" y="5043932"/>
                    <a:pt x="6502400" y="3251200"/>
                  </a:cubicBezTo>
                  <a:cubicBezTo>
                    <a:pt x="6502400" y="2772220"/>
                    <a:pt x="6398222" y="2317204"/>
                    <a:pt x="6211443" y="1907388"/>
                  </a:cubicBezTo>
                  <a:close/>
                </a:path>
              </a:pathLst>
            </a:custGeom>
            <a:grpFill/>
            <a:ln w="12688" cap="flat">
              <a:noFill/>
              <a:prstDash val="solid"/>
              <a:miter/>
            </a:ln>
          </p:spPr>
          <p:txBody>
            <a:bodyPr rtlCol="0" anchor="ctr"/>
            <a:lstStyle/>
            <a:p>
              <a:endParaRPr lang="en-US"/>
            </a:p>
          </p:txBody>
        </p:sp>
        <p:sp>
          <p:nvSpPr>
            <p:cNvPr id="23" name="Freeform 119">
              <a:extLst>
                <a:ext uri="{FF2B5EF4-FFF2-40B4-BE49-F238E27FC236}">
                  <a16:creationId xmlns:a16="http://schemas.microsoft.com/office/drawing/2014/main" id="{A6CEF3A4-FB49-CF08-65DF-5E8A96D27958}"/>
                </a:ext>
              </a:extLst>
            </p:cNvPr>
            <p:cNvSpPr/>
            <p:nvPr/>
          </p:nvSpPr>
          <p:spPr>
            <a:xfrm>
              <a:off x="2108810" y="6057900"/>
              <a:ext cx="4343400" cy="4343400"/>
            </a:xfrm>
            <a:custGeom>
              <a:avLst/>
              <a:gdLst>
                <a:gd name="connsiteX0" fmla="*/ 2980830 w 4343400"/>
                <a:gd name="connsiteY0" fmla="*/ 554330 h 4343400"/>
                <a:gd name="connsiteX1" fmla="*/ 2946108 w 4343400"/>
                <a:gd name="connsiteY1" fmla="*/ 142776 h 4343400"/>
                <a:gd name="connsiteX2" fmla="*/ 2171700 w 4343400"/>
                <a:gd name="connsiteY2" fmla="*/ 0 h 4343400"/>
                <a:gd name="connsiteX3" fmla="*/ 0 w 4343400"/>
                <a:gd name="connsiteY3" fmla="*/ 2171700 h 4343400"/>
                <a:gd name="connsiteX4" fmla="*/ 2171700 w 4343400"/>
                <a:gd name="connsiteY4" fmla="*/ 4343400 h 4343400"/>
                <a:gd name="connsiteX5" fmla="*/ 4343400 w 4343400"/>
                <a:gd name="connsiteY5" fmla="*/ 2171700 h 4343400"/>
                <a:gd name="connsiteX6" fmla="*/ 4200627 w 4343400"/>
                <a:gd name="connsiteY6" fmla="*/ 1397292 h 4343400"/>
                <a:gd name="connsiteX7" fmla="*/ 3789070 w 4343400"/>
                <a:gd name="connsiteY7" fmla="*/ 1362570 h 4343400"/>
                <a:gd name="connsiteX8" fmla="*/ 3486988 w 4343400"/>
                <a:gd name="connsiteY8" fmla="*/ 1664589 h 4343400"/>
                <a:gd name="connsiteX9" fmla="*/ 3581400 w 4343400"/>
                <a:gd name="connsiteY9" fmla="*/ 2171700 h 4343400"/>
                <a:gd name="connsiteX10" fmla="*/ 2171700 w 4343400"/>
                <a:gd name="connsiteY10" fmla="*/ 3581400 h 4343400"/>
                <a:gd name="connsiteX11" fmla="*/ 762000 w 4343400"/>
                <a:gd name="connsiteY11" fmla="*/ 2171700 h 4343400"/>
                <a:gd name="connsiteX12" fmla="*/ 2171700 w 4343400"/>
                <a:gd name="connsiteY12" fmla="*/ 762000 h 4343400"/>
                <a:gd name="connsiteX13" fmla="*/ 2678811 w 4343400"/>
                <a:gd name="connsiteY13" fmla="*/ 856412 h 434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3400" h="4343400">
                  <a:moveTo>
                    <a:pt x="2980830" y="554330"/>
                  </a:moveTo>
                  <a:lnTo>
                    <a:pt x="2946108" y="142776"/>
                  </a:lnTo>
                  <a:cubicBezTo>
                    <a:pt x="2705443" y="50552"/>
                    <a:pt x="2444407" y="0"/>
                    <a:pt x="2171700" y="0"/>
                  </a:cubicBezTo>
                  <a:cubicBezTo>
                    <a:pt x="974230" y="0"/>
                    <a:pt x="0" y="974230"/>
                    <a:pt x="0" y="2171700"/>
                  </a:cubicBezTo>
                  <a:cubicBezTo>
                    <a:pt x="0" y="3369170"/>
                    <a:pt x="974230" y="4343400"/>
                    <a:pt x="2171700" y="4343400"/>
                  </a:cubicBezTo>
                  <a:cubicBezTo>
                    <a:pt x="3369170" y="4343400"/>
                    <a:pt x="4343400" y="3369170"/>
                    <a:pt x="4343400" y="2171700"/>
                  </a:cubicBezTo>
                  <a:cubicBezTo>
                    <a:pt x="4343400" y="1898993"/>
                    <a:pt x="4292854" y="1637957"/>
                    <a:pt x="4200627" y="1397292"/>
                  </a:cubicBezTo>
                  <a:lnTo>
                    <a:pt x="3789070" y="1362570"/>
                  </a:lnTo>
                  <a:lnTo>
                    <a:pt x="3486988" y="1664589"/>
                  </a:lnTo>
                  <a:cubicBezTo>
                    <a:pt x="3547910" y="1822056"/>
                    <a:pt x="3581400" y="1993011"/>
                    <a:pt x="3581400" y="2171700"/>
                  </a:cubicBezTo>
                  <a:cubicBezTo>
                    <a:pt x="3581400" y="2949029"/>
                    <a:pt x="2949029" y="3581400"/>
                    <a:pt x="2171700" y="3581400"/>
                  </a:cubicBezTo>
                  <a:cubicBezTo>
                    <a:pt x="1394371" y="3581400"/>
                    <a:pt x="762000" y="2949029"/>
                    <a:pt x="762000" y="2171700"/>
                  </a:cubicBezTo>
                  <a:cubicBezTo>
                    <a:pt x="762000" y="1394371"/>
                    <a:pt x="1394371" y="762000"/>
                    <a:pt x="2171700" y="762000"/>
                  </a:cubicBezTo>
                  <a:cubicBezTo>
                    <a:pt x="2350389" y="762000"/>
                    <a:pt x="2521344" y="795490"/>
                    <a:pt x="2678811" y="856412"/>
                  </a:cubicBezTo>
                  <a:close/>
                </a:path>
              </a:pathLst>
            </a:custGeom>
            <a:grpFill/>
            <a:ln w="12688" cap="flat">
              <a:noFill/>
              <a:prstDash val="solid"/>
              <a:miter/>
            </a:ln>
          </p:spPr>
          <p:txBody>
            <a:bodyPr rtlCol="0" anchor="ctr"/>
            <a:lstStyle/>
            <a:p>
              <a:endParaRPr lang="en-US"/>
            </a:p>
          </p:txBody>
        </p:sp>
        <p:sp>
          <p:nvSpPr>
            <p:cNvPr id="24" name="Freeform 120">
              <a:extLst>
                <a:ext uri="{FF2B5EF4-FFF2-40B4-BE49-F238E27FC236}">
                  <a16:creationId xmlns:a16="http://schemas.microsoft.com/office/drawing/2014/main" id="{D1C8CDB4-23D6-95DB-4086-249463B7083F}"/>
                </a:ext>
              </a:extLst>
            </p:cNvPr>
            <p:cNvSpPr/>
            <p:nvPr/>
          </p:nvSpPr>
          <p:spPr>
            <a:xfrm>
              <a:off x="4090010" y="5084569"/>
              <a:ext cx="3335506" cy="3335530"/>
            </a:xfrm>
            <a:custGeom>
              <a:avLst/>
              <a:gdLst>
                <a:gd name="connsiteX0" fmla="*/ 1338707 w 3335506"/>
                <a:gd name="connsiteY0" fmla="*/ 1014755 h 3335530"/>
                <a:gd name="connsiteX1" fmla="*/ 1394168 w 3335506"/>
                <a:gd name="connsiteY1" fmla="*/ 1671983 h 3335530"/>
                <a:gd name="connsiteX2" fmla="*/ 55817 w 3335506"/>
                <a:gd name="connsiteY2" fmla="*/ 3010348 h 3335530"/>
                <a:gd name="connsiteX3" fmla="*/ 55817 w 3335506"/>
                <a:gd name="connsiteY3" fmla="*/ 3279715 h 3335530"/>
                <a:gd name="connsiteX4" fmla="*/ 190500 w 3335506"/>
                <a:gd name="connsiteY4" fmla="*/ 3335531 h 3335530"/>
                <a:gd name="connsiteX5" fmla="*/ 325184 w 3335506"/>
                <a:gd name="connsiteY5" fmla="*/ 3279715 h 3335530"/>
                <a:gd name="connsiteX6" fmla="*/ 1663548 w 3335506"/>
                <a:gd name="connsiteY6" fmla="*/ 1941363 h 3335530"/>
                <a:gd name="connsiteX7" fmla="*/ 2320773 w 3335506"/>
                <a:gd name="connsiteY7" fmla="*/ 1996773 h 3335530"/>
                <a:gd name="connsiteX8" fmla="*/ 2336800 w 3335506"/>
                <a:gd name="connsiteY8" fmla="*/ 1997472 h 3335530"/>
                <a:gd name="connsiteX9" fmla="*/ 2471484 w 3335506"/>
                <a:gd name="connsiteY9" fmla="*/ 1941655 h 3335530"/>
                <a:gd name="connsiteX10" fmla="*/ 3279674 w 3335506"/>
                <a:gd name="connsiteY10" fmla="*/ 1133421 h 3335530"/>
                <a:gd name="connsiteX11" fmla="*/ 3323933 w 3335506"/>
                <a:gd name="connsiteY11" fmla="*/ 933297 h 3335530"/>
                <a:gd name="connsiteX12" fmla="*/ 3161005 w 3335506"/>
                <a:gd name="connsiteY12" fmla="*/ 808926 h 3335530"/>
                <a:gd name="connsiteX13" fmla="*/ 2575916 w 3335506"/>
                <a:gd name="connsiteY13" fmla="*/ 759565 h 3335530"/>
                <a:gd name="connsiteX14" fmla="*/ 2526602 w 3335506"/>
                <a:gd name="connsiteY14" fmla="*/ 174521 h 3335530"/>
                <a:gd name="connsiteX15" fmla="*/ 2402231 w 3335506"/>
                <a:gd name="connsiteY15" fmla="*/ 11604 h 3335530"/>
                <a:gd name="connsiteX16" fmla="*/ 2202066 w 3335506"/>
                <a:gd name="connsiteY16" fmla="*/ 55805 h 3335530"/>
                <a:gd name="connsiteX17" fmla="*/ 1393876 w 3335506"/>
                <a:gd name="connsiteY17" fmla="*/ 864041 h 3335530"/>
                <a:gd name="connsiteX18" fmla="*/ 1338707 w 3335506"/>
                <a:gd name="connsiteY18" fmla="*/ 1014755 h 333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5506" h="3335530">
                  <a:moveTo>
                    <a:pt x="1338707" y="1014755"/>
                  </a:moveTo>
                  <a:lnTo>
                    <a:pt x="1394168" y="1671983"/>
                  </a:lnTo>
                  <a:lnTo>
                    <a:pt x="55817" y="3010348"/>
                  </a:lnTo>
                  <a:cubicBezTo>
                    <a:pt x="-18606" y="3084706"/>
                    <a:pt x="-18606" y="3205356"/>
                    <a:pt x="55817" y="3279715"/>
                  </a:cubicBezTo>
                  <a:cubicBezTo>
                    <a:pt x="92964" y="3316926"/>
                    <a:pt x="141732" y="3335531"/>
                    <a:pt x="190500" y="3335531"/>
                  </a:cubicBezTo>
                  <a:cubicBezTo>
                    <a:pt x="239268" y="3335531"/>
                    <a:pt x="288036" y="3316926"/>
                    <a:pt x="325184" y="3279715"/>
                  </a:cubicBezTo>
                  <a:lnTo>
                    <a:pt x="1663548" y="1941363"/>
                  </a:lnTo>
                  <a:lnTo>
                    <a:pt x="2320773" y="1996773"/>
                  </a:lnTo>
                  <a:cubicBezTo>
                    <a:pt x="2326132" y="1997218"/>
                    <a:pt x="2331441" y="1997472"/>
                    <a:pt x="2336800" y="1997472"/>
                  </a:cubicBezTo>
                  <a:cubicBezTo>
                    <a:pt x="2387105" y="1997472"/>
                    <a:pt x="2435619" y="1977520"/>
                    <a:pt x="2471484" y="1941655"/>
                  </a:cubicBezTo>
                  <a:lnTo>
                    <a:pt x="3279674" y="1133421"/>
                  </a:lnTo>
                  <a:cubicBezTo>
                    <a:pt x="3332112" y="1081033"/>
                    <a:pt x="3349371" y="1002947"/>
                    <a:pt x="3323933" y="933297"/>
                  </a:cubicBezTo>
                  <a:cubicBezTo>
                    <a:pt x="3298431" y="863645"/>
                    <a:pt x="3234881" y="815127"/>
                    <a:pt x="3161005" y="808926"/>
                  </a:cubicBezTo>
                  <a:lnTo>
                    <a:pt x="2575916" y="759565"/>
                  </a:lnTo>
                  <a:lnTo>
                    <a:pt x="2526602" y="174521"/>
                  </a:lnTo>
                  <a:cubicBezTo>
                    <a:pt x="2520353" y="100602"/>
                    <a:pt x="2471839" y="37053"/>
                    <a:pt x="2402231" y="11604"/>
                  </a:cubicBezTo>
                  <a:cubicBezTo>
                    <a:pt x="2332584" y="-13896"/>
                    <a:pt x="2254504" y="3418"/>
                    <a:pt x="2202066" y="55805"/>
                  </a:cubicBezTo>
                  <a:lnTo>
                    <a:pt x="1393876" y="864041"/>
                  </a:lnTo>
                  <a:cubicBezTo>
                    <a:pt x="1354188" y="903729"/>
                    <a:pt x="1333995" y="958845"/>
                    <a:pt x="1338707" y="1014755"/>
                  </a:cubicBezTo>
                  <a:close/>
                </a:path>
              </a:pathLst>
            </a:custGeom>
            <a:grpFill/>
            <a:ln w="12688" cap="flat">
              <a:noFill/>
              <a:prstDash val="solid"/>
              <a:miter/>
            </a:ln>
          </p:spPr>
          <p:txBody>
            <a:bodyPr rtlCol="0" anchor="ctr"/>
            <a:lstStyle/>
            <a:p>
              <a:endParaRPr lang="en-US"/>
            </a:p>
          </p:txBody>
        </p:sp>
      </p:grpSp>
      <p:sp>
        <p:nvSpPr>
          <p:cNvPr id="25" name="pole tekstowe 24">
            <a:extLst>
              <a:ext uri="{FF2B5EF4-FFF2-40B4-BE49-F238E27FC236}">
                <a16:creationId xmlns:a16="http://schemas.microsoft.com/office/drawing/2014/main" id="{5CD83D12-860B-88F1-F491-DDCC2059DED2}"/>
              </a:ext>
            </a:extLst>
          </p:cNvPr>
          <p:cNvSpPr txBox="1"/>
          <p:nvPr/>
        </p:nvSpPr>
        <p:spPr>
          <a:xfrm>
            <a:off x="540000" y="1440000"/>
            <a:ext cx="8807624" cy="1958134"/>
          </a:xfrm>
          <a:prstGeom prst="rect">
            <a:avLst/>
          </a:prstGeom>
          <a:noFill/>
        </p:spPr>
        <p:txBody>
          <a:bodyPr wrap="none" lIns="91440" tIns="90000" rIns="91440" bIns="90000" rtlCol="0" anchor="t">
            <a:noAutofit/>
          </a:bodyPr>
          <a:lstStyle/>
          <a:p>
            <a:pPr marL="285750" indent="-285750">
              <a:spcAft>
                <a:spcPts val="600"/>
              </a:spcAft>
              <a:buFont typeface="Wingdings" panose="05000000000000000000" pitchFamily="2" charset="2"/>
              <a:buChar char="§"/>
            </a:pPr>
            <a:r>
              <a:rPr lang="pl-PL" sz="1400" b="1" spc="-50">
                <a:solidFill>
                  <a:srgbClr val="202D83"/>
                </a:solidFill>
                <a:uFill>
                  <a:solidFill>
                    <a:srgbClr val="FFFF00"/>
                  </a:solidFill>
                </a:uFill>
              </a:rPr>
              <a:t>112 mln PLN </a:t>
            </a:r>
            <a:r>
              <a:rPr lang="pl-PL" sz="1400" spc="-50">
                <a:solidFill>
                  <a:srgbClr val="202D83"/>
                </a:solidFill>
                <a:uFill>
                  <a:solidFill>
                    <a:srgbClr val="FFFF00"/>
                  </a:solidFill>
                </a:uFill>
              </a:rPr>
              <a:t>zysku netto za 3Q 2025 r. – </a:t>
            </a:r>
            <a:r>
              <a:rPr lang="pl-PL" sz="1400" b="1" spc="-50">
                <a:solidFill>
                  <a:srgbClr val="202D83"/>
                </a:solidFill>
                <a:uFill>
                  <a:solidFill>
                    <a:srgbClr val="FFFF00"/>
                  </a:solidFill>
                </a:uFill>
              </a:rPr>
              <a:t>wzrost o 408 mln PLN (PLN r/r).</a:t>
            </a:r>
          </a:p>
          <a:p>
            <a:pPr marL="285750" indent="-285750">
              <a:spcAft>
                <a:spcPts val="600"/>
              </a:spcAft>
              <a:buFont typeface="Wingdings" panose="05000000000000000000" pitchFamily="2" charset="2"/>
              <a:buChar char="§"/>
            </a:pPr>
            <a:r>
              <a:rPr lang="pl-PL" sz="1400" b="1" spc="-50">
                <a:solidFill>
                  <a:srgbClr val="202D83"/>
                </a:solidFill>
                <a:uFill>
                  <a:solidFill>
                    <a:srgbClr val="FFFF00"/>
                  </a:solidFill>
                </a:uFill>
              </a:rPr>
              <a:t>3 008 mln PLN </a:t>
            </a:r>
            <a:r>
              <a:rPr lang="pl-PL" sz="1400" spc="-50">
                <a:solidFill>
                  <a:srgbClr val="202D83"/>
                </a:solidFill>
                <a:uFill>
                  <a:solidFill>
                    <a:srgbClr val="FFFF00"/>
                  </a:solidFill>
                </a:uFill>
              </a:rPr>
              <a:t>przychodów ze sprzedaży za 3Q 2025 r. – </a:t>
            </a:r>
            <a:r>
              <a:rPr lang="pl-PL" sz="1400" b="1" spc="-50">
                <a:solidFill>
                  <a:srgbClr val="202D83"/>
                </a:solidFill>
                <a:uFill>
                  <a:solidFill>
                    <a:srgbClr val="FFFF00"/>
                  </a:solidFill>
                </a:uFill>
              </a:rPr>
              <a:t>wzrost o 1 136 mln PLN (+61% r/r).</a:t>
            </a:r>
          </a:p>
          <a:p>
            <a:pPr marL="285750" indent="-285750">
              <a:spcAft>
                <a:spcPts val="600"/>
              </a:spcAft>
              <a:buFont typeface="Wingdings" panose="05000000000000000000" pitchFamily="2" charset="2"/>
              <a:buChar char="§"/>
            </a:pPr>
            <a:r>
              <a:rPr lang="pl-PL" sz="1400" b="1" spc="-50">
                <a:solidFill>
                  <a:srgbClr val="202D83"/>
                </a:solidFill>
                <a:uFill>
                  <a:solidFill>
                    <a:srgbClr val="FFFF00"/>
                  </a:solidFill>
                </a:uFill>
              </a:rPr>
              <a:t>Portfel zamówień </a:t>
            </a:r>
            <a:r>
              <a:rPr lang="pl-PL" sz="1400" spc="-50">
                <a:solidFill>
                  <a:srgbClr val="202D83"/>
                </a:solidFill>
                <a:uFill>
                  <a:solidFill>
                    <a:srgbClr val="FFFF00"/>
                  </a:solidFill>
                </a:uFill>
              </a:rPr>
              <a:t>na dzień 30 września 2025 r. o wartości </a:t>
            </a:r>
            <a:r>
              <a:rPr lang="pl-PL" sz="1400" b="1" spc="-50">
                <a:solidFill>
                  <a:srgbClr val="202D83"/>
                </a:solidFill>
                <a:uFill>
                  <a:solidFill>
                    <a:srgbClr val="FFFF00"/>
                  </a:solidFill>
                </a:uFill>
              </a:rPr>
              <a:t>7,9 mld PLN.</a:t>
            </a:r>
          </a:p>
          <a:p>
            <a:pPr marL="285750" indent="-285750">
              <a:spcAft>
                <a:spcPts val="600"/>
              </a:spcAft>
              <a:buFont typeface="Wingdings" panose="05000000000000000000" pitchFamily="2" charset="2"/>
              <a:buChar char="§"/>
            </a:pPr>
            <a:r>
              <a:rPr lang="pl-PL" sz="1400" spc="-50">
                <a:solidFill>
                  <a:srgbClr val="202D83"/>
                </a:solidFill>
              </a:rPr>
              <a:t>Kontrakt </a:t>
            </a:r>
            <a:r>
              <a:rPr lang="pl-PL" sz="1400" b="1" spc="-50">
                <a:solidFill>
                  <a:srgbClr val="202D83"/>
                </a:solidFill>
              </a:rPr>
              <a:t>na zaprojektowanie, wybudowanie, uruchomienie, przekazanie do eksploatacji oraz serwisowanie </a:t>
            </a:r>
            <a:br>
              <a:rPr lang="pl-PL" sz="1400" b="1" spc="-50"/>
            </a:br>
            <a:r>
              <a:rPr lang="pl-PL" sz="1400" b="1" spc="-50">
                <a:solidFill>
                  <a:srgbClr val="202D83"/>
                </a:solidFill>
              </a:rPr>
              <a:t>nowego bloku gazowo-parowego w Gdańsku wraz z infrastrukturą pomocniczą oraz towarzyszącą </a:t>
            </a:r>
            <a:br>
              <a:rPr lang="pl-PL" sz="1400" b="1" spc="-50"/>
            </a:br>
            <a:r>
              <a:rPr lang="pl-PL" sz="1400" b="1" spc="-50">
                <a:solidFill>
                  <a:srgbClr val="202D83"/>
                </a:solidFill>
              </a:rPr>
              <a:t>dla Gdańsk sp. z o.o., spółki z Grupy Energa. Wartość dla </a:t>
            </a:r>
            <a:r>
              <a:rPr lang="pl-PL" sz="1400" b="1" spc="-50" err="1">
                <a:solidFill>
                  <a:srgbClr val="202D83"/>
                </a:solidFill>
              </a:rPr>
              <a:t>GK.PxM</a:t>
            </a:r>
            <a:r>
              <a:rPr lang="pl-PL" sz="1400" b="1" spc="-50">
                <a:solidFill>
                  <a:srgbClr val="202D83"/>
                </a:solidFill>
              </a:rPr>
              <a:t> to 1,67 mld PLN.</a:t>
            </a:r>
          </a:p>
          <a:p>
            <a:pPr marL="285750" indent="-285750">
              <a:spcAft>
                <a:spcPts val="600"/>
              </a:spcAft>
              <a:buFont typeface="Wingdings" panose="05000000000000000000" pitchFamily="2" charset="2"/>
              <a:buChar char="§"/>
            </a:pPr>
            <a:r>
              <a:rPr lang="pl-PL" sz="1400" spc="-50">
                <a:solidFill>
                  <a:srgbClr val="202D83"/>
                </a:solidFill>
              </a:rPr>
              <a:t>Kontrakt</a:t>
            </a:r>
            <a:r>
              <a:rPr lang="pl-PL" sz="1400" b="1" spc="-50">
                <a:solidFill>
                  <a:srgbClr val="202D83"/>
                </a:solidFill>
              </a:rPr>
              <a:t> „Budowa Instalacji do produkcji uwodornionych olejów roślinnych (HVO) w Rafinerii </a:t>
            </a:r>
            <a:r>
              <a:rPr lang="pl-PL" sz="1400" b="1" spc="-50" err="1">
                <a:solidFill>
                  <a:srgbClr val="202D83"/>
                </a:solidFill>
              </a:rPr>
              <a:t>Holborn</a:t>
            </a:r>
            <a:r>
              <a:rPr lang="pl-PL" sz="1400" b="1" spc="-50">
                <a:solidFill>
                  <a:srgbClr val="202D83"/>
                </a:solidFill>
              </a:rPr>
              <a:t> </a:t>
            </a:r>
            <a:br>
              <a:rPr lang="pl-PL" sz="1400" b="1" spc="-50"/>
            </a:br>
            <a:r>
              <a:rPr lang="pl-PL" sz="1400" b="1" spc="-50">
                <a:solidFill>
                  <a:srgbClr val="202D83"/>
                </a:solidFill>
              </a:rPr>
              <a:t>w Hamburgu”. Całkowita wartość kontraktu przypadająca na </a:t>
            </a:r>
            <a:r>
              <a:rPr lang="pl-PL" sz="1400" b="1" spc="-50" err="1">
                <a:solidFill>
                  <a:srgbClr val="202D83"/>
                </a:solidFill>
              </a:rPr>
              <a:t>GK.PxM</a:t>
            </a:r>
            <a:r>
              <a:rPr lang="pl-PL" sz="1400" b="1" spc="-50">
                <a:solidFill>
                  <a:srgbClr val="202D83"/>
                </a:solidFill>
              </a:rPr>
              <a:t> to 75,4 mln EUR.</a:t>
            </a:r>
          </a:p>
          <a:p>
            <a:pPr marL="285750" indent="-285750">
              <a:spcAft>
                <a:spcPts val="600"/>
              </a:spcAft>
              <a:buFont typeface="Wingdings" panose="05000000000000000000" pitchFamily="2" charset="2"/>
              <a:buChar char="§"/>
            </a:pPr>
            <a:r>
              <a:rPr lang="pl-PL" sz="1400" spc="-20">
                <a:solidFill>
                  <a:srgbClr val="001871"/>
                </a:solidFill>
                <a:cs typeface="Arial"/>
              </a:rPr>
              <a:t>Aneksy do umów </a:t>
            </a:r>
            <a:r>
              <a:rPr lang="pl-PL" sz="1400" b="1" spc="-20">
                <a:solidFill>
                  <a:srgbClr val="001871"/>
                </a:solidFill>
                <a:cs typeface="Arial"/>
              </a:rPr>
              <a:t>na realizację zadania pn. "PAKIET K-003 z zakresu OSBL pakietu rozbudowy </a:t>
            </a:r>
            <a:br>
              <a:rPr lang="pl-PL" sz="1400" b="1" spc="-20">
                <a:cs typeface="Arial"/>
              </a:rPr>
            </a:br>
            <a:r>
              <a:rPr lang="pl-PL" sz="1400" b="1" spc="-20">
                <a:solidFill>
                  <a:srgbClr val="001871"/>
                </a:solidFill>
                <a:cs typeface="Arial"/>
              </a:rPr>
              <a:t>i instalacji Olefin" dla  Orlen S.A. skutkujące zwiększeniem wynagrodzenia umownego </a:t>
            </a:r>
            <a:br>
              <a:rPr lang="pl-PL" sz="1400" b="1" spc="-20">
                <a:cs typeface="Arial"/>
              </a:rPr>
            </a:br>
            <a:r>
              <a:rPr lang="pl-PL" sz="1400" b="1" spc="-20">
                <a:solidFill>
                  <a:srgbClr val="001871"/>
                </a:solidFill>
                <a:cs typeface="Arial"/>
              </a:rPr>
              <a:t>o łączne maksymalne wynagrodzenie dodatkowe w kwocie 446.3 mln PLN</a:t>
            </a:r>
            <a:r>
              <a:rPr lang="pl-PL" sz="1400" spc="-20">
                <a:solidFill>
                  <a:srgbClr val="001871"/>
                </a:solidFill>
                <a:cs typeface="Arial"/>
              </a:rPr>
              <a:t>. </a:t>
            </a:r>
          </a:p>
          <a:p>
            <a:pPr marL="285750" indent="-285750">
              <a:spcAft>
                <a:spcPts val="600"/>
              </a:spcAft>
              <a:buFont typeface="Wingdings" panose="05000000000000000000" pitchFamily="2" charset="2"/>
              <a:buChar char="§"/>
            </a:pPr>
            <a:r>
              <a:rPr lang="pl-PL" sz="1400" spc="-20">
                <a:solidFill>
                  <a:srgbClr val="001871"/>
                </a:solidFill>
                <a:cs typeface="Arial"/>
              </a:rPr>
              <a:t>Ko</a:t>
            </a:r>
            <a:r>
              <a:rPr lang="pl-PL" sz="1400" spc="-50">
                <a:solidFill>
                  <a:srgbClr val="202D83"/>
                </a:solidFill>
              </a:rPr>
              <a:t>ntrakt</a:t>
            </a:r>
            <a:r>
              <a:rPr lang="pl-PL" sz="1400" b="1" spc="-50">
                <a:solidFill>
                  <a:srgbClr val="202D83"/>
                </a:solidFill>
              </a:rPr>
              <a:t> na budowę wiaty wysokiego składowania nr 1 (WWS-1) dla spółki z Grupy Enea - Enea </a:t>
            </a:r>
            <a:br>
              <a:rPr lang="pl-PL" sz="1400" b="1" spc="-50"/>
            </a:br>
            <a:r>
              <a:rPr lang="pl-PL" sz="1400" b="1" spc="-50">
                <a:solidFill>
                  <a:srgbClr val="202D83"/>
                </a:solidFill>
              </a:rPr>
              <a:t>Elektrownia Połaniec. Wartość dla </a:t>
            </a:r>
            <a:r>
              <a:rPr lang="pl-PL" sz="1400" b="1" spc="-50" err="1">
                <a:solidFill>
                  <a:srgbClr val="202D83"/>
                </a:solidFill>
              </a:rPr>
              <a:t>GK.PxM</a:t>
            </a:r>
            <a:r>
              <a:rPr lang="pl-PL" sz="1400" b="1" spc="-50">
                <a:solidFill>
                  <a:srgbClr val="202D83"/>
                </a:solidFill>
              </a:rPr>
              <a:t> to 202,7 mln PLN.</a:t>
            </a:r>
          </a:p>
          <a:p>
            <a:pPr marL="285750" indent="-285750">
              <a:spcAft>
                <a:spcPts val="600"/>
              </a:spcAft>
              <a:buFont typeface="Wingdings" panose="05000000000000000000" pitchFamily="2" charset="2"/>
              <a:buChar char="§"/>
            </a:pPr>
            <a:r>
              <a:rPr lang="pl-PL" sz="1400" b="1" spc="-50">
                <a:solidFill>
                  <a:srgbClr val="202D83"/>
                </a:solidFill>
              </a:rPr>
              <a:t>15.05.2025 r. ocynkownia Mostostal Siedlce, jako pierwsza w Polsce, osiągnęła 2 500 000 ton konstrukcji </a:t>
            </a:r>
            <a:br>
              <a:rPr lang="pl-PL" sz="1400" b="1" spc="-50"/>
            </a:br>
            <a:r>
              <a:rPr lang="pl-PL" sz="1400" b="1" spc="-50">
                <a:solidFill>
                  <a:srgbClr val="202D83"/>
                </a:solidFill>
              </a:rPr>
              <a:t>ocynkowanej.</a:t>
            </a:r>
          </a:p>
          <a:p>
            <a:pPr>
              <a:spcAft>
                <a:spcPts val="1200"/>
              </a:spcAft>
            </a:pPr>
            <a:r>
              <a:rPr lang="pl-PL" sz="1400">
                <a:solidFill>
                  <a:srgbClr val="202D83"/>
                </a:solidFill>
                <a:highlight>
                  <a:srgbClr val="FFFF00"/>
                </a:highlight>
              </a:rPr>
              <a:t>  </a:t>
            </a:r>
          </a:p>
        </p:txBody>
      </p:sp>
      <p:sp>
        <p:nvSpPr>
          <p:cNvPr id="26" name="Symbol zastępczy numeru slajdu 1">
            <a:extLst>
              <a:ext uri="{FF2B5EF4-FFF2-40B4-BE49-F238E27FC236}">
                <a16:creationId xmlns:a16="http://schemas.microsoft.com/office/drawing/2014/main" id="{E2CB0FCA-CADA-12ED-95DF-E9B3C0CB32F8}"/>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30</a:t>
            </a:fld>
            <a:endParaRPr lang="pl-PL"/>
          </a:p>
        </p:txBody>
      </p:sp>
    </p:spTree>
    <p:extLst>
      <p:ext uri="{BB962C8B-B14F-4D97-AF65-F5344CB8AC3E}">
        <p14:creationId xmlns:p14="http://schemas.microsoft.com/office/powerpoint/2010/main" val="4185725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CCE53-F48A-C2D0-1439-2852EBEDCCE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09410CC-53C2-8D12-D3FE-A816FFB3C3CA}"/>
              </a:ext>
            </a:extLst>
          </p:cNvPr>
          <p:cNvSpPr txBox="1">
            <a:spLocks/>
          </p:cNvSpPr>
          <p:nvPr/>
        </p:nvSpPr>
        <p:spPr>
          <a:xfrm>
            <a:off x="539999" y="360000"/>
            <a:ext cx="6640939" cy="756000"/>
          </a:xfrm>
          <a:prstGeom prst="rect">
            <a:avLst/>
          </a:prstGeom>
        </p:spPr>
        <p:txBody>
          <a:bodyPr vert="horz" lIns="0" tIns="27679" rIns="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altLang="pl-PL" sz="1300">
                <a:solidFill>
                  <a:srgbClr val="001871"/>
                </a:solidFill>
              </a:rPr>
              <a:t>Raport 3 kwartały 2025 roku </a:t>
            </a:r>
          </a:p>
          <a:p>
            <a:r>
              <a:rPr lang="pl-PL" sz="1800">
                <a:solidFill>
                  <a:srgbClr val="001871"/>
                </a:solidFill>
              </a:rPr>
              <a:t>Notowania spółki Polimex Mostostal S.A. 2024/2025 </a:t>
            </a:r>
          </a:p>
        </p:txBody>
      </p:sp>
      <p:sp>
        <p:nvSpPr>
          <p:cNvPr id="7" name="pole tekstowe 6">
            <a:extLst>
              <a:ext uri="{FF2B5EF4-FFF2-40B4-BE49-F238E27FC236}">
                <a16:creationId xmlns:a16="http://schemas.microsoft.com/office/drawing/2014/main" id="{583D8F7E-B81E-82B4-5D91-59E526397432}"/>
              </a:ext>
            </a:extLst>
          </p:cNvPr>
          <p:cNvSpPr txBox="1"/>
          <p:nvPr/>
        </p:nvSpPr>
        <p:spPr>
          <a:xfrm>
            <a:off x="210274" y="5350117"/>
            <a:ext cx="2337547" cy="369332"/>
          </a:xfrm>
          <a:prstGeom prst="rect">
            <a:avLst/>
          </a:prstGeom>
          <a:noFill/>
        </p:spPr>
        <p:txBody>
          <a:bodyPr wrap="square">
            <a:spAutoFit/>
          </a:bodyPr>
          <a:lstStyle/>
          <a:p>
            <a:r>
              <a:rPr lang="pl-PL">
                <a:solidFill>
                  <a:srgbClr val="001871"/>
                </a:solidFill>
              </a:rPr>
              <a:t>14 listopada 2024</a:t>
            </a:r>
          </a:p>
        </p:txBody>
      </p:sp>
      <p:sp>
        <p:nvSpPr>
          <p:cNvPr id="8" name="pole tekstowe 7">
            <a:extLst>
              <a:ext uri="{FF2B5EF4-FFF2-40B4-BE49-F238E27FC236}">
                <a16:creationId xmlns:a16="http://schemas.microsoft.com/office/drawing/2014/main" id="{59AECCBB-7A9E-DFAE-1C6D-43053FEB32FA}"/>
              </a:ext>
            </a:extLst>
          </p:cNvPr>
          <p:cNvSpPr txBox="1"/>
          <p:nvPr/>
        </p:nvSpPr>
        <p:spPr>
          <a:xfrm>
            <a:off x="3731107" y="2026339"/>
            <a:ext cx="2337547" cy="369332"/>
          </a:xfrm>
          <a:prstGeom prst="rect">
            <a:avLst/>
          </a:prstGeom>
          <a:noFill/>
        </p:spPr>
        <p:txBody>
          <a:bodyPr wrap="square">
            <a:spAutoFit/>
          </a:bodyPr>
          <a:lstStyle/>
          <a:p>
            <a:r>
              <a:rPr lang="pl-PL">
                <a:solidFill>
                  <a:srgbClr val="001871"/>
                </a:solidFill>
              </a:rPr>
              <a:t>14 listopada 2025</a:t>
            </a:r>
          </a:p>
        </p:txBody>
      </p:sp>
      <p:sp>
        <p:nvSpPr>
          <p:cNvPr id="9" name="pole tekstowe 8">
            <a:extLst>
              <a:ext uri="{FF2B5EF4-FFF2-40B4-BE49-F238E27FC236}">
                <a16:creationId xmlns:a16="http://schemas.microsoft.com/office/drawing/2014/main" id="{AD9FC719-CA42-0499-47B2-56AFD730F0AE}"/>
              </a:ext>
            </a:extLst>
          </p:cNvPr>
          <p:cNvSpPr txBox="1"/>
          <p:nvPr/>
        </p:nvSpPr>
        <p:spPr>
          <a:xfrm>
            <a:off x="539999" y="4950998"/>
            <a:ext cx="1322425" cy="400110"/>
          </a:xfrm>
          <a:prstGeom prst="rect">
            <a:avLst/>
          </a:prstGeom>
          <a:noFill/>
        </p:spPr>
        <p:txBody>
          <a:bodyPr wrap="square">
            <a:spAutoFit/>
          </a:bodyPr>
          <a:lstStyle/>
          <a:p>
            <a:pPr algn="ctr"/>
            <a:r>
              <a:rPr lang="pl-PL" sz="2000" b="1">
                <a:solidFill>
                  <a:srgbClr val="E87722"/>
                </a:solidFill>
              </a:rPr>
              <a:t>1,8 PLN</a:t>
            </a:r>
          </a:p>
        </p:txBody>
      </p:sp>
      <p:sp>
        <p:nvSpPr>
          <p:cNvPr id="10" name="pole tekstowe 9">
            <a:extLst>
              <a:ext uri="{FF2B5EF4-FFF2-40B4-BE49-F238E27FC236}">
                <a16:creationId xmlns:a16="http://schemas.microsoft.com/office/drawing/2014/main" id="{1CC107EA-FB87-D8A4-D866-F1239185FA4C}"/>
              </a:ext>
            </a:extLst>
          </p:cNvPr>
          <p:cNvSpPr txBox="1"/>
          <p:nvPr/>
        </p:nvSpPr>
        <p:spPr>
          <a:xfrm>
            <a:off x="3860468" y="1504506"/>
            <a:ext cx="2078826" cy="584775"/>
          </a:xfrm>
          <a:prstGeom prst="rect">
            <a:avLst/>
          </a:prstGeom>
          <a:noFill/>
        </p:spPr>
        <p:txBody>
          <a:bodyPr wrap="square">
            <a:spAutoFit/>
          </a:bodyPr>
          <a:lstStyle/>
          <a:p>
            <a:r>
              <a:rPr lang="pl-PL" sz="3200" b="1">
                <a:solidFill>
                  <a:srgbClr val="001871"/>
                </a:solidFill>
              </a:rPr>
              <a:t>6,08 PLN</a:t>
            </a:r>
          </a:p>
        </p:txBody>
      </p:sp>
      <p:sp>
        <p:nvSpPr>
          <p:cNvPr id="14" name="pole tekstowe 13">
            <a:extLst>
              <a:ext uri="{FF2B5EF4-FFF2-40B4-BE49-F238E27FC236}">
                <a16:creationId xmlns:a16="http://schemas.microsoft.com/office/drawing/2014/main" id="{E16E04BA-EC8C-3B66-5B73-E7C773C18241}"/>
              </a:ext>
            </a:extLst>
          </p:cNvPr>
          <p:cNvSpPr txBox="1"/>
          <p:nvPr/>
        </p:nvSpPr>
        <p:spPr>
          <a:xfrm>
            <a:off x="1182479" y="2605234"/>
            <a:ext cx="1701053" cy="769441"/>
          </a:xfrm>
          <a:prstGeom prst="rect">
            <a:avLst/>
          </a:prstGeom>
          <a:noFill/>
        </p:spPr>
        <p:txBody>
          <a:bodyPr wrap="square">
            <a:spAutoFit/>
          </a:bodyPr>
          <a:lstStyle/>
          <a:p>
            <a:pPr algn="ctr"/>
            <a:r>
              <a:rPr lang="pl-PL" sz="2400" b="1">
                <a:solidFill>
                  <a:srgbClr val="00B050"/>
                </a:solidFill>
              </a:rPr>
              <a:t>+238%</a:t>
            </a:r>
          </a:p>
          <a:p>
            <a:pPr algn="ctr"/>
            <a:r>
              <a:rPr lang="pl-PL" sz="2000">
                <a:solidFill>
                  <a:srgbClr val="00B050"/>
                </a:solidFill>
              </a:rPr>
              <a:t>wzrostu</a:t>
            </a:r>
          </a:p>
        </p:txBody>
      </p:sp>
      <p:sp>
        <p:nvSpPr>
          <p:cNvPr id="15" name="pole tekstowe 14">
            <a:extLst>
              <a:ext uri="{FF2B5EF4-FFF2-40B4-BE49-F238E27FC236}">
                <a16:creationId xmlns:a16="http://schemas.microsoft.com/office/drawing/2014/main" id="{A9E110A6-9078-B14A-B270-2C44CA0F0B70}"/>
              </a:ext>
            </a:extLst>
          </p:cNvPr>
          <p:cNvSpPr txBox="1"/>
          <p:nvPr/>
        </p:nvSpPr>
        <p:spPr>
          <a:xfrm>
            <a:off x="3860468" y="5337048"/>
            <a:ext cx="5149289" cy="738664"/>
          </a:xfrm>
          <a:prstGeom prst="rect">
            <a:avLst/>
          </a:prstGeom>
          <a:noFill/>
        </p:spPr>
        <p:txBody>
          <a:bodyPr wrap="square">
            <a:spAutoFit/>
          </a:bodyPr>
          <a:lstStyle/>
          <a:p>
            <a:pPr algn="ctr"/>
            <a:r>
              <a:rPr lang="pl-PL" sz="1400">
                <a:solidFill>
                  <a:srgbClr val="001871"/>
                </a:solidFill>
              </a:rPr>
              <a:t>Dynamiczny wzrost wartości akcji spółki Polimex Mostostal odzwierciedla zaufanie inwestorów</a:t>
            </a:r>
            <a:br>
              <a:rPr lang="pl-PL" sz="1400">
                <a:solidFill>
                  <a:srgbClr val="001871"/>
                </a:solidFill>
              </a:rPr>
            </a:br>
            <a:r>
              <a:rPr lang="pl-PL" sz="1400">
                <a:solidFill>
                  <a:srgbClr val="001871"/>
                </a:solidFill>
              </a:rPr>
              <a:t> i dobre stabilne wyniki finansowe Grupy Kapitałowej.</a:t>
            </a:r>
          </a:p>
        </p:txBody>
      </p:sp>
      <p:pic>
        <p:nvPicPr>
          <p:cNvPr id="3" name="Obraz 2" descr="Obraz zawierający Grafika, projekt graficzny, sztuka, Szablon&#10;&#10;Zawartość wygenerowana przez sztuczną inteligencję może być niepoprawna.">
            <a:extLst>
              <a:ext uri="{FF2B5EF4-FFF2-40B4-BE49-F238E27FC236}">
                <a16:creationId xmlns:a16="http://schemas.microsoft.com/office/drawing/2014/main" id="{7290148D-ABC9-DD29-8922-84063D7F40D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675" b="81104" l="2636" r="15295">
                        <a14:foregroundMark x1="3273" y1="73312" x2="3250" y2="71299"/>
                        <a14:foregroundMark x1="15318" y1="71623" x2="13909" y2="74091"/>
                        <a14:foregroundMark x1="2886" y1="71364" x2="2636" y2="72208"/>
                      </a14:backgroundRemoval>
                    </a14:imgEffect>
                  </a14:imgLayer>
                </a14:imgProps>
              </a:ext>
              <a:ext uri="{28A0092B-C50C-407E-A947-70E740481C1C}">
                <a14:useLocalDpi xmlns:a14="http://schemas.microsoft.com/office/drawing/2010/main" val="0"/>
              </a:ext>
            </a:extLst>
          </a:blip>
          <a:srcRect l="2152" t="68430" r="84019" b="17473"/>
          <a:stretch/>
        </p:blipFill>
        <p:spPr>
          <a:xfrm rot="7724832">
            <a:off x="836905" y="2876433"/>
            <a:ext cx="3844880" cy="1372011"/>
          </a:xfrm>
          <a:prstGeom prst="rect">
            <a:avLst/>
          </a:prstGeom>
        </p:spPr>
      </p:pic>
      <p:graphicFrame>
        <p:nvGraphicFramePr>
          <p:cNvPr id="6" name="Wykres 5">
            <a:extLst>
              <a:ext uri="{FF2B5EF4-FFF2-40B4-BE49-F238E27FC236}">
                <a16:creationId xmlns:a16="http://schemas.microsoft.com/office/drawing/2014/main" id="{6309EE25-E644-99E6-35E1-1ED2F45D9417}"/>
              </a:ext>
            </a:extLst>
          </p:cNvPr>
          <p:cNvGraphicFramePr>
            <a:graphicFrameLocks/>
          </p:cNvGraphicFramePr>
          <p:nvPr>
            <p:extLst>
              <p:ext uri="{D42A27DB-BD31-4B8C-83A1-F6EECF244321}">
                <p14:modId xmlns:p14="http://schemas.microsoft.com/office/powerpoint/2010/main" val="1454126504"/>
              </p:ext>
            </p:extLst>
          </p:nvPr>
        </p:nvGraphicFramePr>
        <p:xfrm>
          <a:off x="3634154" y="2639119"/>
          <a:ext cx="5458399"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12" name="Symbol zastępczy numeru slajdu 1">
            <a:extLst>
              <a:ext uri="{FF2B5EF4-FFF2-40B4-BE49-F238E27FC236}">
                <a16:creationId xmlns:a16="http://schemas.microsoft.com/office/drawing/2014/main" id="{265C0045-14CA-447D-8089-704FC6A19CDC}"/>
              </a:ext>
            </a:extLst>
          </p:cNvPr>
          <p:cNvSpPr>
            <a:spLocks noGrp="1"/>
          </p:cNvSpPr>
          <p:nvPr>
            <p:ph type="sldNum" sz="quarter" idx="12"/>
          </p:nvPr>
        </p:nvSpPr>
        <p:spPr>
          <a:xfrm>
            <a:off x="9224962" y="6355445"/>
            <a:ext cx="446163" cy="365125"/>
          </a:xfrm>
        </p:spPr>
        <p:txBody>
          <a:bodyPr/>
          <a:lstStyle/>
          <a:p>
            <a:fld id="{28261DB4-AFE6-4905-8FD8-30B9DF7248C0}" type="slidenum">
              <a:rPr lang="pl-PL" smtClean="0"/>
              <a:pPr/>
              <a:t>31</a:t>
            </a:fld>
            <a:endParaRPr lang="pl-PL"/>
          </a:p>
        </p:txBody>
      </p:sp>
    </p:spTree>
    <p:extLst>
      <p:ext uri="{BB962C8B-B14F-4D97-AF65-F5344CB8AC3E}">
        <p14:creationId xmlns:p14="http://schemas.microsoft.com/office/powerpoint/2010/main" val="225852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B7A7040B-6825-4E5A-FCED-0BE47BD87384}"/>
              </a:ext>
            </a:extLst>
          </p:cNvPr>
          <p:cNvSpPr/>
          <p:nvPr/>
        </p:nvSpPr>
        <p:spPr>
          <a:xfrm>
            <a:off x="3541058" y="1"/>
            <a:ext cx="2608730" cy="6839670"/>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3FE00D0F-7A32-4B4E-6950-8256DA416E3A}"/>
              </a:ext>
            </a:extLst>
          </p:cNvPr>
          <p:cNvSpPr txBox="1"/>
          <p:nvPr/>
        </p:nvSpPr>
        <p:spPr>
          <a:xfrm>
            <a:off x="-1" y="1588881"/>
            <a:ext cx="3541059" cy="338554"/>
          </a:xfrm>
          <a:prstGeom prst="rect">
            <a:avLst/>
          </a:prstGeom>
          <a:noFill/>
        </p:spPr>
        <p:txBody>
          <a:bodyPr wrap="square">
            <a:spAutoFit/>
          </a:bodyPr>
          <a:lstStyle/>
          <a:p>
            <a:pPr algn="ctr"/>
            <a:r>
              <a:rPr lang="id-ID" sz="1600" b="1">
                <a:solidFill>
                  <a:srgbClr val="001871"/>
                </a:solidFill>
                <a:latin typeface="Century Gothic" panose="020B0502020202020204" pitchFamily="34" charset="0"/>
                <a:ea typeface="Open Sans" panose="020B0606030504020204" pitchFamily="34" charset="0"/>
                <a:cs typeface="Open Sans" panose="020B0606030504020204" pitchFamily="34" charset="0"/>
              </a:rPr>
              <a:t>WWW.</a:t>
            </a:r>
            <a:r>
              <a:rPr lang="pl-PL" sz="1600" b="1" kern="1200">
                <a:solidFill>
                  <a:srgbClr val="001871"/>
                </a:solidFill>
                <a:latin typeface="Century Gothic" panose="020B0502020202020204" pitchFamily="34" charset="0"/>
                <a:ea typeface="Open Sans" panose="020B0606030504020204" pitchFamily="34" charset="0"/>
                <a:cs typeface="Open Sans" panose="020B0606030504020204" pitchFamily="34" charset="0"/>
              </a:rPr>
              <a:t> POLIMEX-MOSTOSTAL.PL</a:t>
            </a:r>
            <a:endParaRPr lang="en-ID" sz="16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6" name="Owal 5">
            <a:extLst>
              <a:ext uri="{FF2B5EF4-FFF2-40B4-BE49-F238E27FC236}">
                <a16:creationId xmlns:a16="http://schemas.microsoft.com/office/drawing/2014/main" id="{7B3BD73A-B0CB-473B-EFB3-1EF906D68AB5}"/>
              </a:ext>
            </a:extLst>
          </p:cNvPr>
          <p:cNvSpPr/>
          <p:nvPr/>
        </p:nvSpPr>
        <p:spPr>
          <a:xfrm>
            <a:off x="430304" y="2294942"/>
            <a:ext cx="2680447" cy="2635624"/>
          </a:xfrm>
          <a:prstGeom prst="ellipse">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extBox 12">
            <a:extLst>
              <a:ext uri="{FF2B5EF4-FFF2-40B4-BE49-F238E27FC236}">
                <a16:creationId xmlns:a16="http://schemas.microsoft.com/office/drawing/2014/main" id="{BF6FDAD3-422D-D8F7-7BAF-3050FE64ADD3}"/>
              </a:ext>
            </a:extLst>
          </p:cNvPr>
          <p:cNvSpPr txBox="1"/>
          <p:nvPr/>
        </p:nvSpPr>
        <p:spPr>
          <a:xfrm>
            <a:off x="3771142" y="4017538"/>
            <a:ext cx="1962392" cy="1246495"/>
          </a:xfrm>
          <a:prstGeom prst="rect">
            <a:avLst/>
          </a:prstGeom>
          <a:noFill/>
        </p:spPr>
        <p:txBody>
          <a:bodyPr wrap="square">
            <a:spAutoFit/>
          </a:bodyPr>
          <a:lstStyle/>
          <a:p>
            <a:pPr algn="r">
              <a:lnSpc>
                <a:spcPct val="150000"/>
              </a:lnSpc>
            </a:pPr>
            <a:r>
              <a:rPr lang="pl-PL" sz="1000" i="0">
                <a:solidFill>
                  <a:schemeClr val="bg1"/>
                </a:solidFill>
                <a:effectLst/>
                <a:latin typeface="Century Gothic" panose="020B0502020202020204" pitchFamily="34" charset="0"/>
              </a:rPr>
              <a:t>Firma przez ponad 80 lat uzyskała doświadczenie</a:t>
            </a:r>
            <a:br>
              <a:rPr lang="pl-PL" sz="1000">
                <a:solidFill>
                  <a:schemeClr val="bg1"/>
                </a:solidFill>
                <a:latin typeface="Century Gothic" panose="020B0502020202020204" pitchFamily="34" charset="0"/>
              </a:rPr>
            </a:br>
            <a:r>
              <a:rPr lang="pl-PL" sz="1000" i="0">
                <a:solidFill>
                  <a:schemeClr val="bg1"/>
                </a:solidFill>
                <a:effectLst/>
                <a:latin typeface="Century Gothic" panose="020B0502020202020204" pitchFamily="34" charset="0"/>
              </a:rPr>
              <a:t>i liczne referencje potwierdzające jej </a:t>
            </a:r>
            <a:r>
              <a:rPr lang="pl-PL" sz="1000" i="0" spc="-20">
                <a:solidFill>
                  <a:schemeClr val="bg1"/>
                </a:solidFill>
                <a:effectLst/>
                <a:latin typeface="Century Gothic" panose="020B0502020202020204" pitchFamily="34" charset="0"/>
              </a:rPr>
              <a:t>kompetencje i profesjonalizm.</a:t>
            </a:r>
            <a:endParaRPr lang="en-ID" sz="1000" spc="-20">
              <a:solidFill>
                <a:schemeClr val="bg1"/>
              </a:solidFill>
              <a:latin typeface="Century Gothic" panose="020B0502020202020204" pitchFamily="34" charset="0"/>
            </a:endParaRPr>
          </a:p>
        </p:txBody>
      </p:sp>
      <p:sp>
        <p:nvSpPr>
          <p:cNvPr id="9" name="TextBox 13">
            <a:extLst>
              <a:ext uri="{FF2B5EF4-FFF2-40B4-BE49-F238E27FC236}">
                <a16:creationId xmlns:a16="http://schemas.microsoft.com/office/drawing/2014/main" id="{2D62BA1A-919A-697A-2746-FE3655001836}"/>
              </a:ext>
            </a:extLst>
          </p:cNvPr>
          <p:cNvSpPr txBox="1"/>
          <p:nvPr/>
        </p:nvSpPr>
        <p:spPr>
          <a:xfrm>
            <a:off x="3435743" y="3681156"/>
            <a:ext cx="2273238" cy="338554"/>
          </a:xfrm>
          <a:prstGeom prst="rect">
            <a:avLst/>
          </a:prstGeom>
          <a:noFill/>
        </p:spPr>
        <p:txBody>
          <a:bodyPr wrap="square">
            <a:spAutoFit/>
          </a:bodyPr>
          <a:lstStyle/>
          <a:p>
            <a:pPr lvl="1" algn="r"/>
            <a:r>
              <a:rPr lang="pl-PL" sz="1600" b="1">
                <a:solidFill>
                  <a:schemeClr val="bg1"/>
                </a:solidFill>
                <a:latin typeface="Century Gothic" panose="020B0502020202020204" pitchFamily="34" charset="0"/>
                <a:ea typeface="Open Sans" panose="020B0606030504020204" pitchFamily="34" charset="0"/>
                <a:cs typeface="Open Sans" panose="020B0606030504020204" pitchFamily="34" charset="0"/>
              </a:rPr>
              <a:t>Doświadczenie</a:t>
            </a:r>
            <a:endParaRPr lang="en-ID" sz="1600" b="1">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0" name="TextBox 14">
            <a:extLst>
              <a:ext uri="{FF2B5EF4-FFF2-40B4-BE49-F238E27FC236}">
                <a16:creationId xmlns:a16="http://schemas.microsoft.com/office/drawing/2014/main" id="{9B02E06C-FE50-3914-2CB4-BAEDA4F56312}"/>
              </a:ext>
            </a:extLst>
          </p:cNvPr>
          <p:cNvSpPr txBox="1"/>
          <p:nvPr/>
        </p:nvSpPr>
        <p:spPr>
          <a:xfrm>
            <a:off x="3676745" y="1832751"/>
            <a:ext cx="2056789" cy="1447576"/>
          </a:xfrm>
          <a:prstGeom prst="rect">
            <a:avLst/>
          </a:prstGeom>
          <a:noFill/>
        </p:spPr>
        <p:txBody>
          <a:bodyPr wrap="square">
            <a:spAutoFit/>
          </a:bodyPr>
          <a:lstStyle/>
          <a:p>
            <a:pPr algn="r">
              <a:lnSpc>
                <a:spcPct val="150000"/>
              </a:lnSpc>
            </a:pPr>
            <a:r>
              <a:rPr lang="pl-PL" sz="1000" i="0">
                <a:solidFill>
                  <a:schemeClr val="bg1"/>
                </a:solidFill>
                <a:effectLst/>
                <a:latin typeface="Century Gothic" panose="020B0502020202020204" pitchFamily="34" charset="0"/>
              </a:rPr>
              <a:t>Polimex Mostostal skupia się </a:t>
            </a:r>
            <a:br>
              <a:rPr lang="pl-PL" sz="1000" i="0">
                <a:solidFill>
                  <a:schemeClr val="bg1"/>
                </a:solidFill>
                <a:effectLst/>
                <a:latin typeface="Century Gothic" panose="020B0502020202020204" pitchFamily="34" charset="0"/>
              </a:rPr>
            </a:br>
            <a:r>
              <a:rPr lang="pl-PL" sz="1000" i="0">
                <a:solidFill>
                  <a:schemeClr val="bg1"/>
                </a:solidFill>
                <a:effectLst/>
                <a:latin typeface="Century Gothic" panose="020B0502020202020204" pitchFamily="34" charset="0"/>
              </a:rPr>
              <a:t>na czterech obszarach</a:t>
            </a:r>
            <a:r>
              <a:rPr lang="pl-PL" sz="1000" i="0" spc="-10">
                <a:solidFill>
                  <a:schemeClr val="bg1"/>
                </a:solidFill>
                <a:effectLst/>
                <a:latin typeface="Century Gothic" panose="020B0502020202020204" pitchFamily="34" charset="0"/>
              </a:rPr>
              <a:t>: </a:t>
            </a:r>
            <a:r>
              <a:rPr lang="pl-PL" sz="1000" b="1" i="0">
                <a:solidFill>
                  <a:schemeClr val="bg1"/>
                </a:solidFill>
                <a:effectLst/>
                <a:latin typeface="Century Gothic" panose="020B0502020202020204" pitchFamily="34" charset="0"/>
              </a:rPr>
              <a:t>energetycznym, nafty, gazu </a:t>
            </a:r>
            <a:br>
              <a:rPr lang="pl-PL" sz="1000" b="1" i="0">
                <a:solidFill>
                  <a:schemeClr val="bg1"/>
                </a:solidFill>
                <a:effectLst/>
                <a:latin typeface="Century Gothic" panose="020B0502020202020204" pitchFamily="34" charset="0"/>
              </a:rPr>
            </a:br>
            <a:r>
              <a:rPr lang="pl-PL" sz="1000" b="1" i="0">
                <a:solidFill>
                  <a:schemeClr val="bg1"/>
                </a:solidFill>
                <a:effectLst/>
                <a:latin typeface="Century Gothic" panose="020B0502020202020204" pitchFamily="34" charset="0"/>
              </a:rPr>
              <a:t>i chemii, a także budownictwa przemysłowego i produkcji.</a:t>
            </a:r>
            <a:endParaRPr lang="en-ID" sz="1000" b="1">
              <a:solidFill>
                <a:schemeClr val="bg1"/>
              </a:solidFill>
              <a:latin typeface="Century Gothic" panose="020B0502020202020204" pitchFamily="34" charset="0"/>
            </a:endParaRPr>
          </a:p>
        </p:txBody>
      </p:sp>
      <p:sp>
        <p:nvSpPr>
          <p:cNvPr id="11" name="TextBox 15">
            <a:extLst>
              <a:ext uri="{FF2B5EF4-FFF2-40B4-BE49-F238E27FC236}">
                <a16:creationId xmlns:a16="http://schemas.microsoft.com/office/drawing/2014/main" id="{45E4BB90-2BA4-25A5-E0E8-A84A8B09499C}"/>
              </a:ext>
            </a:extLst>
          </p:cNvPr>
          <p:cNvSpPr txBox="1"/>
          <p:nvPr/>
        </p:nvSpPr>
        <p:spPr>
          <a:xfrm>
            <a:off x="3541058" y="1123476"/>
            <a:ext cx="2608730" cy="338554"/>
          </a:xfrm>
          <a:prstGeom prst="rect">
            <a:avLst/>
          </a:prstGeom>
          <a:noFill/>
        </p:spPr>
        <p:txBody>
          <a:bodyPr wrap="square">
            <a:spAutoFit/>
          </a:bodyPr>
          <a:lstStyle/>
          <a:p>
            <a:pPr lvl="1"/>
            <a:r>
              <a:rPr lang="pl-PL" sz="1600" b="1" spc="-30">
                <a:solidFill>
                  <a:schemeClr val="bg1"/>
                </a:solidFill>
                <a:latin typeface="Century Gothic" panose="020B0502020202020204" pitchFamily="34" charset="0"/>
                <a:ea typeface="Open Sans" panose="020B0606030504020204" pitchFamily="34" charset="0"/>
                <a:cs typeface="Open Sans" panose="020B0606030504020204" pitchFamily="34" charset="0"/>
              </a:rPr>
              <a:t>Wszechstronność</a:t>
            </a:r>
            <a:endParaRPr lang="en-ID" sz="1600" b="1" spc="-30">
              <a:solidFill>
                <a:schemeClr val="bg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3" name="TextBox 22">
            <a:extLst>
              <a:ext uri="{FF2B5EF4-FFF2-40B4-BE49-F238E27FC236}">
                <a16:creationId xmlns:a16="http://schemas.microsoft.com/office/drawing/2014/main" id="{508B46F1-8831-0468-7E35-9CCFC1EE27B0}"/>
              </a:ext>
            </a:extLst>
          </p:cNvPr>
          <p:cNvSpPr txBox="1"/>
          <p:nvPr/>
        </p:nvSpPr>
        <p:spPr>
          <a:xfrm>
            <a:off x="6475445" y="4964074"/>
            <a:ext cx="3137153" cy="524695"/>
          </a:xfrm>
          <a:prstGeom prst="rect">
            <a:avLst/>
          </a:prstGeom>
          <a:noFill/>
        </p:spPr>
        <p:txBody>
          <a:bodyPr wrap="square">
            <a:spAutoFit/>
          </a:bodyPr>
          <a:lstStyle/>
          <a:p>
            <a:pPr algn="r">
              <a:lnSpc>
                <a:spcPct val="150000"/>
              </a:lnSpc>
            </a:pPr>
            <a:r>
              <a:rPr lang="pl-PL" sz="1000" i="1">
                <a:solidFill>
                  <a:srgbClr val="001871"/>
                </a:solidFill>
                <a:effectLst/>
                <a:latin typeface="Century Gothic" panose="020B0502020202020204" pitchFamily="34" charset="0"/>
                <a:ea typeface="Roboto" panose="02000000000000000000" pitchFamily="2" charset="0"/>
              </a:rPr>
              <a:t>W trosce o ludzi i nasze środowisko naturalne</a:t>
            </a:r>
          </a:p>
          <a:p>
            <a:pPr algn="r">
              <a:lnSpc>
                <a:spcPct val="150000"/>
              </a:lnSpc>
            </a:pPr>
            <a:r>
              <a:rPr lang="pl-PL" sz="1000" i="1">
                <a:solidFill>
                  <a:srgbClr val="001871"/>
                </a:solidFill>
                <a:effectLst/>
                <a:latin typeface="Century Gothic" panose="020B0502020202020204" pitchFamily="34" charset="0"/>
                <a:ea typeface="Roboto" panose="02000000000000000000" pitchFamily="2" charset="0"/>
              </a:rPr>
              <a:t>Dla dobra organizacji i jej interesariuszy!</a:t>
            </a:r>
          </a:p>
        </p:txBody>
      </p:sp>
      <p:sp>
        <p:nvSpPr>
          <p:cNvPr id="14" name="pole tekstowe 13">
            <a:extLst>
              <a:ext uri="{FF2B5EF4-FFF2-40B4-BE49-F238E27FC236}">
                <a16:creationId xmlns:a16="http://schemas.microsoft.com/office/drawing/2014/main" id="{57E484E3-72A5-9194-2AAB-2563032DF21C}"/>
              </a:ext>
            </a:extLst>
          </p:cNvPr>
          <p:cNvSpPr txBox="1"/>
          <p:nvPr/>
        </p:nvSpPr>
        <p:spPr>
          <a:xfrm>
            <a:off x="6407689" y="1758158"/>
            <a:ext cx="3422111" cy="3170099"/>
          </a:xfrm>
          <a:prstGeom prst="rect">
            <a:avLst/>
          </a:prstGeom>
          <a:noFill/>
        </p:spPr>
        <p:txBody>
          <a:bodyPr wrap="square" rtlCol="0">
            <a:spAutoFit/>
          </a:bodyPr>
          <a:lstStyle/>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LIDER </a:t>
            </a:r>
            <a:r>
              <a:rPr lang="pl-PL" sz="1600" b="1">
                <a:solidFill>
                  <a:srgbClr val="1F2C82"/>
                </a:solidFill>
                <a:latin typeface="Century Gothic" panose="020B0502020202020204" pitchFamily="34" charset="0"/>
              </a:rPr>
              <a:t>BUDOWNICTWA </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7,9 MLD PLN </a:t>
            </a:r>
            <a:r>
              <a:rPr lang="pl-PL" sz="1600" b="1">
                <a:solidFill>
                  <a:srgbClr val="001871"/>
                </a:solidFill>
                <a:latin typeface="Century Gothic" panose="020B0502020202020204" pitchFamily="34" charset="0"/>
              </a:rPr>
              <a:t>PORTFEL ZAMÓWIEŃ </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PONAD 80 </a:t>
            </a:r>
            <a:r>
              <a:rPr lang="pl-PL" sz="1600" b="1">
                <a:solidFill>
                  <a:srgbClr val="1F2C82"/>
                </a:solidFill>
                <a:latin typeface="Century Gothic" panose="020B0502020202020204" pitchFamily="34" charset="0"/>
              </a:rPr>
              <a:t>LAT DZIAŁALNOŚCI</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OKOŁO 5 000</a:t>
            </a:r>
            <a:r>
              <a:rPr lang="pl-PL" sz="1600" b="1">
                <a:solidFill>
                  <a:srgbClr val="1F2C82"/>
                </a:solidFill>
                <a:latin typeface="Century Gothic" panose="020B0502020202020204" pitchFamily="34" charset="0"/>
              </a:rPr>
              <a:t> PRACOWNIKÓW</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5 </a:t>
            </a:r>
            <a:r>
              <a:rPr lang="pl-PL" sz="1600" b="1">
                <a:solidFill>
                  <a:srgbClr val="1F2C82"/>
                </a:solidFill>
                <a:latin typeface="Century Gothic" panose="020B0502020202020204" pitchFamily="34" charset="0"/>
              </a:rPr>
              <a:t>KONTYNENTÓW</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70 </a:t>
            </a:r>
            <a:r>
              <a:rPr lang="pl-PL" sz="1600" b="1">
                <a:solidFill>
                  <a:srgbClr val="1F2C82"/>
                </a:solidFill>
                <a:latin typeface="Century Gothic" panose="020B0502020202020204" pitchFamily="34" charset="0"/>
              </a:rPr>
              <a:t>KRAJÓW</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PONAD 700</a:t>
            </a:r>
            <a:r>
              <a:rPr lang="pl-PL" sz="1600" b="1">
                <a:solidFill>
                  <a:srgbClr val="1F2C82"/>
                </a:solidFill>
                <a:latin typeface="Century Gothic" panose="020B0502020202020204" pitchFamily="34" charset="0"/>
              </a:rPr>
              <a:t> REFERENCJI EPC</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STRATEGICZNE OBIEKTY</a:t>
            </a:r>
          </a:p>
          <a:p>
            <a:pPr marL="174625" indent="-174625">
              <a:spcAft>
                <a:spcPts val="600"/>
              </a:spcAft>
              <a:buFont typeface="Arial" panose="020B0604020202020204" pitchFamily="34" charset="0"/>
              <a:buChar char="•"/>
            </a:pPr>
            <a:r>
              <a:rPr lang="pl-PL" sz="1600" b="1">
                <a:solidFill>
                  <a:srgbClr val="FF9900"/>
                </a:solidFill>
                <a:latin typeface="Century Gothic" panose="020B0502020202020204" pitchFamily="34" charset="0"/>
              </a:rPr>
              <a:t>LIDER BEZPIECZEŃSTWA </a:t>
            </a:r>
          </a:p>
        </p:txBody>
      </p:sp>
      <p:sp>
        <p:nvSpPr>
          <p:cNvPr id="3" name="Symbol zastępczy numeru slajdu 1">
            <a:extLst>
              <a:ext uri="{FF2B5EF4-FFF2-40B4-BE49-F238E27FC236}">
                <a16:creationId xmlns:a16="http://schemas.microsoft.com/office/drawing/2014/main" id="{D34FBFF7-B273-F3DD-6401-816C2B7CD5AE}"/>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32</a:t>
            </a:fld>
            <a:endParaRPr lang="pl-PL"/>
          </a:p>
        </p:txBody>
      </p:sp>
    </p:spTree>
    <p:extLst>
      <p:ext uri="{BB962C8B-B14F-4D97-AF65-F5344CB8AC3E}">
        <p14:creationId xmlns:p14="http://schemas.microsoft.com/office/powerpoint/2010/main" val="2761102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037C0126-8C86-7FC4-016F-0CEA1C5CD2AE}"/>
              </a:ext>
            </a:extLst>
          </p:cNvPr>
          <p:cNvSpPr/>
          <p:nvPr/>
        </p:nvSpPr>
        <p:spPr>
          <a:xfrm>
            <a:off x="540000" y="1260000"/>
            <a:ext cx="7200000" cy="4401269"/>
          </a:xfrm>
          <a:prstGeom prst="rect">
            <a:avLst/>
          </a:prstGeom>
        </p:spPr>
        <p:txBody>
          <a:bodyPr wrap="square">
            <a:spAutoFit/>
          </a:bodyPr>
          <a:lstStyle/>
          <a:p>
            <a:pPr algn="just">
              <a:lnSpc>
                <a:spcPct val="107000"/>
              </a:lnSpc>
              <a:spcAft>
                <a:spcPts val="800"/>
              </a:spcAft>
            </a:pPr>
            <a:r>
              <a:rPr lang="pl-PL" sz="1000" kern="100">
                <a:solidFill>
                  <a:srgbClr val="132A76"/>
                </a:solidFill>
                <a:effectLst/>
                <a:ea typeface="Calibri" panose="020F0502020204030204" pitchFamily="34" charset="0"/>
                <a:cs typeface="Times New Roman" panose="02020603050405020304" pitchFamily="18" charset="0"/>
              </a:rPr>
              <a:t>„Niniejszy materiał nie stanowi ani nie powinien być traktowany jako oferta, zachęta lub zaproszenie do nabycia w jakikolwiek sposób papierów wartościowych Polimex Mostostal S.A. („Spółka”). Nie powinien on w całości ani w części stanowić podstawy do powoływania się w związku z  jakąkolwiek umową nabycia papierów wartościowych Spółki lub inna umową czy zobowiązaniem. Informacje zawarte w niniejszej prezentacji oraz </a:t>
            </a:r>
            <a:br>
              <a:rPr lang="pl-PL" sz="1000" kern="100">
                <a:solidFill>
                  <a:srgbClr val="132A76"/>
                </a:solidFill>
                <a:effectLst/>
                <a:ea typeface="Calibri" panose="020F0502020204030204" pitchFamily="34" charset="0"/>
                <a:cs typeface="Times New Roman" panose="02020603050405020304" pitchFamily="18" charset="0"/>
              </a:rPr>
            </a:br>
            <a:r>
              <a:rPr lang="pl-PL" sz="1000" kern="100">
                <a:solidFill>
                  <a:srgbClr val="132A76"/>
                </a:solidFill>
                <a:effectLst/>
                <a:ea typeface="Calibri" panose="020F0502020204030204" pitchFamily="34" charset="0"/>
                <a:cs typeface="Times New Roman" panose="02020603050405020304" pitchFamily="18" charset="0"/>
              </a:rPr>
              <a:t>w innych materiałach omawianych podczas prezentacji mogą podlegać zmianom. </a:t>
            </a:r>
          </a:p>
          <a:p>
            <a:pPr algn="just">
              <a:lnSpc>
                <a:spcPct val="107000"/>
              </a:lnSpc>
              <a:spcAft>
                <a:spcPts val="800"/>
              </a:spcAft>
            </a:pPr>
            <a:r>
              <a:rPr lang="pl-PL" sz="1000" kern="100">
                <a:solidFill>
                  <a:srgbClr val="132A76"/>
                </a:solidFill>
                <a:effectLst/>
                <a:ea typeface="Calibri" panose="020F0502020204030204" pitchFamily="34" charset="0"/>
                <a:cs typeface="Times New Roman" panose="02020603050405020304" pitchFamily="18" charset="0"/>
              </a:rPr>
              <a:t>Niniejszy materiał zawiera jedynie informacje podsumowujące, nie ma wyczerpującego charakteru i nie powinien być traktowany jako jedyna podstawa jakiejkolwiek analizy lub oceny. Nie składa się żadnych oświadczeń ani zapewnień (wyraźnych lub dorozumianych) dotyczących  informacji,  zawartych w niniejszym dokumencie, w tym prognoz , szacunków, celów i opinio, ani nie przyjmuje się żadnej odpowiedzialności za błędy, pominięcia lub nieprawidłowości zawarte w niniejszym dokumencie. W konsekwencji organy Spółki oraz jednostki zależne </a:t>
            </a:r>
            <a:br>
              <a:rPr lang="pl-PL" sz="1000" kern="100">
                <a:solidFill>
                  <a:srgbClr val="132A76"/>
                </a:solidFill>
                <a:effectLst/>
                <a:ea typeface="Calibri" panose="020F0502020204030204" pitchFamily="34" charset="0"/>
                <a:cs typeface="Times New Roman" panose="02020603050405020304" pitchFamily="18" charset="0"/>
              </a:rPr>
            </a:br>
            <a:r>
              <a:rPr lang="pl-PL" sz="1000" kern="100">
                <a:solidFill>
                  <a:srgbClr val="132A76"/>
                </a:solidFill>
                <a:effectLst/>
                <a:ea typeface="Calibri" panose="020F0502020204030204" pitchFamily="34" charset="0"/>
                <a:cs typeface="Times New Roman" panose="02020603050405020304" pitchFamily="18" charset="0"/>
              </a:rPr>
              <a:t>i powiązane Spółki nie przyjmują odpowiedzialności za jakiekolwiek szkody wynikającej pośrednio lub bezpośrednio z wykorzystania niniejszej prezentacji. Otrzymując niniejszą prezentację, potwierdzają Państwo, że samodzielnie ponoszą odpowiedzialność za swoją własną ocenę rynku oraz  pozycji Spółki na tym rynku a także, że samodzielnie przeprowadzą Państwo własne analizy i samodzielnie wypracują swoje stanowisko dotyczące przyszłych perspektyw działalności Spółki.</a:t>
            </a:r>
          </a:p>
          <a:p>
            <a:pPr algn="just">
              <a:lnSpc>
                <a:spcPct val="107000"/>
              </a:lnSpc>
              <a:spcAft>
                <a:spcPts val="800"/>
              </a:spcAft>
            </a:pPr>
            <a:r>
              <a:rPr lang="pl-PL" sz="1000" kern="100">
                <a:solidFill>
                  <a:srgbClr val="132A76"/>
                </a:solidFill>
                <a:effectLst/>
                <a:ea typeface="Calibri" panose="020F0502020204030204" pitchFamily="34" charset="0"/>
                <a:cs typeface="Times New Roman" panose="02020603050405020304" pitchFamily="18" charset="0"/>
              </a:rPr>
              <a:t>Stwierdzenia zawarte w niniejszym dokumencie mogą stanowić „stwierdzenia dotyczące przyszłości”, które można na ogół rozpoznać po użyciu słów takich, jak „może”, „będzie”, „powinien”, „dążyć”, „planować”, „oczekiwać”, „przewidywać”, „szacować”, „uważać”, „zamierzać”, „prognozować” lub „cel”, bądź ich form przeczących, form pochodnych lub porównywalnych terminów. Stwierdzenia dotyczące przyszłości są obarczone szeregiem znanych oraz nieznanych ryzyk, niepewności oraz innych czynników, które mogą spowodować, że faktyczne wyniki, poziom działalności bądź osiągnięcia Spółki lub jej branży mogą istotnie odbiegać od przyszłych wyników, poziomu działalności bądź osiągnięć wyrażanych lub sugerowanych w stwierdzeniach dotyczących przyszłości. Spółka nie zobowiązuje się do publicznego uaktualniania ani weryfikowania jakichkolwiek stwierdzeń dotyczących przyszłości, niezależnie od uzyskania nowych informacji, zajścia przyszłych zdarzeń lub wystąpienia innych okoliczności.”</a:t>
            </a:r>
          </a:p>
        </p:txBody>
      </p:sp>
      <p:sp>
        <p:nvSpPr>
          <p:cNvPr id="5" name="Tytuł 1">
            <a:extLst>
              <a:ext uri="{FF2B5EF4-FFF2-40B4-BE49-F238E27FC236}">
                <a16:creationId xmlns:a16="http://schemas.microsoft.com/office/drawing/2014/main" id="{D36E0583-2BF6-359E-8D54-4EBE2DB9709C}"/>
              </a:ext>
            </a:extLst>
          </p:cNvPr>
          <p:cNvSpPr txBox="1">
            <a:spLocks/>
          </p:cNvSpPr>
          <p:nvPr/>
        </p:nvSpPr>
        <p:spPr>
          <a:xfrm>
            <a:off x="540000" y="360000"/>
            <a:ext cx="7722000" cy="756000"/>
          </a:xfrm>
          <a:prstGeom prst="rect">
            <a:avLst/>
          </a:prstGeom>
        </p:spPr>
        <p:txBody>
          <a:bodyPr vert="horz" lIns="0" tIns="29986" rIns="47223" bIns="29986" rtlCol="0" anchor="ctr" anchorCtr="0">
            <a:noAutofit/>
          </a:bodyPr>
          <a:lstStyle>
            <a:lvl1pPr algn="l" defTabSz="742950" rtl="0" eaLnBrk="1" latinLnBrk="0" hangingPunct="1">
              <a:spcBef>
                <a:spcPct val="0"/>
              </a:spcBef>
              <a:buNone/>
              <a:defRPr sz="1950" b="0" kern="1200">
                <a:solidFill>
                  <a:srgbClr val="FFFFFF"/>
                </a:solidFill>
                <a:latin typeface="+mj-lt"/>
                <a:ea typeface="+mj-ea"/>
                <a:cs typeface="+mj-cs"/>
              </a:defRPr>
            </a:lvl1pPr>
          </a:lstStyle>
          <a:p>
            <a:pPr>
              <a:lnSpc>
                <a:spcPct val="90000"/>
              </a:lnSpc>
            </a:pPr>
            <a:r>
              <a:rPr lang="pl-PL" altLang="pl-PL" sz="1300" spc="-24">
                <a:solidFill>
                  <a:srgbClr val="001871"/>
                </a:solidFill>
                <a:latin typeface="Century Gothic" panose="020B0502020202020204" pitchFamily="34" charset="0"/>
              </a:rPr>
              <a:t>Grupa Kapitałowa Polimex Mostostal </a:t>
            </a:r>
            <a:br>
              <a:rPr lang="pl-PL" altLang="pl-PL" sz="1800" spc="-24">
                <a:solidFill>
                  <a:srgbClr val="001871"/>
                </a:solidFill>
                <a:latin typeface="Century Gothic" panose="020B0502020202020204" pitchFamily="34" charset="0"/>
              </a:rPr>
            </a:br>
            <a:r>
              <a:rPr lang="pl-PL" altLang="pl-PL" sz="1800" spc="-24">
                <a:solidFill>
                  <a:srgbClr val="001871"/>
                </a:solidFill>
                <a:latin typeface="Century Gothic" panose="020B0502020202020204" pitchFamily="34" charset="0"/>
              </a:rPr>
              <a:t>zastrzeżenia prawne</a:t>
            </a:r>
          </a:p>
        </p:txBody>
      </p:sp>
      <p:sp>
        <p:nvSpPr>
          <p:cNvPr id="3" name="Symbol zastępczy numeru slajdu 1">
            <a:extLst>
              <a:ext uri="{FF2B5EF4-FFF2-40B4-BE49-F238E27FC236}">
                <a16:creationId xmlns:a16="http://schemas.microsoft.com/office/drawing/2014/main" id="{34202F70-5034-969B-F512-A87CDAAFB93E}"/>
              </a:ext>
            </a:extLst>
          </p:cNvPr>
          <p:cNvSpPr>
            <a:spLocks noGrp="1"/>
          </p:cNvSpPr>
          <p:nvPr>
            <p:ph type="sldNum" sz="quarter" idx="12"/>
          </p:nvPr>
        </p:nvSpPr>
        <p:spPr>
          <a:xfrm>
            <a:off x="9224962" y="6355445"/>
            <a:ext cx="405421" cy="365125"/>
          </a:xfrm>
        </p:spPr>
        <p:txBody>
          <a:bodyPr/>
          <a:lstStyle/>
          <a:p>
            <a:fld id="{28261DB4-AFE6-4905-8FD8-30B9DF7248C0}" type="slidenum">
              <a:rPr lang="pl-PL" smtClean="0"/>
              <a:pPr/>
              <a:t>33</a:t>
            </a:fld>
            <a:endParaRPr lang="pl-PL"/>
          </a:p>
        </p:txBody>
      </p:sp>
      <p:grpSp>
        <p:nvGrpSpPr>
          <p:cNvPr id="2" name="Grupa 1">
            <a:extLst>
              <a:ext uri="{FF2B5EF4-FFF2-40B4-BE49-F238E27FC236}">
                <a16:creationId xmlns:a16="http://schemas.microsoft.com/office/drawing/2014/main" id="{5040A601-C92A-BFF2-ABEC-260E943BB01E}"/>
              </a:ext>
            </a:extLst>
          </p:cNvPr>
          <p:cNvGrpSpPr/>
          <p:nvPr/>
        </p:nvGrpSpPr>
        <p:grpSpPr>
          <a:xfrm>
            <a:off x="8748000" y="1440371"/>
            <a:ext cx="462402" cy="4828063"/>
            <a:chOff x="8777011" y="1440371"/>
            <a:chExt cx="462402" cy="4828063"/>
          </a:xfrm>
        </p:grpSpPr>
        <p:sp>
          <p:nvSpPr>
            <p:cNvPr id="19" name="Google Shape;2452;p31">
              <a:extLst>
                <a:ext uri="{FF2B5EF4-FFF2-40B4-BE49-F238E27FC236}">
                  <a16:creationId xmlns:a16="http://schemas.microsoft.com/office/drawing/2014/main" id="{3A40FDE2-D4FC-00DE-1A68-92D3E8D2BAF6}"/>
                </a:ext>
              </a:extLst>
            </p:cNvPr>
            <p:cNvSpPr>
              <a:spLocks/>
            </p:cNvSpPr>
            <p:nvPr/>
          </p:nvSpPr>
          <p:spPr bwMode="auto">
            <a:xfrm>
              <a:off x="8830844" y="2355908"/>
              <a:ext cx="317496" cy="473585"/>
            </a:xfrm>
            <a:custGeom>
              <a:avLst/>
              <a:gdLst>
                <a:gd name="T0" fmla="*/ 655347 w 238125"/>
                <a:gd name="T1" fmla="*/ 199945 h 322584"/>
                <a:gd name="T2" fmla="*/ 693211 w 238125"/>
                <a:gd name="T3" fmla="*/ 172968 h 322584"/>
                <a:gd name="T4" fmla="*/ 710562 w 238125"/>
                <a:gd name="T5" fmla="*/ 139645 h 322584"/>
                <a:gd name="T6" fmla="*/ 596972 w 238125"/>
                <a:gd name="T7" fmla="*/ 0 h 322584"/>
                <a:gd name="T8" fmla="*/ 100014 w 238125"/>
                <a:gd name="T9" fmla="*/ 7934 h 322584"/>
                <a:gd name="T10" fmla="*/ 2198 w 238125"/>
                <a:gd name="T11" fmla="*/ 161859 h 322584"/>
                <a:gd name="T12" fmla="*/ 47950 w 238125"/>
                <a:gd name="T13" fmla="*/ 172968 h 322584"/>
                <a:gd name="T14" fmla="*/ 68459 w 238125"/>
                <a:gd name="T15" fmla="*/ 220574 h 322584"/>
                <a:gd name="T16" fmla="*/ 88970 w 238125"/>
                <a:gd name="T17" fmla="*/ 172968 h 322584"/>
                <a:gd name="T18" fmla="*/ 120523 w 238125"/>
                <a:gd name="T19" fmla="*/ 199945 h 322584"/>
                <a:gd name="T20" fmla="*/ 161540 w 238125"/>
                <a:gd name="T21" fmla="*/ 199945 h 322584"/>
                <a:gd name="T22" fmla="*/ 245156 w 238125"/>
                <a:gd name="T23" fmla="*/ 172968 h 322584"/>
                <a:gd name="T24" fmla="*/ 24286 w 238125"/>
                <a:gd name="T25" fmla="*/ 980684 h 322584"/>
                <a:gd name="T26" fmla="*/ 49526 w 238125"/>
                <a:gd name="T27" fmla="*/ 967988 h 322584"/>
                <a:gd name="T28" fmla="*/ 589082 w 238125"/>
                <a:gd name="T29" fmla="*/ 707743 h 322584"/>
                <a:gd name="T30" fmla="*/ 685322 w 238125"/>
                <a:gd name="T31" fmla="*/ 982272 h 322584"/>
                <a:gd name="T32" fmla="*/ 705831 w 238125"/>
                <a:gd name="T33" fmla="*/ 955296 h 322584"/>
                <a:gd name="T34" fmla="*/ 543334 w 238125"/>
                <a:gd name="T35" fmla="*/ 171381 h 322584"/>
                <a:gd name="T36" fmla="*/ 563842 w 238125"/>
                <a:gd name="T37" fmla="*/ 218987 h 322584"/>
                <a:gd name="T38" fmla="*/ 584351 w 238125"/>
                <a:gd name="T39" fmla="*/ 171381 h 322584"/>
                <a:gd name="T40" fmla="*/ 615903 w 238125"/>
                <a:gd name="T41" fmla="*/ 198358 h 322584"/>
                <a:gd name="T42" fmla="*/ 388721 w 238125"/>
                <a:gd name="T43" fmla="*/ 39672 h 322584"/>
                <a:gd name="T44" fmla="*/ 300375 w 238125"/>
                <a:gd name="T45" fmla="*/ 130124 h 322584"/>
                <a:gd name="T46" fmla="*/ 388721 w 238125"/>
                <a:gd name="T47" fmla="*/ 39672 h 322584"/>
                <a:gd name="T48" fmla="*/ 128411 w 238125"/>
                <a:gd name="T49" fmla="*/ 39672 h 322584"/>
                <a:gd name="T50" fmla="*/ 257776 w 238125"/>
                <a:gd name="T51" fmla="*/ 130124 h 322584"/>
                <a:gd name="T52" fmla="*/ 496005 w 238125"/>
                <a:gd name="T53" fmla="*/ 403064 h 322584"/>
                <a:gd name="T54" fmla="*/ 459717 w 238125"/>
                <a:gd name="T55" fmla="*/ 279291 h 322584"/>
                <a:gd name="T56" fmla="*/ 466030 w 238125"/>
                <a:gd name="T57" fmla="*/ 471302 h 322584"/>
                <a:gd name="T58" fmla="*/ 253045 w 238125"/>
                <a:gd name="T59" fmla="*/ 471302 h 322584"/>
                <a:gd name="T60" fmla="*/ 256200 w 238125"/>
                <a:gd name="T61" fmla="*/ 430041 h 322584"/>
                <a:gd name="T62" fmla="*/ 464450 w 238125"/>
                <a:gd name="T63" fmla="*/ 430041 h 322584"/>
                <a:gd name="T64" fmla="*/ 358747 w 238125"/>
                <a:gd name="T65" fmla="*/ 301504 h 322584"/>
                <a:gd name="T66" fmla="*/ 409234 w 238125"/>
                <a:gd name="T67" fmla="*/ 265007 h 322584"/>
                <a:gd name="T68" fmla="*/ 324040 w 238125"/>
                <a:gd name="T69" fmla="*/ 326893 h 322584"/>
                <a:gd name="T70" fmla="*/ 256200 w 238125"/>
                <a:gd name="T71" fmla="*/ 277702 h 322584"/>
                <a:gd name="T72" fmla="*/ 193095 w 238125"/>
                <a:gd name="T73" fmla="*/ 485581 h 322584"/>
                <a:gd name="T74" fmla="*/ 145765 w 238125"/>
                <a:gd name="T75" fmla="*/ 644270 h 322584"/>
                <a:gd name="T76" fmla="*/ 202561 w 238125"/>
                <a:gd name="T77" fmla="*/ 660137 h 322584"/>
                <a:gd name="T78" fmla="*/ 510201 w 238125"/>
                <a:gd name="T79" fmla="*/ 664899 h 322584"/>
                <a:gd name="T80" fmla="*/ 399765 w 238125"/>
                <a:gd name="T81" fmla="*/ 555403 h 322584"/>
                <a:gd name="T82" fmla="*/ 571731 w 238125"/>
                <a:gd name="T83" fmla="*/ 652204 h 322584"/>
                <a:gd name="T84" fmla="*/ 442362 w 238125"/>
                <a:gd name="T85" fmla="*/ 223749 h 322584"/>
                <a:gd name="T86" fmla="*/ 287755 w 238125"/>
                <a:gd name="T87" fmla="*/ 172968 h 322584"/>
                <a:gd name="T88" fmla="*/ 442362 w 238125"/>
                <a:gd name="T89" fmla="*/ 223749 h 322584"/>
                <a:gd name="T90" fmla="*/ 585928 w 238125"/>
                <a:gd name="T91" fmla="*/ 39672 h 322584"/>
                <a:gd name="T92" fmla="*/ 458140 w 238125"/>
                <a:gd name="T93" fmla="*/ 130124 h 3225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38125" h="322584" extrusionOk="0">
                  <a:moveTo>
                    <a:pt x="212933" y="73507"/>
                  </a:moveTo>
                  <a:cubicBezTo>
                    <a:pt x="216638" y="73507"/>
                    <a:pt x="219813" y="70334"/>
                    <a:pt x="219813" y="66632"/>
                  </a:cubicBezTo>
                  <a:lnTo>
                    <a:pt x="219813" y="57642"/>
                  </a:lnTo>
                  <a:lnTo>
                    <a:pt x="232513" y="57642"/>
                  </a:lnTo>
                  <a:cubicBezTo>
                    <a:pt x="235158" y="57642"/>
                    <a:pt x="237275" y="56056"/>
                    <a:pt x="238862" y="53940"/>
                  </a:cubicBezTo>
                  <a:cubicBezTo>
                    <a:pt x="239921" y="51825"/>
                    <a:pt x="239921" y="48652"/>
                    <a:pt x="238333" y="46537"/>
                  </a:cubicBezTo>
                  <a:lnTo>
                    <a:pt x="206054" y="2644"/>
                  </a:lnTo>
                  <a:cubicBezTo>
                    <a:pt x="204996" y="1058"/>
                    <a:pt x="202879" y="0"/>
                    <a:pt x="200233" y="0"/>
                  </a:cubicBezTo>
                  <a:lnTo>
                    <a:pt x="39367" y="0"/>
                  </a:lnTo>
                  <a:cubicBezTo>
                    <a:pt x="37250" y="0"/>
                    <a:pt x="35133" y="1058"/>
                    <a:pt x="33546" y="2644"/>
                  </a:cubicBezTo>
                  <a:lnTo>
                    <a:pt x="1267" y="46537"/>
                  </a:lnTo>
                  <a:cubicBezTo>
                    <a:pt x="-321" y="48652"/>
                    <a:pt x="-321" y="51296"/>
                    <a:pt x="737" y="53940"/>
                  </a:cubicBezTo>
                  <a:cubicBezTo>
                    <a:pt x="1796" y="56056"/>
                    <a:pt x="4442" y="57642"/>
                    <a:pt x="7087" y="57642"/>
                  </a:cubicBezTo>
                  <a:lnTo>
                    <a:pt x="16083" y="57642"/>
                  </a:lnTo>
                  <a:lnTo>
                    <a:pt x="16083" y="66632"/>
                  </a:lnTo>
                  <a:cubicBezTo>
                    <a:pt x="16083" y="70334"/>
                    <a:pt x="19258" y="73507"/>
                    <a:pt x="22962" y="73507"/>
                  </a:cubicBezTo>
                  <a:cubicBezTo>
                    <a:pt x="26667" y="73507"/>
                    <a:pt x="29842" y="70334"/>
                    <a:pt x="29842" y="66632"/>
                  </a:cubicBezTo>
                  <a:lnTo>
                    <a:pt x="29842" y="57642"/>
                  </a:lnTo>
                  <a:lnTo>
                    <a:pt x="40425" y="57642"/>
                  </a:lnTo>
                  <a:lnTo>
                    <a:pt x="40425" y="66632"/>
                  </a:lnTo>
                  <a:cubicBezTo>
                    <a:pt x="40425" y="70334"/>
                    <a:pt x="43600" y="73507"/>
                    <a:pt x="47304" y="73507"/>
                  </a:cubicBezTo>
                  <a:cubicBezTo>
                    <a:pt x="51008" y="73507"/>
                    <a:pt x="54183" y="70334"/>
                    <a:pt x="54183" y="66632"/>
                  </a:cubicBezTo>
                  <a:lnTo>
                    <a:pt x="54183" y="57642"/>
                  </a:lnTo>
                  <a:lnTo>
                    <a:pt x="82229" y="57642"/>
                  </a:lnTo>
                  <a:lnTo>
                    <a:pt x="3383" y="318354"/>
                  </a:lnTo>
                  <a:cubicBezTo>
                    <a:pt x="2325" y="322056"/>
                    <a:pt x="4442" y="325757"/>
                    <a:pt x="8146" y="326815"/>
                  </a:cubicBezTo>
                  <a:cubicBezTo>
                    <a:pt x="8675" y="326815"/>
                    <a:pt x="9733" y="327344"/>
                    <a:pt x="10263" y="327344"/>
                  </a:cubicBezTo>
                  <a:cubicBezTo>
                    <a:pt x="13438" y="327344"/>
                    <a:pt x="16083" y="325228"/>
                    <a:pt x="16612" y="322584"/>
                  </a:cubicBezTo>
                  <a:lnTo>
                    <a:pt x="43600" y="233742"/>
                  </a:lnTo>
                  <a:lnTo>
                    <a:pt x="197587" y="235857"/>
                  </a:lnTo>
                  <a:lnTo>
                    <a:pt x="223517" y="322584"/>
                  </a:lnTo>
                  <a:cubicBezTo>
                    <a:pt x="224575" y="325757"/>
                    <a:pt x="227221" y="327344"/>
                    <a:pt x="229867" y="327344"/>
                  </a:cubicBezTo>
                  <a:cubicBezTo>
                    <a:pt x="230396" y="327344"/>
                    <a:pt x="230925" y="327344"/>
                    <a:pt x="231983" y="326815"/>
                  </a:cubicBezTo>
                  <a:cubicBezTo>
                    <a:pt x="235688" y="325757"/>
                    <a:pt x="237804" y="322056"/>
                    <a:pt x="236746" y="318354"/>
                  </a:cubicBezTo>
                  <a:lnTo>
                    <a:pt x="157900" y="57113"/>
                  </a:lnTo>
                  <a:lnTo>
                    <a:pt x="182242" y="57113"/>
                  </a:lnTo>
                  <a:lnTo>
                    <a:pt x="182242" y="66103"/>
                  </a:lnTo>
                  <a:cubicBezTo>
                    <a:pt x="182242" y="69805"/>
                    <a:pt x="185417" y="72978"/>
                    <a:pt x="189121" y="72978"/>
                  </a:cubicBezTo>
                  <a:cubicBezTo>
                    <a:pt x="192825" y="72978"/>
                    <a:pt x="196000" y="69805"/>
                    <a:pt x="196000" y="66103"/>
                  </a:cubicBezTo>
                  <a:lnTo>
                    <a:pt x="196000" y="57113"/>
                  </a:lnTo>
                  <a:lnTo>
                    <a:pt x="206583" y="57113"/>
                  </a:lnTo>
                  <a:lnTo>
                    <a:pt x="206583" y="66103"/>
                  </a:lnTo>
                  <a:cubicBezTo>
                    <a:pt x="206054" y="70334"/>
                    <a:pt x="209229" y="73507"/>
                    <a:pt x="212933" y="73507"/>
                  </a:cubicBezTo>
                  <a:close/>
                  <a:moveTo>
                    <a:pt x="130383" y="13221"/>
                  </a:moveTo>
                  <a:lnTo>
                    <a:pt x="139379" y="43364"/>
                  </a:lnTo>
                  <a:lnTo>
                    <a:pt x="100750" y="43364"/>
                  </a:lnTo>
                  <a:lnTo>
                    <a:pt x="109746" y="13221"/>
                  </a:lnTo>
                  <a:lnTo>
                    <a:pt x="130383" y="13221"/>
                  </a:lnTo>
                  <a:close/>
                  <a:moveTo>
                    <a:pt x="20846" y="43364"/>
                  </a:moveTo>
                  <a:lnTo>
                    <a:pt x="43071" y="13221"/>
                  </a:lnTo>
                  <a:lnTo>
                    <a:pt x="95458" y="13221"/>
                  </a:lnTo>
                  <a:lnTo>
                    <a:pt x="86462" y="43364"/>
                  </a:lnTo>
                  <a:lnTo>
                    <a:pt x="20846" y="43364"/>
                  </a:lnTo>
                  <a:close/>
                  <a:moveTo>
                    <a:pt x="166367" y="134322"/>
                  </a:moveTo>
                  <a:lnTo>
                    <a:pt x="131971" y="109467"/>
                  </a:lnTo>
                  <a:lnTo>
                    <a:pt x="154196" y="93074"/>
                  </a:lnTo>
                  <a:lnTo>
                    <a:pt x="166367" y="134322"/>
                  </a:lnTo>
                  <a:close/>
                  <a:moveTo>
                    <a:pt x="156313" y="157062"/>
                  </a:moveTo>
                  <a:lnTo>
                    <a:pt x="119800" y="176628"/>
                  </a:lnTo>
                  <a:lnTo>
                    <a:pt x="84875" y="157062"/>
                  </a:lnTo>
                  <a:lnTo>
                    <a:pt x="156313" y="157062"/>
                  </a:lnTo>
                  <a:close/>
                  <a:moveTo>
                    <a:pt x="85933" y="143312"/>
                  </a:moveTo>
                  <a:lnTo>
                    <a:pt x="120329" y="117400"/>
                  </a:lnTo>
                  <a:lnTo>
                    <a:pt x="155783" y="143312"/>
                  </a:lnTo>
                  <a:lnTo>
                    <a:pt x="85933" y="143312"/>
                  </a:lnTo>
                  <a:close/>
                  <a:moveTo>
                    <a:pt x="120329" y="100477"/>
                  </a:moveTo>
                  <a:lnTo>
                    <a:pt x="103396" y="88314"/>
                  </a:lnTo>
                  <a:lnTo>
                    <a:pt x="137263" y="88314"/>
                  </a:lnTo>
                  <a:lnTo>
                    <a:pt x="120329" y="100477"/>
                  </a:lnTo>
                  <a:close/>
                  <a:moveTo>
                    <a:pt x="108688" y="108938"/>
                  </a:moveTo>
                  <a:lnTo>
                    <a:pt x="72704" y="135909"/>
                  </a:lnTo>
                  <a:lnTo>
                    <a:pt x="85933" y="92545"/>
                  </a:lnTo>
                  <a:lnTo>
                    <a:pt x="108688" y="108938"/>
                  </a:lnTo>
                  <a:close/>
                  <a:moveTo>
                    <a:pt x="64767" y="161821"/>
                  </a:moveTo>
                  <a:lnTo>
                    <a:pt x="104983" y="184561"/>
                  </a:lnTo>
                  <a:lnTo>
                    <a:pt x="48892" y="214704"/>
                  </a:lnTo>
                  <a:lnTo>
                    <a:pt x="64767" y="161821"/>
                  </a:lnTo>
                  <a:close/>
                  <a:moveTo>
                    <a:pt x="67942" y="219992"/>
                  </a:moveTo>
                  <a:lnTo>
                    <a:pt x="119271" y="192493"/>
                  </a:lnTo>
                  <a:lnTo>
                    <a:pt x="171129" y="221579"/>
                  </a:lnTo>
                  <a:lnTo>
                    <a:pt x="67942" y="219992"/>
                  </a:lnTo>
                  <a:close/>
                  <a:moveTo>
                    <a:pt x="134087" y="185089"/>
                  </a:moveTo>
                  <a:lnTo>
                    <a:pt x="175362" y="162879"/>
                  </a:lnTo>
                  <a:lnTo>
                    <a:pt x="191767" y="217348"/>
                  </a:lnTo>
                  <a:lnTo>
                    <a:pt x="134087" y="185089"/>
                  </a:lnTo>
                  <a:close/>
                  <a:moveTo>
                    <a:pt x="148375" y="74565"/>
                  </a:moveTo>
                  <a:lnTo>
                    <a:pt x="91225" y="74565"/>
                  </a:lnTo>
                  <a:lnTo>
                    <a:pt x="96517" y="57642"/>
                  </a:lnTo>
                  <a:lnTo>
                    <a:pt x="143612" y="57642"/>
                  </a:lnTo>
                  <a:lnTo>
                    <a:pt x="148375" y="74565"/>
                  </a:lnTo>
                  <a:close/>
                  <a:moveTo>
                    <a:pt x="144671" y="13221"/>
                  </a:moveTo>
                  <a:lnTo>
                    <a:pt x="196529" y="13221"/>
                  </a:lnTo>
                  <a:lnTo>
                    <a:pt x="218754" y="43364"/>
                  </a:lnTo>
                  <a:lnTo>
                    <a:pt x="153667" y="43364"/>
                  </a:lnTo>
                  <a:lnTo>
                    <a:pt x="144671" y="13221"/>
                  </a:lnTo>
                  <a:close/>
                </a:path>
              </a:pathLst>
            </a:custGeom>
            <a:solidFill>
              <a:srgbClr val="B8CCEA"/>
            </a:solidFill>
            <a:ln>
              <a:noFill/>
            </a:ln>
          </p:spPr>
          <p:txBody>
            <a:bodyPr lIns="91425" tIns="45700" rIns="91425" bIns="45700" anchor="ctr"/>
            <a:lstStyle/>
            <a:p>
              <a:endParaRPr lang="cs-CZ"/>
            </a:p>
          </p:txBody>
        </p:sp>
        <p:sp>
          <p:nvSpPr>
            <p:cNvPr id="20" name="Google Shape;3935;p53">
              <a:extLst>
                <a:ext uri="{FF2B5EF4-FFF2-40B4-BE49-F238E27FC236}">
                  <a16:creationId xmlns:a16="http://schemas.microsoft.com/office/drawing/2014/main" id="{F7730971-7736-B6A1-9123-BE2B40E3AA53}"/>
                </a:ext>
              </a:extLst>
            </p:cNvPr>
            <p:cNvSpPr>
              <a:spLocks/>
            </p:cNvSpPr>
            <p:nvPr/>
          </p:nvSpPr>
          <p:spPr bwMode="auto">
            <a:xfrm>
              <a:off x="8777011" y="3227363"/>
              <a:ext cx="454634" cy="465138"/>
            </a:xfrm>
            <a:custGeom>
              <a:avLst/>
              <a:gdLst>
                <a:gd name="T0" fmla="*/ 236443 w 1041347"/>
                <a:gd name="T1" fmla="*/ 255621 h 1168341"/>
                <a:gd name="T2" fmla="*/ 191051 w 1041347"/>
                <a:gd name="T3" fmla="*/ 5457 h 1168341"/>
                <a:gd name="T4" fmla="*/ 185305 w 1041347"/>
                <a:gd name="T5" fmla="*/ 0 h 1168341"/>
                <a:gd name="T6" fmla="*/ 52000 w 1041347"/>
                <a:gd name="T7" fmla="*/ 0 h 1168341"/>
                <a:gd name="T8" fmla="*/ 47978 w 1041347"/>
                <a:gd name="T9" fmla="*/ 1723 h 1168341"/>
                <a:gd name="T10" fmla="*/ 46542 w 1041347"/>
                <a:gd name="T11" fmla="*/ 6032 h 1168341"/>
                <a:gd name="T12" fmla="*/ 862 w 1041347"/>
                <a:gd name="T13" fmla="*/ 255908 h 1168341"/>
                <a:gd name="T14" fmla="*/ 862 w 1041347"/>
                <a:gd name="T15" fmla="*/ 261652 h 1168341"/>
                <a:gd name="T16" fmla="*/ 5746 w 1041347"/>
                <a:gd name="T17" fmla="*/ 264524 h 1168341"/>
                <a:gd name="T18" fmla="*/ 231560 w 1041347"/>
                <a:gd name="T19" fmla="*/ 264524 h 1168341"/>
                <a:gd name="T20" fmla="*/ 236443 w 1041347"/>
                <a:gd name="T21" fmla="*/ 261652 h 1168341"/>
                <a:gd name="T22" fmla="*/ 236443 w 1041347"/>
                <a:gd name="T23" fmla="*/ 255621 h 1168341"/>
                <a:gd name="T24" fmla="*/ 15514 w 1041347"/>
                <a:gd name="T25" fmla="*/ 253036 h 1168341"/>
                <a:gd name="T26" fmla="*/ 58321 w 1041347"/>
                <a:gd name="T27" fmla="*/ 35328 h 1168341"/>
                <a:gd name="T28" fmla="*/ 163758 w 1041347"/>
                <a:gd name="T29" fmla="*/ 35328 h 1168341"/>
                <a:gd name="T30" fmla="*/ 169504 w 1041347"/>
                <a:gd name="T31" fmla="*/ 29583 h 1168341"/>
                <a:gd name="T32" fmla="*/ 163758 w 1041347"/>
                <a:gd name="T33" fmla="*/ 23839 h 1168341"/>
                <a:gd name="T34" fmla="*/ 58608 w 1041347"/>
                <a:gd name="T35" fmla="*/ 23839 h 1168341"/>
                <a:gd name="T36" fmla="*/ 58321 w 1041347"/>
                <a:gd name="T37" fmla="*/ 11488 h 1168341"/>
                <a:gd name="T38" fmla="*/ 180134 w 1041347"/>
                <a:gd name="T39" fmla="*/ 11488 h 1168341"/>
                <a:gd name="T40" fmla="*/ 222079 w 1041347"/>
                <a:gd name="T41" fmla="*/ 253036 h 1168341"/>
                <a:gd name="T42" fmla="*/ 15514 w 1041347"/>
                <a:gd name="T43" fmla="*/ 253036 h 1168341"/>
                <a:gd name="T44" fmla="*/ 149106 w 1041347"/>
                <a:gd name="T45" fmla="*/ 128385 h 1168341"/>
                <a:gd name="T46" fmla="*/ 144797 w 1041347"/>
                <a:gd name="T47" fmla="*/ 121205 h 1168341"/>
                <a:gd name="T48" fmla="*/ 122100 w 1041347"/>
                <a:gd name="T49" fmla="*/ 99089 h 1168341"/>
                <a:gd name="T50" fmla="*/ 115780 w 1041347"/>
                <a:gd name="T51" fmla="*/ 99089 h 1168341"/>
                <a:gd name="T52" fmla="*/ 93083 w 1041347"/>
                <a:gd name="T53" fmla="*/ 121205 h 1168341"/>
                <a:gd name="T54" fmla="*/ 88774 w 1041347"/>
                <a:gd name="T55" fmla="*/ 128098 h 1168341"/>
                <a:gd name="T56" fmla="*/ 88486 w 1041347"/>
                <a:gd name="T57" fmla="*/ 128672 h 1168341"/>
                <a:gd name="T58" fmla="*/ 84177 w 1041347"/>
                <a:gd name="T59" fmla="*/ 145618 h 1168341"/>
                <a:gd name="T60" fmla="*/ 113482 w 1041347"/>
                <a:gd name="T61" fmla="*/ 180084 h 1168341"/>
                <a:gd name="T62" fmla="*/ 113482 w 1041347"/>
                <a:gd name="T63" fmla="*/ 187551 h 1168341"/>
                <a:gd name="T64" fmla="*/ 119227 w 1041347"/>
                <a:gd name="T65" fmla="*/ 193295 h 1168341"/>
                <a:gd name="T66" fmla="*/ 124973 w 1041347"/>
                <a:gd name="T67" fmla="*/ 187551 h 1168341"/>
                <a:gd name="T68" fmla="*/ 124973 w 1041347"/>
                <a:gd name="T69" fmla="*/ 180084 h 1168341"/>
                <a:gd name="T70" fmla="*/ 154277 w 1041347"/>
                <a:gd name="T71" fmla="*/ 145618 h 1168341"/>
                <a:gd name="T72" fmla="*/ 149106 w 1041347"/>
                <a:gd name="T73" fmla="*/ 128385 h 1168341"/>
                <a:gd name="T74" fmla="*/ 149106 w 1041347"/>
                <a:gd name="T75" fmla="*/ 128385 h 1168341"/>
                <a:gd name="T76" fmla="*/ 124399 w 1041347"/>
                <a:gd name="T77" fmla="*/ 168595 h 1168341"/>
                <a:gd name="T78" fmla="*/ 124399 w 1041347"/>
                <a:gd name="T79" fmla="*/ 124651 h 1168341"/>
                <a:gd name="T80" fmla="*/ 118653 w 1041347"/>
                <a:gd name="T81" fmla="*/ 118907 h 1168341"/>
                <a:gd name="T82" fmla="*/ 112907 w 1041347"/>
                <a:gd name="T83" fmla="*/ 124651 h 1168341"/>
                <a:gd name="T84" fmla="*/ 112907 w 1041347"/>
                <a:gd name="T85" fmla="*/ 168308 h 1168341"/>
                <a:gd name="T86" fmla="*/ 95094 w 1041347"/>
                <a:gd name="T87" fmla="*/ 145618 h 1168341"/>
                <a:gd name="T88" fmla="*/ 98255 w 1041347"/>
                <a:gd name="T89" fmla="*/ 133842 h 1168341"/>
                <a:gd name="T90" fmla="*/ 98542 w 1041347"/>
                <a:gd name="T91" fmla="*/ 133267 h 1168341"/>
                <a:gd name="T92" fmla="*/ 101990 w 1041347"/>
                <a:gd name="T93" fmla="*/ 127811 h 1168341"/>
                <a:gd name="T94" fmla="*/ 118653 w 1041347"/>
                <a:gd name="T95" fmla="*/ 110865 h 1168341"/>
                <a:gd name="T96" fmla="*/ 135029 w 1041347"/>
                <a:gd name="T97" fmla="*/ 127811 h 1168341"/>
                <a:gd name="T98" fmla="*/ 138763 w 1041347"/>
                <a:gd name="T99" fmla="*/ 133842 h 1168341"/>
                <a:gd name="T100" fmla="*/ 138763 w 1041347"/>
                <a:gd name="T101" fmla="*/ 134129 h 1168341"/>
                <a:gd name="T102" fmla="*/ 141923 w 1041347"/>
                <a:gd name="T103" fmla="*/ 145905 h 1168341"/>
                <a:gd name="T104" fmla="*/ 124399 w 1041347"/>
                <a:gd name="T105" fmla="*/ 168595 h 11683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41347" h="1168341" extrusionOk="0">
                  <a:moveTo>
                    <a:pt x="1045157" y="1130244"/>
                  </a:moveTo>
                  <a:cubicBezTo>
                    <a:pt x="867366" y="850857"/>
                    <a:pt x="844508" y="33018"/>
                    <a:pt x="844508" y="24129"/>
                  </a:cubicBezTo>
                  <a:cubicBezTo>
                    <a:pt x="844508" y="10159"/>
                    <a:pt x="833078" y="0"/>
                    <a:pt x="819109" y="0"/>
                  </a:cubicBezTo>
                  <a:lnTo>
                    <a:pt x="229858" y="0"/>
                  </a:lnTo>
                  <a:cubicBezTo>
                    <a:pt x="223508" y="0"/>
                    <a:pt x="215889" y="2540"/>
                    <a:pt x="212079" y="7620"/>
                  </a:cubicBezTo>
                  <a:cubicBezTo>
                    <a:pt x="206999" y="12699"/>
                    <a:pt x="204459" y="19049"/>
                    <a:pt x="205730" y="26669"/>
                  </a:cubicBezTo>
                  <a:cubicBezTo>
                    <a:pt x="205730" y="33018"/>
                    <a:pt x="242557" y="720054"/>
                    <a:pt x="3809" y="1131514"/>
                  </a:cubicBezTo>
                  <a:cubicBezTo>
                    <a:pt x="-1270" y="1139133"/>
                    <a:pt x="-1270" y="1149293"/>
                    <a:pt x="3809" y="1156912"/>
                  </a:cubicBezTo>
                  <a:cubicBezTo>
                    <a:pt x="8890" y="1164532"/>
                    <a:pt x="16509" y="1169612"/>
                    <a:pt x="25399" y="1169612"/>
                  </a:cubicBezTo>
                  <a:lnTo>
                    <a:pt x="1023568" y="1169612"/>
                  </a:lnTo>
                  <a:cubicBezTo>
                    <a:pt x="1032458" y="1169612"/>
                    <a:pt x="1041348" y="1164532"/>
                    <a:pt x="1045157" y="1156912"/>
                  </a:cubicBezTo>
                  <a:cubicBezTo>
                    <a:pt x="1051507" y="1148023"/>
                    <a:pt x="1050238" y="1139133"/>
                    <a:pt x="1045157" y="1130244"/>
                  </a:cubicBezTo>
                  <a:close/>
                  <a:moveTo>
                    <a:pt x="68577" y="1118814"/>
                  </a:moveTo>
                  <a:cubicBezTo>
                    <a:pt x="233668" y="803870"/>
                    <a:pt x="257797" y="370821"/>
                    <a:pt x="257797" y="156202"/>
                  </a:cubicBezTo>
                  <a:lnTo>
                    <a:pt x="723864" y="156202"/>
                  </a:lnTo>
                  <a:cubicBezTo>
                    <a:pt x="737833" y="156202"/>
                    <a:pt x="749262" y="144773"/>
                    <a:pt x="749262" y="130803"/>
                  </a:cubicBezTo>
                  <a:cubicBezTo>
                    <a:pt x="749262" y="116834"/>
                    <a:pt x="737833" y="105405"/>
                    <a:pt x="723864" y="105405"/>
                  </a:cubicBezTo>
                  <a:lnTo>
                    <a:pt x="259067" y="105405"/>
                  </a:lnTo>
                  <a:cubicBezTo>
                    <a:pt x="259067" y="83816"/>
                    <a:pt x="257797" y="64767"/>
                    <a:pt x="257797" y="50797"/>
                  </a:cubicBezTo>
                  <a:lnTo>
                    <a:pt x="796250" y="50797"/>
                  </a:lnTo>
                  <a:cubicBezTo>
                    <a:pt x="801329" y="186681"/>
                    <a:pt x="831808" y="829268"/>
                    <a:pt x="981661" y="1118814"/>
                  </a:cubicBezTo>
                  <a:lnTo>
                    <a:pt x="68577" y="1118814"/>
                  </a:lnTo>
                  <a:close/>
                  <a:moveTo>
                    <a:pt x="659097" y="567661"/>
                  </a:moveTo>
                  <a:cubicBezTo>
                    <a:pt x="654017" y="557502"/>
                    <a:pt x="646398" y="547343"/>
                    <a:pt x="640048" y="535913"/>
                  </a:cubicBezTo>
                  <a:cubicBezTo>
                    <a:pt x="613379" y="497815"/>
                    <a:pt x="579091" y="464797"/>
                    <a:pt x="539723" y="438128"/>
                  </a:cubicBezTo>
                  <a:cubicBezTo>
                    <a:pt x="530833" y="433048"/>
                    <a:pt x="520674" y="433048"/>
                    <a:pt x="511784" y="438128"/>
                  </a:cubicBezTo>
                  <a:cubicBezTo>
                    <a:pt x="472416" y="464797"/>
                    <a:pt x="438128" y="497815"/>
                    <a:pt x="411460" y="535913"/>
                  </a:cubicBezTo>
                  <a:cubicBezTo>
                    <a:pt x="403839" y="546073"/>
                    <a:pt x="397490" y="556232"/>
                    <a:pt x="392411" y="566392"/>
                  </a:cubicBezTo>
                  <a:cubicBezTo>
                    <a:pt x="392411" y="567661"/>
                    <a:pt x="391140" y="567661"/>
                    <a:pt x="391140" y="568931"/>
                  </a:cubicBezTo>
                  <a:cubicBezTo>
                    <a:pt x="378441" y="591791"/>
                    <a:pt x="372091" y="618459"/>
                    <a:pt x="372091" y="643858"/>
                  </a:cubicBezTo>
                  <a:cubicBezTo>
                    <a:pt x="372091" y="720054"/>
                    <a:pt x="427969" y="783551"/>
                    <a:pt x="501625" y="796250"/>
                  </a:cubicBezTo>
                  <a:lnTo>
                    <a:pt x="501625" y="829268"/>
                  </a:lnTo>
                  <a:cubicBezTo>
                    <a:pt x="501625" y="843238"/>
                    <a:pt x="513054" y="854667"/>
                    <a:pt x="527023" y="854667"/>
                  </a:cubicBezTo>
                  <a:cubicBezTo>
                    <a:pt x="540992" y="854667"/>
                    <a:pt x="552422" y="843238"/>
                    <a:pt x="552422" y="829268"/>
                  </a:cubicBezTo>
                  <a:lnTo>
                    <a:pt x="552422" y="796250"/>
                  </a:lnTo>
                  <a:cubicBezTo>
                    <a:pt x="626078" y="784821"/>
                    <a:pt x="681956" y="721324"/>
                    <a:pt x="681956" y="643858"/>
                  </a:cubicBezTo>
                  <a:cubicBezTo>
                    <a:pt x="679416" y="617189"/>
                    <a:pt x="673066" y="590521"/>
                    <a:pt x="659097" y="567661"/>
                  </a:cubicBezTo>
                  <a:close/>
                  <a:moveTo>
                    <a:pt x="549882" y="745453"/>
                  </a:moveTo>
                  <a:lnTo>
                    <a:pt x="549882" y="551152"/>
                  </a:lnTo>
                  <a:cubicBezTo>
                    <a:pt x="549882" y="537183"/>
                    <a:pt x="538453" y="525754"/>
                    <a:pt x="524483" y="525754"/>
                  </a:cubicBezTo>
                  <a:cubicBezTo>
                    <a:pt x="510514" y="525754"/>
                    <a:pt x="499085" y="537183"/>
                    <a:pt x="499085" y="551152"/>
                  </a:cubicBezTo>
                  <a:lnTo>
                    <a:pt x="499085" y="744183"/>
                  </a:lnTo>
                  <a:cubicBezTo>
                    <a:pt x="454637" y="732753"/>
                    <a:pt x="420348" y="692115"/>
                    <a:pt x="420348" y="643858"/>
                  </a:cubicBezTo>
                  <a:cubicBezTo>
                    <a:pt x="420348" y="626079"/>
                    <a:pt x="425429" y="607030"/>
                    <a:pt x="434318" y="591791"/>
                  </a:cubicBezTo>
                  <a:cubicBezTo>
                    <a:pt x="434318" y="590521"/>
                    <a:pt x="435588" y="590521"/>
                    <a:pt x="435588" y="589250"/>
                  </a:cubicBezTo>
                  <a:cubicBezTo>
                    <a:pt x="440668" y="581631"/>
                    <a:pt x="445747" y="572741"/>
                    <a:pt x="450827" y="565122"/>
                  </a:cubicBezTo>
                  <a:cubicBezTo>
                    <a:pt x="471146" y="537183"/>
                    <a:pt x="495275" y="511784"/>
                    <a:pt x="524483" y="490196"/>
                  </a:cubicBezTo>
                  <a:cubicBezTo>
                    <a:pt x="553692" y="511784"/>
                    <a:pt x="577821" y="535913"/>
                    <a:pt x="596870" y="565122"/>
                  </a:cubicBezTo>
                  <a:cubicBezTo>
                    <a:pt x="603220" y="574011"/>
                    <a:pt x="608300" y="582901"/>
                    <a:pt x="613379" y="591791"/>
                  </a:cubicBezTo>
                  <a:cubicBezTo>
                    <a:pt x="613379" y="591791"/>
                    <a:pt x="613379" y="591791"/>
                    <a:pt x="613379" y="593060"/>
                  </a:cubicBezTo>
                  <a:cubicBezTo>
                    <a:pt x="622269" y="609570"/>
                    <a:pt x="627349" y="627349"/>
                    <a:pt x="627349" y="645128"/>
                  </a:cubicBezTo>
                  <a:cubicBezTo>
                    <a:pt x="628618" y="693385"/>
                    <a:pt x="595600" y="734023"/>
                    <a:pt x="549882" y="745453"/>
                  </a:cubicBezTo>
                  <a:close/>
                </a:path>
              </a:pathLst>
            </a:custGeom>
            <a:solidFill>
              <a:srgbClr val="B8CCEA"/>
            </a:solidFill>
            <a:ln>
              <a:noFill/>
            </a:ln>
          </p:spPr>
          <p:txBody>
            <a:bodyPr lIns="91425" tIns="45700" rIns="91425" bIns="45700" anchor="ctr"/>
            <a:lstStyle/>
            <a:p>
              <a:endParaRPr lang="cs-CZ"/>
            </a:p>
          </p:txBody>
        </p:sp>
        <p:sp>
          <p:nvSpPr>
            <p:cNvPr id="21" name="Google Shape;4098;p55">
              <a:extLst>
                <a:ext uri="{FF2B5EF4-FFF2-40B4-BE49-F238E27FC236}">
                  <a16:creationId xmlns:a16="http://schemas.microsoft.com/office/drawing/2014/main" id="{F062FC4E-7E23-9F62-2042-484EAC263CFB}"/>
                </a:ext>
              </a:extLst>
            </p:cNvPr>
            <p:cNvSpPr>
              <a:spLocks/>
            </p:cNvSpPr>
            <p:nvPr/>
          </p:nvSpPr>
          <p:spPr bwMode="auto">
            <a:xfrm>
              <a:off x="8784779" y="1440371"/>
              <a:ext cx="454634" cy="465138"/>
            </a:xfrm>
            <a:custGeom>
              <a:avLst/>
              <a:gdLst>
                <a:gd name="T0" fmla="*/ 132424 w 1181040"/>
                <a:gd name="T1" fmla="*/ 67540 h 952452"/>
                <a:gd name="T2" fmla="*/ 144518 w 1181040"/>
                <a:gd name="T3" fmla="*/ 67540 h 952452"/>
                <a:gd name="T4" fmla="*/ 165984 w 1181040"/>
                <a:gd name="T5" fmla="*/ 36647 h 952452"/>
                <a:gd name="T6" fmla="*/ 162355 w 1181040"/>
                <a:gd name="T7" fmla="*/ 23018 h 952452"/>
                <a:gd name="T8" fmla="*/ 141797 w 1181040"/>
                <a:gd name="T9" fmla="*/ 909 h 952452"/>
                <a:gd name="T10" fmla="*/ 118214 w 1181040"/>
                <a:gd name="T11" fmla="*/ 17567 h 952452"/>
                <a:gd name="T12" fmla="*/ 111261 w 1181040"/>
                <a:gd name="T13" fmla="*/ 36647 h 952452"/>
                <a:gd name="T14" fmla="*/ 125168 w 1181040"/>
                <a:gd name="T15" fmla="*/ 28773 h 952452"/>
                <a:gd name="T16" fmla="*/ 138471 w 1181040"/>
                <a:gd name="T17" fmla="*/ 13326 h 952452"/>
                <a:gd name="T18" fmla="*/ 151774 w 1181040"/>
                <a:gd name="T19" fmla="*/ 28773 h 952452"/>
                <a:gd name="T20" fmla="*/ 153890 w 1181040"/>
                <a:gd name="T21" fmla="*/ 36951 h 952452"/>
                <a:gd name="T22" fmla="*/ 144215 w 1181040"/>
                <a:gd name="T23" fmla="*/ 43008 h 952452"/>
                <a:gd name="T24" fmla="*/ 132122 w 1181040"/>
                <a:gd name="T25" fmla="*/ 43008 h 952452"/>
                <a:gd name="T26" fmla="*/ 122749 w 1181040"/>
                <a:gd name="T27" fmla="*/ 36951 h 952452"/>
                <a:gd name="T28" fmla="*/ 281174 w 1181040"/>
                <a:gd name="T29" fmla="*/ 100251 h 952452"/>
                <a:gd name="T30" fmla="*/ 272709 w 1181040"/>
                <a:gd name="T31" fmla="*/ 94799 h 952452"/>
                <a:gd name="T32" fmla="*/ 211939 w 1181040"/>
                <a:gd name="T33" fmla="*/ 100251 h 952452"/>
                <a:gd name="T34" fmla="*/ 203474 w 1181040"/>
                <a:gd name="T35" fmla="*/ 94799 h 952452"/>
                <a:gd name="T36" fmla="*/ 142704 w 1181040"/>
                <a:gd name="T37" fmla="*/ 100251 h 952452"/>
                <a:gd name="T38" fmla="*/ 134541 w 1181040"/>
                <a:gd name="T39" fmla="*/ 94799 h 952452"/>
                <a:gd name="T40" fmla="*/ 56235 w 1181040"/>
                <a:gd name="T41" fmla="*/ 70569 h 952452"/>
                <a:gd name="T42" fmla="*/ 6047 w 1181040"/>
                <a:gd name="T43" fmla="*/ 64512 h 952452"/>
                <a:gd name="T44" fmla="*/ 0 w 1181040"/>
                <a:gd name="T45" fmla="*/ 222308 h 952452"/>
                <a:gd name="T46" fmla="*/ 50188 w 1181040"/>
                <a:gd name="T47" fmla="*/ 228366 h 952452"/>
                <a:gd name="T48" fmla="*/ 206497 w 1181040"/>
                <a:gd name="T49" fmla="*/ 228366 h 952452"/>
                <a:gd name="T50" fmla="*/ 280267 w 1181040"/>
                <a:gd name="T51" fmla="*/ 226549 h 952452"/>
                <a:gd name="T52" fmla="*/ 281174 w 1181040"/>
                <a:gd name="T53" fmla="*/ 100251 h 952452"/>
                <a:gd name="T54" fmla="*/ 17234 w 1181040"/>
                <a:gd name="T55" fmla="*/ 101160 h 952452"/>
                <a:gd name="T56" fmla="*/ 17234 w 1181040"/>
                <a:gd name="T57" fmla="*/ 89044 h 952452"/>
                <a:gd name="T58" fmla="*/ 11489 w 1181040"/>
                <a:gd name="T59" fmla="*/ 76627 h 952452"/>
                <a:gd name="T60" fmla="*/ 43537 w 1181040"/>
                <a:gd name="T61" fmla="*/ 135081 h 952452"/>
                <a:gd name="T62" fmla="*/ 11489 w 1181040"/>
                <a:gd name="T63" fmla="*/ 215948 h 952452"/>
                <a:gd name="T64" fmla="*/ 124866 w 1181040"/>
                <a:gd name="T65" fmla="*/ 215948 h 952452"/>
                <a:gd name="T66" fmla="*/ 156007 w 1181040"/>
                <a:gd name="T67" fmla="*/ 184752 h 952452"/>
                <a:gd name="T68" fmla="*/ 124866 w 1181040"/>
                <a:gd name="T69" fmla="*/ 215948 h 952452"/>
                <a:gd name="T70" fmla="*/ 168100 w 1181040"/>
                <a:gd name="T71" fmla="*/ 184752 h 952452"/>
                <a:gd name="T72" fmla="*/ 199845 w 1181040"/>
                <a:gd name="T73" fmla="*/ 215948 h 952452"/>
                <a:gd name="T74" fmla="*/ 211637 w 1181040"/>
                <a:gd name="T75" fmla="*/ 215948 h 952452"/>
                <a:gd name="T76" fmla="*/ 205590 w 1181040"/>
                <a:gd name="T77" fmla="*/ 172637 h 952452"/>
                <a:gd name="T78" fmla="*/ 112772 w 1181040"/>
                <a:gd name="T79" fmla="*/ 178694 h 952452"/>
                <a:gd name="T80" fmla="*/ 55328 w 1181040"/>
                <a:gd name="T81" fmla="*/ 215948 h 952452"/>
                <a:gd name="T82" fmla="*/ 130005 w 1181040"/>
                <a:gd name="T83" fmla="*/ 109034 h 952452"/>
                <a:gd name="T84" fmla="*/ 132727 w 1181040"/>
                <a:gd name="T85" fmla="*/ 140230 h 952452"/>
                <a:gd name="T86" fmla="*/ 199241 w 1181040"/>
                <a:gd name="T87" fmla="*/ 109943 h 952452"/>
                <a:gd name="T88" fmla="*/ 201962 w 1181040"/>
                <a:gd name="T89" fmla="*/ 140230 h 952452"/>
                <a:gd name="T90" fmla="*/ 268174 w 1181040"/>
                <a:gd name="T91" fmla="*/ 109943 h 952452"/>
                <a:gd name="T92" fmla="*/ 211637 w 1181040"/>
                <a:gd name="T93" fmla="*/ 215948 h 9524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81040" h="952452" extrusionOk="0">
                  <a:moveTo>
                    <a:pt x="556232" y="266686"/>
                  </a:moveTo>
                  <a:lnTo>
                    <a:pt x="556232" y="283196"/>
                  </a:lnTo>
                  <a:cubicBezTo>
                    <a:pt x="556232" y="297165"/>
                    <a:pt x="567662" y="308595"/>
                    <a:pt x="581631" y="308595"/>
                  </a:cubicBezTo>
                  <a:cubicBezTo>
                    <a:pt x="595600" y="308595"/>
                    <a:pt x="607030" y="297165"/>
                    <a:pt x="607030" y="283196"/>
                  </a:cubicBezTo>
                  <a:lnTo>
                    <a:pt x="607030" y="266686"/>
                  </a:lnTo>
                  <a:cubicBezTo>
                    <a:pt x="659097" y="255257"/>
                    <a:pt x="697195" y="209539"/>
                    <a:pt x="697195" y="153662"/>
                  </a:cubicBezTo>
                  <a:cubicBezTo>
                    <a:pt x="697195" y="133343"/>
                    <a:pt x="692115" y="114294"/>
                    <a:pt x="681956" y="96514"/>
                  </a:cubicBezTo>
                  <a:cubicBezTo>
                    <a:pt x="678146" y="88895"/>
                    <a:pt x="673066" y="81276"/>
                    <a:pt x="667987" y="73657"/>
                  </a:cubicBezTo>
                  <a:cubicBezTo>
                    <a:pt x="648938" y="45717"/>
                    <a:pt x="624809" y="22859"/>
                    <a:pt x="595600" y="3810"/>
                  </a:cubicBezTo>
                  <a:cubicBezTo>
                    <a:pt x="586711" y="-1270"/>
                    <a:pt x="576551" y="-1270"/>
                    <a:pt x="567662" y="3810"/>
                  </a:cubicBezTo>
                  <a:cubicBezTo>
                    <a:pt x="539723" y="22859"/>
                    <a:pt x="515594" y="46988"/>
                    <a:pt x="496545" y="73657"/>
                  </a:cubicBezTo>
                  <a:cubicBezTo>
                    <a:pt x="491466" y="81276"/>
                    <a:pt x="486386" y="88895"/>
                    <a:pt x="482576" y="95245"/>
                  </a:cubicBezTo>
                  <a:cubicBezTo>
                    <a:pt x="472417" y="113024"/>
                    <a:pt x="467337" y="133343"/>
                    <a:pt x="467337" y="153662"/>
                  </a:cubicBezTo>
                  <a:cubicBezTo>
                    <a:pt x="466067" y="209539"/>
                    <a:pt x="505435" y="255257"/>
                    <a:pt x="556232" y="266686"/>
                  </a:cubicBezTo>
                  <a:close/>
                  <a:moveTo>
                    <a:pt x="525754" y="120644"/>
                  </a:moveTo>
                  <a:cubicBezTo>
                    <a:pt x="529564" y="114294"/>
                    <a:pt x="533373" y="109214"/>
                    <a:pt x="537183" y="102864"/>
                  </a:cubicBezTo>
                  <a:cubicBezTo>
                    <a:pt x="549883" y="85086"/>
                    <a:pt x="565122" y="69846"/>
                    <a:pt x="581631" y="55877"/>
                  </a:cubicBezTo>
                  <a:cubicBezTo>
                    <a:pt x="599410" y="69846"/>
                    <a:pt x="614649" y="85086"/>
                    <a:pt x="626079" y="102864"/>
                  </a:cubicBezTo>
                  <a:cubicBezTo>
                    <a:pt x="629889" y="109214"/>
                    <a:pt x="633698" y="115564"/>
                    <a:pt x="637508" y="120644"/>
                  </a:cubicBezTo>
                  <a:cubicBezTo>
                    <a:pt x="637508" y="120644"/>
                    <a:pt x="637508" y="120644"/>
                    <a:pt x="637508" y="121913"/>
                  </a:cubicBezTo>
                  <a:cubicBezTo>
                    <a:pt x="643858" y="132073"/>
                    <a:pt x="646398" y="143503"/>
                    <a:pt x="646398" y="154933"/>
                  </a:cubicBezTo>
                  <a:cubicBezTo>
                    <a:pt x="646398" y="181601"/>
                    <a:pt x="629889" y="205730"/>
                    <a:pt x="605760" y="214619"/>
                  </a:cubicBezTo>
                  <a:lnTo>
                    <a:pt x="605760" y="180332"/>
                  </a:lnTo>
                  <a:cubicBezTo>
                    <a:pt x="605760" y="166361"/>
                    <a:pt x="594331" y="154933"/>
                    <a:pt x="580361" y="154933"/>
                  </a:cubicBezTo>
                  <a:cubicBezTo>
                    <a:pt x="566392" y="154933"/>
                    <a:pt x="554962" y="166361"/>
                    <a:pt x="554962" y="180332"/>
                  </a:cubicBezTo>
                  <a:lnTo>
                    <a:pt x="554962" y="214619"/>
                  </a:lnTo>
                  <a:cubicBezTo>
                    <a:pt x="532103" y="204459"/>
                    <a:pt x="515594" y="181601"/>
                    <a:pt x="515594" y="154933"/>
                  </a:cubicBezTo>
                  <a:cubicBezTo>
                    <a:pt x="516864" y="142233"/>
                    <a:pt x="519404" y="130804"/>
                    <a:pt x="525754" y="120644"/>
                  </a:cubicBezTo>
                  <a:close/>
                  <a:moveTo>
                    <a:pt x="1181041" y="420348"/>
                  </a:moveTo>
                  <a:cubicBezTo>
                    <a:pt x="1181041" y="411459"/>
                    <a:pt x="1175961" y="403840"/>
                    <a:pt x="1169612" y="398760"/>
                  </a:cubicBezTo>
                  <a:cubicBezTo>
                    <a:pt x="1161992" y="393680"/>
                    <a:pt x="1153103" y="393680"/>
                    <a:pt x="1145483" y="397490"/>
                  </a:cubicBezTo>
                  <a:lnTo>
                    <a:pt x="890226" y="525754"/>
                  </a:lnTo>
                  <a:lnTo>
                    <a:pt x="890226" y="420348"/>
                  </a:lnTo>
                  <a:cubicBezTo>
                    <a:pt x="890226" y="411459"/>
                    <a:pt x="885146" y="403840"/>
                    <a:pt x="878796" y="398760"/>
                  </a:cubicBezTo>
                  <a:cubicBezTo>
                    <a:pt x="871177" y="393680"/>
                    <a:pt x="862287" y="393680"/>
                    <a:pt x="854668" y="397490"/>
                  </a:cubicBezTo>
                  <a:lnTo>
                    <a:pt x="599410" y="525754"/>
                  </a:lnTo>
                  <a:lnTo>
                    <a:pt x="599410" y="420348"/>
                  </a:lnTo>
                  <a:cubicBezTo>
                    <a:pt x="599410" y="411459"/>
                    <a:pt x="595600" y="403840"/>
                    <a:pt x="587981" y="400030"/>
                  </a:cubicBezTo>
                  <a:cubicBezTo>
                    <a:pt x="581631" y="394950"/>
                    <a:pt x="572741" y="394950"/>
                    <a:pt x="565122" y="397490"/>
                  </a:cubicBezTo>
                  <a:lnTo>
                    <a:pt x="236208" y="529564"/>
                  </a:lnTo>
                  <a:lnTo>
                    <a:pt x="236208" y="295895"/>
                  </a:lnTo>
                  <a:cubicBezTo>
                    <a:pt x="236208" y="281926"/>
                    <a:pt x="224779" y="270497"/>
                    <a:pt x="210810" y="270497"/>
                  </a:cubicBezTo>
                  <a:lnTo>
                    <a:pt x="25399" y="270497"/>
                  </a:lnTo>
                  <a:cubicBezTo>
                    <a:pt x="11429" y="270497"/>
                    <a:pt x="0" y="281926"/>
                    <a:pt x="0" y="295895"/>
                  </a:cubicBezTo>
                  <a:lnTo>
                    <a:pt x="0" y="932133"/>
                  </a:lnTo>
                  <a:cubicBezTo>
                    <a:pt x="0" y="946102"/>
                    <a:pt x="11429" y="957532"/>
                    <a:pt x="25399" y="957532"/>
                  </a:cubicBezTo>
                  <a:lnTo>
                    <a:pt x="210810" y="957532"/>
                  </a:lnTo>
                  <a:lnTo>
                    <a:pt x="502895" y="957532"/>
                  </a:lnTo>
                  <a:lnTo>
                    <a:pt x="867367" y="957532"/>
                  </a:lnTo>
                  <a:lnTo>
                    <a:pt x="1159452" y="957532"/>
                  </a:lnTo>
                  <a:cubicBezTo>
                    <a:pt x="1165802" y="957532"/>
                    <a:pt x="1172152" y="954993"/>
                    <a:pt x="1177231" y="949913"/>
                  </a:cubicBezTo>
                  <a:cubicBezTo>
                    <a:pt x="1182311" y="944833"/>
                    <a:pt x="1184851" y="938483"/>
                    <a:pt x="1184851" y="932133"/>
                  </a:cubicBezTo>
                  <a:lnTo>
                    <a:pt x="1181041" y="420348"/>
                  </a:lnTo>
                  <a:close/>
                  <a:moveTo>
                    <a:pt x="48258" y="424159"/>
                  </a:moveTo>
                  <a:lnTo>
                    <a:pt x="72387" y="424159"/>
                  </a:lnTo>
                  <a:cubicBezTo>
                    <a:pt x="86356" y="424159"/>
                    <a:pt x="97785" y="412729"/>
                    <a:pt x="97785" y="398760"/>
                  </a:cubicBezTo>
                  <a:cubicBezTo>
                    <a:pt x="97785" y="384791"/>
                    <a:pt x="86356" y="373361"/>
                    <a:pt x="72387" y="373361"/>
                  </a:cubicBezTo>
                  <a:lnTo>
                    <a:pt x="48258" y="373361"/>
                  </a:lnTo>
                  <a:lnTo>
                    <a:pt x="48258" y="321294"/>
                  </a:lnTo>
                  <a:lnTo>
                    <a:pt x="182871" y="321294"/>
                  </a:lnTo>
                  <a:lnTo>
                    <a:pt x="182871" y="566391"/>
                  </a:lnTo>
                  <a:lnTo>
                    <a:pt x="182871" y="905465"/>
                  </a:lnTo>
                  <a:lnTo>
                    <a:pt x="48258" y="905465"/>
                  </a:lnTo>
                  <a:lnTo>
                    <a:pt x="48258" y="424159"/>
                  </a:lnTo>
                  <a:close/>
                  <a:moveTo>
                    <a:pt x="524484" y="905465"/>
                  </a:moveTo>
                  <a:lnTo>
                    <a:pt x="524484" y="774661"/>
                  </a:lnTo>
                  <a:lnTo>
                    <a:pt x="655287" y="774661"/>
                  </a:lnTo>
                  <a:lnTo>
                    <a:pt x="655287" y="905465"/>
                  </a:lnTo>
                  <a:lnTo>
                    <a:pt x="524484" y="905465"/>
                  </a:lnTo>
                  <a:close/>
                  <a:moveTo>
                    <a:pt x="706085" y="905465"/>
                  </a:moveTo>
                  <a:lnTo>
                    <a:pt x="706085" y="774661"/>
                  </a:lnTo>
                  <a:lnTo>
                    <a:pt x="839428" y="774661"/>
                  </a:lnTo>
                  <a:lnTo>
                    <a:pt x="839428" y="905465"/>
                  </a:lnTo>
                  <a:lnTo>
                    <a:pt x="706085" y="905465"/>
                  </a:lnTo>
                  <a:close/>
                  <a:moveTo>
                    <a:pt x="888956" y="905465"/>
                  </a:moveTo>
                  <a:lnTo>
                    <a:pt x="888956" y="749262"/>
                  </a:lnTo>
                  <a:cubicBezTo>
                    <a:pt x="888956" y="735293"/>
                    <a:pt x="877526" y="723863"/>
                    <a:pt x="863557" y="723863"/>
                  </a:cubicBezTo>
                  <a:lnTo>
                    <a:pt x="499085" y="723863"/>
                  </a:lnTo>
                  <a:cubicBezTo>
                    <a:pt x="485116" y="723863"/>
                    <a:pt x="473687" y="735293"/>
                    <a:pt x="473687" y="749262"/>
                  </a:cubicBezTo>
                  <a:lnTo>
                    <a:pt x="473687" y="905465"/>
                  </a:lnTo>
                  <a:lnTo>
                    <a:pt x="232399" y="905465"/>
                  </a:lnTo>
                  <a:lnTo>
                    <a:pt x="232399" y="582901"/>
                  </a:lnTo>
                  <a:lnTo>
                    <a:pt x="546073" y="457177"/>
                  </a:lnTo>
                  <a:lnTo>
                    <a:pt x="546073" y="566391"/>
                  </a:lnTo>
                  <a:cubicBezTo>
                    <a:pt x="546073" y="575282"/>
                    <a:pt x="551152" y="582901"/>
                    <a:pt x="557502" y="587981"/>
                  </a:cubicBezTo>
                  <a:cubicBezTo>
                    <a:pt x="565122" y="593061"/>
                    <a:pt x="574011" y="593061"/>
                    <a:pt x="581631" y="589250"/>
                  </a:cubicBezTo>
                  <a:lnTo>
                    <a:pt x="836888" y="460987"/>
                  </a:lnTo>
                  <a:lnTo>
                    <a:pt x="836888" y="566391"/>
                  </a:lnTo>
                  <a:cubicBezTo>
                    <a:pt x="836888" y="575282"/>
                    <a:pt x="841968" y="582901"/>
                    <a:pt x="848318" y="587981"/>
                  </a:cubicBezTo>
                  <a:cubicBezTo>
                    <a:pt x="855937" y="593061"/>
                    <a:pt x="864827" y="593061"/>
                    <a:pt x="872447" y="589250"/>
                  </a:cubicBezTo>
                  <a:lnTo>
                    <a:pt x="1126434" y="460987"/>
                  </a:lnTo>
                  <a:lnTo>
                    <a:pt x="1127704" y="905465"/>
                  </a:lnTo>
                  <a:lnTo>
                    <a:pt x="888956" y="905465"/>
                  </a:lnTo>
                  <a:close/>
                </a:path>
              </a:pathLst>
            </a:custGeom>
            <a:solidFill>
              <a:srgbClr val="B8CCEA"/>
            </a:solidFill>
            <a:ln>
              <a:noFill/>
            </a:ln>
          </p:spPr>
          <p:txBody>
            <a:bodyPr lIns="91425" tIns="45700" rIns="91425" bIns="45700" anchor="ctr"/>
            <a:lstStyle/>
            <a:p>
              <a:endParaRPr lang="cs-CZ"/>
            </a:p>
          </p:txBody>
        </p:sp>
        <p:grpSp>
          <p:nvGrpSpPr>
            <p:cNvPr id="22" name="Google Shape;10016;p127">
              <a:extLst>
                <a:ext uri="{FF2B5EF4-FFF2-40B4-BE49-F238E27FC236}">
                  <a16:creationId xmlns:a16="http://schemas.microsoft.com/office/drawing/2014/main" id="{D7D51CBC-F6AA-C77F-9079-D4DE0CDF914C}"/>
                </a:ext>
              </a:extLst>
            </p:cNvPr>
            <p:cNvGrpSpPr/>
            <p:nvPr/>
          </p:nvGrpSpPr>
          <p:grpSpPr>
            <a:xfrm>
              <a:off x="8784779" y="4124412"/>
              <a:ext cx="415974" cy="571943"/>
              <a:chOff x="6969098" y="1645526"/>
              <a:chExt cx="415974" cy="571943"/>
            </a:xfrm>
            <a:solidFill>
              <a:srgbClr val="B8CCEA"/>
            </a:solidFill>
          </p:grpSpPr>
          <p:sp>
            <p:nvSpPr>
              <p:cNvPr id="25" name="Google Shape;10017;p127">
                <a:extLst>
                  <a:ext uri="{FF2B5EF4-FFF2-40B4-BE49-F238E27FC236}">
                    <a16:creationId xmlns:a16="http://schemas.microsoft.com/office/drawing/2014/main" id="{5EED0ECF-E019-40FC-F09E-A8E075DFB1C5}"/>
                  </a:ext>
                </a:extLst>
              </p:cNvPr>
              <p:cNvSpPr/>
              <p:nvPr/>
            </p:nvSpPr>
            <p:spPr>
              <a:xfrm>
                <a:off x="6969098" y="1645526"/>
                <a:ext cx="415974" cy="514778"/>
              </a:xfrm>
              <a:custGeom>
                <a:avLst/>
                <a:gdLst/>
                <a:ahLst/>
                <a:cxnLst/>
                <a:rect l="l" t="t" r="r" b="b"/>
                <a:pathLst>
                  <a:path w="415974" h="514778" extrusionOk="0">
                    <a:moveTo>
                      <a:pt x="272519" y="514778"/>
                    </a:moveTo>
                    <a:lnTo>
                      <a:pt x="143456" y="514778"/>
                    </a:lnTo>
                    <a:cubicBezTo>
                      <a:pt x="135540" y="514778"/>
                      <a:pt x="129116" y="508378"/>
                      <a:pt x="129116" y="500487"/>
                    </a:cubicBezTo>
                    <a:lnTo>
                      <a:pt x="129116" y="399018"/>
                    </a:lnTo>
                    <a:cubicBezTo>
                      <a:pt x="22854" y="355607"/>
                      <a:pt x="-27968" y="234570"/>
                      <a:pt x="15598" y="128677"/>
                    </a:cubicBezTo>
                    <a:cubicBezTo>
                      <a:pt x="59164" y="22783"/>
                      <a:pt x="180598" y="-27871"/>
                      <a:pt x="286859" y="15541"/>
                    </a:cubicBezTo>
                    <a:cubicBezTo>
                      <a:pt x="393121" y="58952"/>
                      <a:pt x="443943" y="179989"/>
                      <a:pt x="400377" y="285882"/>
                    </a:cubicBezTo>
                    <a:cubicBezTo>
                      <a:pt x="379268" y="337219"/>
                      <a:pt x="338370" y="377973"/>
                      <a:pt x="286859" y="399018"/>
                    </a:cubicBezTo>
                    <a:lnTo>
                      <a:pt x="286859" y="500487"/>
                    </a:lnTo>
                    <a:cubicBezTo>
                      <a:pt x="286859" y="508378"/>
                      <a:pt x="280435" y="514778"/>
                      <a:pt x="272519" y="514778"/>
                    </a:cubicBezTo>
                    <a:close/>
                    <a:moveTo>
                      <a:pt x="157797" y="486195"/>
                    </a:moveTo>
                    <a:lnTo>
                      <a:pt x="258179" y="486195"/>
                    </a:lnTo>
                    <a:lnTo>
                      <a:pt x="258179" y="389300"/>
                    </a:lnTo>
                    <a:cubicBezTo>
                      <a:pt x="258093" y="383255"/>
                      <a:pt x="261907" y="377838"/>
                      <a:pt x="267643" y="375866"/>
                    </a:cubicBezTo>
                    <a:cubicBezTo>
                      <a:pt x="360970" y="342953"/>
                      <a:pt x="409842" y="240873"/>
                      <a:pt x="376830" y="147862"/>
                    </a:cubicBezTo>
                    <a:cubicBezTo>
                      <a:pt x="343790" y="54853"/>
                      <a:pt x="241372" y="6134"/>
                      <a:pt x="148045" y="39050"/>
                    </a:cubicBezTo>
                    <a:cubicBezTo>
                      <a:pt x="54718" y="71963"/>
                      <a:pt x="5846" y="174043"/>
                      <a:pt x="38858" y="267052"/>
                    </a:cubicBezTo>
                    <a:cubicBezTo>
                      <a:pt x="56898" y="317889"/>
                      <a:pt x="97022" y="357876"/>
                      <a:pt x="148045" y="375866"/>
                    </a:cubicBezTo>
                    <a:cubicBezTo>
                      <a:pt x="153781" y="377887"/>
                      <a:pt x="157653" y="383238"/>
                      <a:pt x="157797" y="389300"/>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6" name="Google Shape;10018;p127">
                <a:extLst>
                  <a:ext uri="{FF2B5EF4-FFF2-40B4-BE49-F238E27FC236}">
                    <a16:creationId xmlns:a16="http://schemas.microsoft.com/office/drawing/2014/main" id="{24BBCC5E-2F34-5C08-7C21-058D3B639377}"/>
                  </a:ext>
                </a:extLst>
              </p:cNvPr>
              <p:cNvSpPr/>
              <p:nvPr/>
            </p:nvSpPr>
            <p:spPr>
              <a:xfrm>
                <a:off x="7098214" y="2060265"/>
                <a:ext cx="157743" cy="28582"/>
              </a:xfrm>
              <a:custGeom>
                <a:avLst/>
                <a:gdLst/>
                <a:ahLst/>
                <a:cxnLst/>
                <a:rect l="l" t="t" r="r" b="b"/>
                <a:pathLst>
                  <a:path w="157743" h="28582" extrusionOk="0">
                    <a:moveTo>
                      <a:pt x="143403" y="28583"/>
                    </a:moveTo>
                    <a:lnTo>
                      <a:pt x="14340" y="28583"/>
                    </a:lnTo>
                    <a:cubicBezTo>
                      <a:pt x="6424" y="28583"/>
                      <a:pt x="0" y="22183"/>
                      <a:pt x="0" y="14291"/>
                    </a:cubicBezTo>
                    <a:cubicBezTo>
                      <a:pt x="0" y="6400"/>
                      <a:pt x="6424" y="0"/>
                      <a:pt x="14340" y="0"/>
                    </a:cubicBezTo>
                    <a:lnTo>
                      <a:pt x="143403" y="0"/>
                    </a:lnTo>
                    <a:cubicBezTo>
                      <a:pt x="151319" y="0"/>
                      <a:pt x="157743" y="6400"/>
                      <a:pt x="157743" y="14291"/>
                    </a:cubicBezTo>
                    <a:cubicBezTo>
                      <a:pt x="157743" y="22183"/>
                      <a:pt x="151319" y="28583"/>
                      <a:pt x="143403" y="2858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7" name="Google Shape;10019;p127">
                <a:extLst>
                  <a:ext uri="{FF2B5EF4-FFF2-40B4-BE49-F238E27FC236}">
                    <a16:creationId xmlns:a16="http://schemas.microsoft.com/office/drawing/2014/main" id="{EA54BE6F-9112-5C3E-57B4-4784AD378CC6}"/>
                  </a:ext>
                </a:extLst>
              </p:cNvPr>
              <p:cNvSpPr/>
              <p:nvPr/>
            </p:nvSpPr>
            <p:spPr>
              <a:xfrm>
                <a:off x="7098214" y="2188887"/>
                <a:ext cx="157743" cy="28582"/>
              </a:xfrm>
              <a:custGeom>
                <a:avLst/>
                <a:gdLst/>
                <a:ahLst/>
                <a:cxnLst/>
                <a:rect l="l" t="t" r="r" b="b"/>
                <a:pathLst>
                  <a:path w="157743" h="28582" extrusionOk="0">
                    <a:moveTo>
                      <a:pt x="143403" y="28583"/>
                    </a:moveTo>
                    <a:lnTo>
                      <a:pt x="14340" y="28583"/>
                    </a:lnTo>
                    <a:cubicBezTo>
                      <a:pt x="6424" y="28583"/>
                      <a:pt x="0" y="22183"/>
                      <a:pt x="0" y="14291"/>
                    </a:cubicBezTo>
                    <a:cubicBezTo>
                      <a:pt x="0" y="6400"/>
                      <a:pt x="6424" y="0"/>
                      <a:pt x="14340" y="0"/>
                    </a:cubicBezTo>
                    <a:lnTo>
                      <a:pt x="143403" y="0"/>
                    </a:lnTo>
                    <a:cubicBezTo>
                      <a:pt x="151319" y="0"/>
                      <a:pt x="157743" y="6400"/>
                      <a:pt x="157743" y="14291"/>
                    </a:cubicBezTo>
                    <a:cubicBezTo>
                      <a:pt x="157743" y="22183"/>
                      <a:pt x="151319" y="28583"/>
                      <a:pt x="143403" y="2858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8" name="Google Shape;10020;p127">
                <a:extLst>
                  <a:ext uri="{FF2B5EF4-FFF2-40B4-BE49-F238E27FC236}">
                    <a16:creationId xmlns:a16="http://schemas.microsoft.com/office/drawing/2014/main" id="{8ADB406A-EB30-12FE-5EF4-0AD557D74E5D}"/>
                  </a:ext>
                </a:extLst>
              </p:cNvPr>
              <p:cNvSpPr/>
              <p:nvPr/>
            </p:nvSpPr>
            <p:spPr>
              <a:xfrm>
                <a:off x="7105384" y="1913064"/>
                <a:ext cx="143403" cy="85748"/>
              </a:xfrm>
              <a:custGeom>
                <a:avLst/>
                <a:gdLst/>
                <a:ahLst/>
                <a:cxnLst/>
                <a:rect l="l" t="t" r="r" b="b"/>
                <a:pathLst>
                  <a:path w="143403" h="85748" extrusionOk="0">
                    <a:moveTo>
                      <a:pt x="129063" y="85748"/>
                    </a:moveTo>
                    <a:lnTo>
                      <a:pt x="14340" y="85748"/>
                    </a:lnTo>
                    <a:cubicBezTo>
                      <a:pt x="6424" y="85748"/>
                      <a:pt x="0" y="79349"/>
                      <a:pt x="0" y="71457"/>
                    </a:cubicBezTo>
                    <a:cubicBezTo>
                      <a:pt x="0" y="31993"/>
                      <a:pt x="32093" y="0"/>
                      <a:pt x="71702" y="0"/>
                    </a:cubicBezTo>
                    <a:cubicBezTo>
                      <a:pt x="111309" y="0"/>
                      <a:pt x="143403" y="31993"/>
                      <a:pt x="143403" y="71457"/>
                    </a:cubicBezTo>
                    <a:cubicBezTo>
                      <a:pt x="143403" y="79349"/>
                      <a:pt x="136978" y="85748"/>
                      <a:pt x="129063" y="85748"/>
                    </a:cubicBezTo>
                    <a:close/>
                    <a:moveTo>
                      <a:pt x="30975" y="57165"/>
                    </a:moveTo>
                    <a:lnTo>
                      <a:pt x="112141" y="57165"/>
                    </a:lnTo>
                    <a:cubicBezTo>
                      <a:pt x="106032" y="40227"/>
                      <a:pt x="90057" y="28837"/>
                      <a:pt x="71988" y="28583"/>
                    </a:cubicBezTo>
                    <a:cubicBezTo>
                      <a:pt x="53661" y="28646"/>
                      <a:pt x="37313" y="40042"/>
                      <a:pt x="30975" y="57165"/>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29" name="Google Shape;10021;p127">
                <a:extLst>
                  <a:ext uri="{FF2B5EF4-FFF2-40B4-BE49-F238E27FC236}">
                    <a16:creationId xmlns:a16="http://schemas.microsoft.com/office/drawing/2014/main" id="{13A1337F-F076-3D81-A7BE-4DA3E527C7FA}"/>
                  </a:ext>
                </a:extLst>
              </p:cNvPr>
              <p:cNvSpPr/>
              <p:nvPr/>
            </p:nvSpPr>
            <p:spPr>
              <a:xfrm>
                <a:off x="7163032" y="1717272"/>
                <a:ext cx="28393" cy="224660"/>
              </a:xfrm>
              <a:custGeom>
                <a:avLst/>
                <a:gdLst/>
                <a:ahLst/>
                <a:cxnLst/>
                <a:rect l="l" t="t" r="r" b="b"/>
                <a:pathLst>
                  <a:path w="28393" h="224660" extrusionOk="0">
                    <a:moveTo>
                      <a:pt x="14340" y="224660"/>
                    </a:moveTo>
                    <a:cubicBezTo>
                      <a:pt x="6424" y="224660"/>
                      <a:pt x="0" y="218261"/>
                      <a:pt x="0" y="210369"/>
                    </a:cubicBezTo>
                    <a:lnTo>
                      <a:pt x="0" y="14291"/>
                    </a:lnTo>
                    <a:cubicBezTo>
                      <a:pt x="0" y="6508"/>
                      <a:pt x="6252" y="154"/>
                      <a:pt x="14054" y="0"/>
                    </a:cubicBezTo>
                    <a:lnTo>
                      <a:pt x="14054" y="0"/>
                    </a:lnTo>
                    <a:cubicBezTo>
                      <a:pt x="21969" y="0"/>
                      <a:pt x="28394" y="6400"/>
                      <a:pt x="28394" y="14291"/>
                    </a:cubicBezTo>
                    <a:lnTo>
                      <a:pt x="28394" y="209512"/>
                    </a:lnTo>
                    <a:cubicBezTo>
                      <a:pt x="28394" y="217403"/>
                      <a:pt x="21969" y="223803"/>
                      <a:pt x="14054" y="223803"/>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0" name="Google Shape;10022;p127">
                <a:extLst>
                  <a:ext uri="{FF2B5EF4-FFF2-40B4-BE49-F238E27FC236}">
                    <a16:creationId xmlns:a16="http://schemas.microsoft.com/office/drawing/2014/main" id="{939F5002-7AC6-D5DC-0150-E2138CAB8204}"/>
                  </a:ext>
                </a:extLst>
              </p:cNvPr>
              <p:cNvSpPr/>
              <p:nvPr/>
            </p:nvSpPr>
            <p:spPr>
              <a:xfrm>
                <a:off x="7075792" y="1767106"/>
                <a:ext cx="116780" cy="124807"/>
              </a:xfrm>
              <a:custGeom>
                <a:avLst/>
                <a:gdLst/>
                <a:ahLst/>
                <a:cxnLst/>
                <a:rect l="l" t="t" r="r" b="b"/>
                <a:pathLst>
                  <a:path w="116780" h="124807" extrusionOk="0">
                    <a:moveTo>
                      <a:pt x="88387" y="124807"/>
                    </a:moveTo>
                    <a:cubicBezTo>
                      <a:pt x="64353" y="120931"/>
                      <a:pt x="42756" y="107917"/>
                      <a:pt x="28158" y="88507"/>
                    </a:cubicBezTo>
                    <a:cubicBezTo>
                      <a:pt x="4927" y="61639"/>
                      <a:pt x="-11135" y="24767"/>
                      <a:pt x="9515" y="6760"/>
                    </a:cubicBezTo>
                    <a:cubicBezTo>
                      <a:pt x="30165" y="-11247"/>
                      <a:pt x="64582" y="9618"/>
                      <a:pt x="88100" y="35343"/>
                    </a:cubicBezTo>
                    <a:cubicBezTo>
                      <a:pt x="104821" y="51909"/>
                      <a:pt x="115003" y="73930"/>
                      <a:pt x="116781" y="97368"/>
                    </a:cubicBezTo>
                    <a:cubicBezTo>
                      <a:pt x="116379" y="104930"/>
                      <a:pt x="112967" y="112025"/>
                      <a:pt x="107316" y="117090"/>
                    </a:cubicBezTo>
                    <a:cubicBezTo>
                      <a:pt x="102297" y="122066"/>
                      <a:pt x="95471" y="124844"/>
                      <a:pt x="88387" y="124807"/>
                    </a:cubicBezTo>
                    <a:close/>
                    <a:moveTo>
                      <a:pt x="28158" y="28769"/>
                    </a:moveTo>
                    <a:lnTo>
                      <a:pt x="28158" y="28769"/>
                    </a:lnTo>
                    <a:cubicBezTo>
                      <a:pt x="32144" y="43986"/>
                      <a:pt x="39945" y="57949"/>
                      <a:pt x="50815" y="69356"/>
                    </a:cubicBezTo>
                    <a:cubicBezTo>
                      <a:pt x="69171" y="90508"/>
                      <a:pt x="85806" y="97939"/>
                      <a:pt x="89821" y="95938"/>
                    </a:cubicBezTo>
                    <a:cubicBezTo>
                      <a:pt x="86092" y="80535"/>
                      <a:pt x="78263" y="66418"/>
                      <a:pt x="67164" y="55065"/>
                    </a:cubicBezTo>
                    <a:lnTo>
                      <a:pt x="67164" y="55065"/>
                    </a:lnTo>
                    <a:cubicBezTo>
                      <a:pt x="57555" y="42106"/>
                      <a:pt x="43789" y="32825"/>
                      <a:pt x="28158" y="28769"/>
                    </a:cubicBez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sp>
            <p:nvSpPr>
              <p:cNvPr id="31" name="Google Shape;10023;p127">
                <a:extLst>
                  <a:ext uri="{FF2B5EF4-FFF2-40B4-BE49-F238E27FC236}">
                    <a16:creationId xmlns:a16="http://schemas.microsoft.com/office/drawing/2014/main" id="{049AA5AD-BA67-8624-8396-E3339813458D}"/>
                  </a:ext>
                </a:extLst>
              </p:cNvPr>
              <p:cNvSpPr/>
              <p:nvPr/>
            </p:nvSpPr>
            <p:spPr>
              <a:xfrm>
                <a:off x="7162162" y="1734854"/>
                <a:ext cx="101276" cy="107625"/>
              </a:xfrm>
              <a:custGeom>
                <a:avLst/>
                <a:gdLst/>
                <a:ahLst/>
                <a:cxnLst/>
                <a:rect l="l" t="t" r="r" b="b"/>
                <a:pathLst>
                  <a:path w="101276" h="107625" extrusionOk="0">
                    <a:moveTo>
                      <a:pt x="26109" y="107610"/>
                    </a:moveTo>
                    <a:cubicBezTo>
                      <a:pt x="19914" y="107827"/>
                      <a:pt x="13862" y="105681"/>
                      <a:pt x="9187" y="101608"/>
                    </a:cubicBezTo>
                    <a:cubicBezTo>
                      <a:pt x="-278" y="92204"/>
                      <a:pt x="-2687" y="77847"/>
                      <a:pt x="3164" y="65879"/>
                    </a:cubicBezTo>
                    <a:cubicBezTo>
                      <a:pt x="7839" y="52883"/>
                      <a:pt x="15066" y="40935"/>
                      <a:pt x="24388" y="30723"/>
                    </a:cubicBezTo>
                    <a:cubicBezTo>
                      <a:pt x="36548" y="14891"/>
                      <a:pt x="54101" y="4021"/>
                      <a:pt x="73718" y="139"/>
                    </a:cubicBezTo>
                    <a:cubicBezTo>
                      <a:pt x="80602" y="-593"/>
                      <a:pt x="87456" y="1585"/>
                      <a:pt x="92648" y="6141"/>
                    </a:cubicBezTo>
                    <a:cubicBezTo>
                      <a:pt x="108422" y="19575"/>
                      <a:pt x="102112" y="48730"/>
                      <a:pt x="77447" y="77027"/>
                    </a:cubicBezTo>
                    <a:cubicBezTo>
                      <a:pt x="68527" y="87545"/>
                      <a:pt x="57629" y="96194"/>
                      <a:pt x="45325" y="102465"/>
                    </a:cubicBezTo>
                    <a:cubicBezTo>
                      <a:pt x="39388" y="105624"/>
                      <a:pt x="32820" y="107384"/>
                      <a:pt x="26109" y="107610"/>
                    </a:cubicBezTo>
                    <a:close/>
                    <a:moveTo>
                      <a:pt x="29264" y="82172"/>
                    </a:moveTo>
                    <a:lnTo>
                      <a:pt x="29264" y="82172"/>
                    </a:lnTo>
                    <a:close/>
                    <a:moveTo>
                      <a:pt x="72285" y="29293"/>
                    </a:moveTo>
                    <a:cubicBezTo>
                      <a:pt x="62017" y="33898"/>
                      <a:pt x="52982" y="40852"/>
                      <a:pt x="45898" y="49587"/>
                    </a:cubicBezTo>
                    <a:lnTo>
                      <a:pt x="45898" y="49587"/>
                    </a:lnTo>
                    <a:cubicBezTo>
                      <a:pt x="38269" y="57699"/>
                      <a:pt x="32676" y="67491"/>
                      <a:pt x="29550" y="78170"/>
                    </a:cubicBezTo>
                    <a:cubicBezTo>
                      <a:pt x="39818" y="73565"/>
                      <a:pt x="48852" y="66611"/>
                      <a:pt x="55936" y="57876"/>
                    </a:cubicBezTo>
                    <a:cubicBezTo>
                      <a:pt x="63566" y="49764"/>
                      <a:pt x="69158" y="39972"/>
                      <a:pt x="72285" y="29293"/>
                    </a:cubicBezTo>
                    <a:close/>
                    <a:moveTo>
                      <a:pt x="35286" y="40155"/>
                    </a:moveTo>
                    <a:lnTo>
                      <a:pt x="35286" y="40155"/>
                    </a:lnTo>
                    <a:close/>
                  </a:path>
                </a:pathLst>
              </a:custGeom>
              <a:grpFill/>
              <a:ln>
                <a:noFill/>
              </a:ln>
            </p:spPr>
            <p:txBody>
              <a:bodyPr spcFirstLastPara="1" lIns="91425" tIns="45700" rIns="91425" bIns="45700" anchor="ctr"/>
              <a:lstStyle/>
              <a:p>
                <a:pPr eaLnBrk="1" fontAlgn="auto" hangingPunct="1">
                  <a:spcBef>
                    <a:spcPts val="0"/>
                  </a:spcBef>
                  <a:spcAft>
                    <a:spcPts val="0"/>
                  </a:spcAft>
                  <a:defRPr/>
                </a:pPr>
                <a:endParaRPr sz="800">
                  <a:solidFill>
                    <a:schemeClr val="dk1"/>
                  </a:solidFill>
                  <a:latin typeface="Calibri"/>
                  <a:cs typeface="Calibri"/>
                  <a:sym typeface="Calibri"/>
                </a:endParaRPr>
              </a:p>
            </p:txBody>
          </p:sp>
        </p:grpSp>
        <p:pic>
          <p:nvPicPr>
            <p:cNvPr id="23" name="Grafika 22" descr="Turbiny wiatrowe z wypełnieniem pełnym">
              <a:extLst>
                <a:ext uri="{FF2B5EF4-FFF2-40B4-BE49-F238E27FC236}">
                  <a16:creationId xmlns:a16="http://schemas.microsoft.com/office/drawing/2014/main" id="{888C7776-E0E1-148D-718C-AE9CBA9DC3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5233" y="5078189"/>
              <a:ext cx="382156" cy="382156"/>
            </a:xfrm>
            <a:prstGeom prst="rect">
              <a:avLst/>
            </a:prstGeom>
            <a:effectLst/>
          </p:spPr>
        </p:pic>
        <p:pic>
          <p:nvPicPr>
            <p:cNvPr id="24" name="Grafika 23" descr="Panele słoneczne z wypełnieniem pełnym">
              <a:extLst>
                <a:ext uri="{FF2B5EF4-FFF2-40B4-BE49-F238E27FC236}">
                  <a16:creationId xmlns:a16="http://schemas.microsoft.com/office/drawing/2014/main" id="{3C5C8877-AAD6-55A7-0200-0C8F0F2F517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9630" y="5839038"/>
              <a:ext cx="429396" cy="429396"/>
            </a:xfrm>
            <a:prstGeom prst="rect">
              <a:avLst/>
            </a:prstGeom>
            <a:effectLst/>
          </p:spPr>
        </p:pic>
      </p:grpSp>
    </p:spTree>
    <p:extLst>
      <p:ext uri="{BB962C8B-B14F-4D97-AF65-F5344CB8AC3E}">
        <p14:creationId xmlns:p14="http://schemas.microsoft.com/office/powerpoint/2010/main" val="409941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2686A865-17B8-5890-9B02-899DFDC330F7}"/>
              </a:ext>
            </a:extLst>
          </p:cNvPr>
          <p:cNvSpPr txBox="1"/>
          <p:nvPr/>
        </p:nvSpPr>
        <p:spPr>
          <a:xfrm>
            <a:off x="311049" y="2644170"/>
            <a:ext cx="9283903"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9600" b="1">
                <a:solidFill>
                  <a:srgbClr val="001871"/>
                </a:solidFill>
                <a:latin typeface="Century Gothic" panose="020B0502020202020204" pitchFamily="34" charset="0"/>
                <a:ea typeface="Open Sans" panose="020B0606030504020204" pitchFamily="34" charset="0"/>
                <a:cs typeface="Open Sans" panose="020B0606030504020204" pitchFamily="34" charset="0"/>
              </a:rPr>
              <a:t>DZIĘKUJEMY</a:t>
            </a:r>
            <a:endParaRPr lang="en-ID" sz="96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5" name="TextBox 3">
            <a:extLst>
              <a:ext uri="{FF2B5EF4-FFF2-40B4-BE49-F238E27FC236}">
                <a16:creationId xmlns:a16="http://schemas.microsoft.com/office/drawing/2014/main" id="{432D98F7-93E0-D043-1F68-5BCC21B9792C}"/>
              </a:ext>
            </a:extLst>
          </p:cNvPr>
          <p:cNvSpPr txBox="1"/>
          <p:nvPr/>
        </p:nvSpPr>
        <p:spPr>
          <a:xfrm>
            <a:off x="1266940" y="4213830"/>
            <a:ext cx="7381301" cy="7591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pl-PL" sz="1000" i="1">
                <a:solidFill>
                  <a:schemeClr val="accent5">
                    <a:lumMod val="50000"/>
                  </a:schemeClr>
                </a:solidFill>
                <a:effectLst/>
                <a:latin typeface="Roboto" panose="02000000000000000000" pitchFamily="2" charset="0"/>
                <a:ea typeface="Roboto" panose="02000000000000000000" pitchFamily="2" charset="0"/>
              </a:rPr>
              <a:t>Stawiamy na uczciwość, transparentność, wzajemny szacunek oraz profesjonalizm.</a:t>
            </a:r>
          </a:p>
          <a:p>
            <a:pPr algn="ctr">
              <a:lnSpc>
                <a:spcPct val="150000"/>
              </a:lnSpc>
            </a:pPr>
            <a:r>
              <a:rPr lang="pl-PL" sz="1000" i="1">
                <a:solidFill>
                  <a:schemeClr val="accent5">
                    <a:lumMod val="50000"/>
                  </a:schemeClr>
                </a:solidFill>
                <a:effectLst/>
                <a:latin typeface="Roboto" panose="02000000000000000000" pitchFamily="2" charset="0"/>
                <a:ea typeface="Roboto" panose="02000000000000000000" pitchFamily="2" charset="0"/>
              </a:rPr>
              <a:t>Każde nasze działanie zaczynamy i kończymy z myślą o tym, czy dla społeczeństwa i środowiska robimy wystarczająco dużo. </a:t>
            </a:r>
          </a:p>
          <a:p>
            <a:pPr algn="ctr">
              <a:lnSpc>
                <a:spcPct val="150000"/>
              </a:lnSpc>
            </a:pPr>
            <a:r>
              <a:rPr lang="pl-PL" sz="1000" i="1">
                <a:solidFill>
                  <a:schemeClr val="accent5">
                    <a:lumMod val="50000"/>
                  </a:schemeClr>
                </a:solidFill>
                <a:effectLst/>
                <a:latin typeface="Roboto" panose="02000000000000000000" pitchFamily="2" charset="0"/>
                <a:ea typeface="Roboto" panose="02000000000000000000" pitchFamily="2" charset="0"/>
              </a:rPr>
              <a:t>To dla nas fundament codziennej pracy. </a:t>
            </a:r>
            <a:endParaRPr lang="en-ID" sz="1000" i="1">
              <a:solidFill>
                <a:schemeClr val="accent5">
                  <a:lumMod val="50000"/>
                </a:schemeClr>
              </a:solidFill>
              <a:latin typeface="Roboto" panose="02000000000000000000" pitchFamily="2" charset="0"/>
              <a:ea typeface="Roboto" panose="02000000000000000000" pitchFamily="2" charset="0"/>
            </a:endParaRPr>
          </a:p>
        </p:txBody>
      </p:sp>
      <p:sp>
        <p:nvSpPr>
          <p:cNvPr id="6" name="TextBox 47">
            <a:extLst>
              <a:ext uri="{FF2B5EF4-FFF2-40B4-BE49-F238E27FC236}">
                <a16:creationId xmlns:a16="http://schemas.microsoft.com/office/drawing/2014/main" id="{97A72C44-A989-75F1-C22E-24B81CFAD814}"/>
              </a:ext>
            </a:extLst>
          </p:cNvPr>
          <p:cNvSpPr txBox="1"/>
          <p:nvPr/>
        </p:nvSpPr>
        <p:spPr>
          <a:xfrm>
            <a:off x="681037" y="5444936"/>
            <a:ext cx="8543925" cy="338554"/>
          </a:xfrm>
          <a:prstGeom prst="rect">
            <a:avLst/>
          </a:prstGeom>
          <a:noFill/>
        </p:spPr>
        <p:txBody>
          <a:bodyPr wrap="square">
            <a:spAutoFit/>
          </a:bodyPr>
          <a:lstStyle/>
          <a:p>
            <a:pPr algn="ctr"/>
            <a:r>
              <a:rPr lang="id-ID" sz="1600" b="1" kern="1200">
                <a:solidFill>
                  <a:srgbClr val="001871"/>
                </a:solidFill>
                <a:latin typeface="Century Gothic" panose="020B0502020202020204" pitchFamily="34" charset="0"/>
                <a:ea typeface="Open Sans" panose="020B0606030504020204" pitchFamily="34" charset="0"/>
                <a:cs typeface="Open Sans" panose="020B0606030504020204" pitchFamily="34" charset="0"/>
              </a:rPr>
              <a:t>WWW.</a:t>
            </a:r>
            <a:r>
              <a:rPr lang="pl-PL" sz="1600" b="1" kern="1200">
                <a:solidFill>
                  <a:srgbClr val="001871"/>
                </a:solidFill>
                <a:latin typeface="Century Gothic" panose="020B0502020202020204" pitchFamily="34" charset="0"/>
                <a:ea typeface="Open Sans" panose="020B0606030504020204" pitchFamily="34" charset="0"/>
                <a:cs typeface="Open Sans" panose="020B0606030504020204" pitchFamily="34" charset="0"/>
              </a:rPr>
              <a:t>POLIMEX-MOSTOSTAL.PL</a:t>
            </a:r>
            <a:endParaRPr lang="en-ID" sz="1600" b="1" kern="1200">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96996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7">
            <a:extLst>
              <a:ext uri="{FF2B5EF4-FFF2-40B4-BE49-F238E27FC236}">
                <a16:creationId xmlns:a16="http://schemas.microsoft.com/office/drawing/2014/main" id="{273F87EB-79FB-871B-B6F6-E094D02EB996}"/>
              </a:ext>
            </a:extLst>
          </p:cNvPr>
          <p:cNvSpPr/>
          <p:nvPr/>
        </p:nvSpPr>
        <p:spPr>
          <a:xfrm>
            <a:off x="566" y="0"/>
            <a:ext cx="3348000" cy="6858000"/>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4" name="Obraz 13">
            <a:extLst>
              <a:ext uri="{FF2B5EF4-FFF2-40B4-BE49-F238E27FC236}">
                <a16:creationId xmlns:a16="http://schemas.microsoft.com/office/drawing/2014/main" id="{BB6955F2-9F64-8C29-AA4F-32BA0F9A94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790" r="6446" b="22295"/>
          <a:stretch/>
        </p:blipFill>
        <p:spPr>
          <a:xfrm>
            <a:off x="6830623" y="5518400"/>
            <a:ext cx="2879881" cy="1150885"/>
          </a:xfrm>
          <a:prstGeom prst="rect">
            <a:avLst/>
          </a:prstGeom>
        </p:spPr>
      </p:pic>
      <p:pic>
        <p:nvPicPr>
          <p:cNvPr id="15" name="Obraz 14" descr="Obraz zawierający osoba, ubrania, człowiek, zrzut ekranu&#10;&#10;Zawartość wygenerowana przez sztuczną inteligencję może być niepoprawna.">
            <a:extLst>
              <a:ext uri="{FF2B5EF4-FFF2-40B4-BE49-F238E27FC236}">
                <a16:creationId xmlns:a16="http://schemas.microsoft.com/office/drawing/2014/main" id="{A8C553D4-17A1-E1F2-D963-27698A0FD470}"/>
              </a:ext>
            </a:extLst>
          </p:cNvPr>
          <p:cNvPicPr>
            <a:picLocks noChangeAspect="1"/>
          </p:cNvPicPr>
          <p:nvPr/>
        </p:nvPicPr>
        <p:blipFill>
          <a:blip r:embed="rId3" cstate="print">
            <a:extLst>
              <a:ext uri="{28A0092B-C50C-407E-A947-70E740481C1C}">
                <a14:useLocalDpi xmlns:a14="http://schemas.microsoft.com/office/drawing/2010/main" val="0"/>
              </a:ext>
            </a:extLst>
          </a:blip>
          <a:srcRect l="16160" r="50000"/>
          <a:stretch/>
        </p:blipFill>
        <p:spPr>
          <a:xfrm>
            <a:off x="2305555" y="0"/>
            <a:ext cx="2493445" cy="4145894"/>
          </a:xfrm>
          <a:prstGeom prst="rect">
            <a:avLst/>
          </a:prstGeom>
        </p:spPr>
      </p:pic>
      <p:sp>
        <p:nvSpPr>
          <p:cNvPr id="16" name="pole tekstowe 15">
            <a:extLst>
              <a:ext uri="{FF2B5EF4-FFF2-40B4-BE49-F238E27FC236}">
                <a16:creationId xmlns:a16="http://schemas.microsoft.com/office/drawing/2014/main" id="{DFADB59F-41AD-9717-18CB-0A753727AB2C}"/>
              </a:ext>
            </a:extLst>
          </p:cNvPr>
          <p:cNvSpPr txBox="1"/>
          <p:nvPr/>
        </p:nvSpPr>
        <p:spPr>
          <a:xfrm>
            <a:off x="3070560" y="3155245"/>
            <a:ext cx="1684874" cy="1163895"/>
          </a:xfrm>
          <a:prstGeom prst="rect">
            <a:avLst/>
          </a:prstGeom>
          <a:noFill/>
        </p:spPr>
        <p:txBody>
          <a:bodyPr wrap="none" tIns="90000" bIns="90000" rtlCol="0" anchor="t">
            <a:noAutofit/>
          </a:bodyPr>
          <a:lstStyle/>
          <a:p>
            <a:pPr algn="ctr"/>
            <a:r>
              <a:rPr lang="pl-PL" sz="4800" b="1">
                <a:solidFill>
                  <a:srgbClr val="0C8308"/>
                </a:solidFill>
              </a:rPr>
              <a:t>E</a:t>
            </a:r>
            <a:r>
              <a:rPr lang="pl-PL" sz="4800" b="1">
                <a:solidFill>
                  <a:srgbClr val="93CA75"/>
                </a:solidFill>
              </a:rPr>
              <a:t>S</a:t>
            </a:r>
            <a:r>
              <a:rPr lang="pl-PL" sz="4800" b="1">
                <a:solidFill>
                  <a:srgbClr val="99FF99"/>
                </a:solidFill>
              </a:rPr>
              <a:t>G</a:t>
            </a:r>
            <a:endParaRPr lang="en-GB" sz="4800" b="1">
              <a:solidFill>
                <a:srgbClr val="99FF99"/>
              </a:solidFill>
            </a:endParaRPr>
          </a:p>
        </p:txBody>
      </p:sp>
      <p:pic>
        <p:nvPicPr>
          <p:cNvPr id="17" name="Obraz 16" descr="Obraz zawierający Czcionka, tekst, Grafika, logo&#10;&#10;Zawartość wygenerowana przez sztuczną inteligencję może być niepoprawna.">
            <a:extLst>
              <a:ext uri="{FF2B5EF4-FFF2-40B4-BE49-F238E27FC236}">
                <a16:creationId xmlns:a16="http://schemas.microsoft.com/office/drawing/2014/main" id="{4F259481-FD93-BC9A-B677-4A63F0F25CDF}"/>
              </a:ext>
            </a:extLst>
          </p:cNvPr>
          <p:cNvPicPr>
            <a:picLocks noChangeAspect="1"/>
          </p:cNvPicPr>
          <p:nvPr/>
        </p:nvPicPr>
        <p:blipFill>
          <a:blip r:embed="rId4">
            <a:extLst>
              <a:ext uri="{28A0092B-C50C-407E-A947-70E740481C1C}">
                <a14:useLocalDpi xmlns:a14="http://schemas.microsoft.com/office/drawing/2010/main" val="0"/>
              </a:ext>
            </a:extLst>
          </a:blip>
          <a:srcRect r="76789" b="17020"/>
          <a:stretch/>
        </p:blipFill>
        <p:spPr>
          <a:xfrm>
            <a:off x="2585223" y="3205117"/>
            <a:ext cx="752413" cy="708109"/>
          </a:xfrm>
          <a:prstGeom prst="rect">
            <a:avLst/>
          </a:prstGeom>
        </p:spPr>
      </p:pic>
      <p:sp>
        <p:nvSpPr>
          <p:cNvPr id="5" name="TextBox 48">
            <a:extLst>
              <a:ext uri="{FF2B5EF4-FFF2-40B4-BE49-F238E27FC236}">
                <a16:creationId xmlns:a16="http://schemas.microsoft.com/office/drawing/2014/main" id="{6BF33507-93CF-E993-EC0C-CBB35B30A75C}"/>
              </a:ext>
            </a:extLst>
          </p:cNvPr>
          <p:cNvSpPr txBox="1"/>
          <p:nvPr/>
        </p:nvSpPr>
        <p:spPr>
          <a:xfrm>
            <a:off x="317801" y="2520000"/>
            <a:ext cx="1783016" cy="1217193"/>
          </a:xfrm>
          <a:prstGeom prst="rect">
            <a:avLst/>
          </a:prstGeom>
          <a:noFill/>
        </p:spPr>
        <p:txBody>
          <a:bodyPr wrap="square">
            <a:spAutoFit/>
          </a:bodyPr>
          <a:lstStyle/>
          <a:p>
            <a:pPr algn="r">
              <a:lnSpc>
                <a:spcPct val="150000"/>
              </a:lnSpc>
            </a:pPr>
            <a:r>
              <a:rPr lang="pl-PL" sz="1000" i="1">
                <a:solidFill>
                  <a:schemeClr val="bg1"/>
                </a:solidFill>
                <a:effectLst/>
                <a:latin typeface="Century Gothic" panose="020B0502020202020204" pitchFamily="34" charset="0"/>
                <a:ea typeface="Roboto" panose="02000000000000000000" pitchFamily="2" charset="0"/>
              </a:rPr>
              <a:t>Budujemy wartość Spółki dla naszych akcjonariuszy prowadząc działalność </a:t>
            </a:r>
            <a:br>
              <a:rPr lang="pl-PL" sz="1000" i="1">
                <a:solidFill>
                  <a:schemeClr val="bg1"/>
                </a:solidFill>
                <a:effectLst/>
                <a:latin typeface="Century Gothic" panose="020B0502020202020204" pitchFamily="34" charset="0"/>
                <a:ea typeface="Roboto" panose="02000000000000000000" pitchFamily="2" charset="0"/>
              </a:rPr>
            </a:br>
            <a:r>
              <a:rPr lang="pl-PL" sz="1000" i="1">
                <a:solidFill>
                  <a:schemeClr val="bg1"/>
                </a:solidFill>
                <a:effectLst/>
                <a:latin typeface="Century Gothic" panose="020B0502020202020204" pitchFamily="34" charset="0"/>
                <a:ea typeface="Roboto" panose="02000000000000000000" pitchFamily="2" charset="0"/>
              </a:rPr>
              <a:t>w kluczowych obszarach</a:t>
            </a:r>
          </a:p>
          <a:p>
            <a:pPr algn="r">
              <a:lnSpc>
                <a:spcPct val="150000"/>
              </a:lnSpc>
            </a:pPr>
            <a:r>
              <a:rPr lang="pl-PL" sz="1000" i="1">
                <a:solidFill>
                  <a:schemeClr val="bg1"/>
                </a:solidFill>
                <a:latin typeface="Century Gothic" panose="020B0502020202020204" pitchFamily="34" charset="0"/>
                <a:ea typeface="Roboto" panose="02000000000000000000" pitchFamily="2" charset="0"/>
              </a:rPr>
              <a:t>gospodarki</a:t>
            </a:r>
            <a:endParaRPr lang="en-ID" sz="1000" i="1">
              <a:solidFill>
                <a:schemeClr val="bg1"/>
              </a:solidFill>
              <a:latin typeface="Century Gothic" panose="020B0502020202020204" pitchFamily="34" charset="0"/>
              <a:ea typeface="Roboto" panose="02000000000000000000" pitchFamily="2" charset="0"/>
            </a:endParaRPr>
          </a:p>
        </p:txBody>
      </p:sp>
      <p:sp>
        <p:nvSpPr>
          <p:cNvPr id="7" name="TextBox 14">
            <a:extLst>
              <a:ext uri="{FF2B5EF4-FFF2-40B4-BE49-F238E27FC236}">
                <a16:creationId xmlns:a16="http://schemas.microsoft.com/office/drawing/2014/main" id="{E6EA4867-96B7-FD96-80B2-78DA163ABF54}"/>
              </a:ext>
            </a:extLst>
          </p:cNvPr>
          <p:cNvSpPr txBox="1"/>
          <p:nvPr/>
        </p:nvSpPr>
        <p:spPr>
          <a:xfrm>
            <a:off x="5712700" y="1684792"/>
            <a:ext cx="3620524" cy="769441"/>
          </a:xfrm>
          <a:prstGeom prst="rect">
            <a:avLst/>
          </a:prstGeom>
          <a:noFill/>
        </p:spPr>
        <p:txBody>
          <a:bodyPr wrap="square">
            <a:spAutoFit/>
          </a:bodyPr>
          <a:lstStyle/>
          <a:p>
            <a:pPr algn="r"/>
            <a:r>
              <a:rPr lang="pl-PL" sz="4400" b="1">
                <a:solidFill>
                  <a:srgbClr val="001871"/>
                </a:solidFill>
                <a:latin typeface="Century Gothic" panose="020B0502020202020204" pitchFamily="34" charset="0"/>
                <a:ea typeface="Open Sans" panose="020B0606030504020204" pitchFamily="34" charset="0"/>
                <a:cs typeface="Open Sans" panose="020B0606030504020204" pitchFamily="34" charset="0"/>
              </a:rPr>
              <a:t>O nas</a:t>
            </a:r>
            <a:endParaRPr lang="en-ID" sz="44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8" name="TextBox 41">
            <a:extLst>
              <a:ext uri="{FF2B5EF4-FFF2-40B4-BE49-F238E27FC236}">
                <a16:creationId xmlns:a16="http://schemas.microsoft.com/office/drawing/2014/main" id="{810053C0-6063-D958-7287-48FA95FA4115}"/>
              </a:ext>
            </a:extLst>
          </p:cNvPr>
          <p:cNvSpPr txBox="1"/>
          <p:nvPr/>
        </p:nvSpPr>
        <p:spPr>
          <a:xfrm>
            <a:off x="5381479" y="3240000"/>
            <a:ext cx="1876806" cy="1448025"/>
          </a:xfrm>
          <a:prstGeom prst="rect">
            <a:avLst/>
          </a:prstGeom>
          <a:noFill/>
        </p:spPr>
        <p:txBody>
          <a:bodyPr wrap="square">
            <a:spAutoFit/>
          </a:bodyPr>
          <a:lstStyle/>
          <a:p>
            <a:pPr algn="r">
              <a:lnSpc>
                <a:spcPct val="150000"/>
              </a:lnSpc>
            </a:pPr>
            <a:r>
              <a:rPr lang="pl-PL" sz="1000" spc="-20">
                <a:solidFill>
                  <a:srgbClr val="001871"/>
                </a:solidFill>
                <a:latin typeface="Century Gothic" panose="020B0502020202020204" pitchFamily="34" charset="0"/>
              </a:rPr>
              <a:t>Grupa Kapitałowa </a:t>
            </a:r>
            <a:br>
              <a:rPr lang="pl-PL" sz="1000" spc="-20">
                <a:solidFill>
                  <a:srgbClr val="001871"/>
                </a:solidFill>
                <a:latin typeface="Century Gothic" panose="020B0502020202020204" pitchFamily="34" charset="0"/>
              </a:rPr>
            </a:br>
            <a:r>
              <a:rPr lang="pl-PL" sz="1000" spc="-20">
                <a:solidFill>
                  <a:srgbClr val="001871"/>
                </a:solidFill>
                <a:latin typeface="Century Gothic" panose="020B0502020202020204" pitchFamily="34" charset="0"/>
              </a:rPr>
              <a:t>Polimex Mostostal prowadzi działalność biznesową </a:t>
            </a:r>
            <a:br>
              <a:rPr lang="pl-PL" sz="1000" spc="-20">
                <a:solidFill>
                  <a:srgbClr val="001871"/>
                </a:solidFill>
                <a:latin typeface="Century Gothic" panose="020B0502020202020204" pitchFamily="34" charset="0"/>
              </a:rPr>
            </a:br>
            <a:r>
              <a:rPr lang="pl-PL" sz="1000" spc="-20">
                <a:solidFill>
                  <a:srgbClr val="001871"/>
                </a:solidFill>
                <a:latin typeface="Century Gothic" panose="020B0502020202020204" pitchFamily="34" charset="0"/>
              </a:rPr>
              <a:t>w sposób zrównoważony</a:t>
            </a:r>
            <a:br>
              <a:rPr lang="pl-PL" sz="1000" spc="-20">
                <a:solidFill>
                  <a:srgbClr val="001871"/>
                </a:solidFill>
                <a:latin typeface="Century Gothic" panose="020B0502020202020204" pitchFamily="34" charset="0"/>
              </a:rPr>
            </a:br>
            <a:r>
              <a:rPr lang="pl-PL" sz="1000" spc="-20">
                <a:solidFill>
                  <a:srgbClr val="001871"/>
                </a:solidFill>
                <a:latin typeface="Century Gothic" panose="020B0502020202020204" pitchFamily="34" charset="0"/>
              </a:rPr>
              <a:t>i odpowiedzialny społecznie.</a:t>
            </a:r>
          </a:p>
        </p:txBody>
      </p:sp>
      <p:sp>
        <p:nvSpPr>
          <p:cNvPr id="9" name="TextBox 43">
            <a:extLst>
              <a:ext uri="{FF2B5EF4-FFF2-40B4-BE49-F238E27FC236}">
                <a16:creationId xmlns:a16="http://schemas.microsoft.com/office/drawing/2014/main" id="{E0A3DF1F-9C7E-2C9F-0DE1-6EA40FB4F24F}"/>
              </a:ext>
            </a:extLst>
          </p:cNvPr>
          <p:cNvSpPr txBox="1"/>
          <p:nvPr/>
        </p:nvSpPr>
        <p:spPr>
          <a:xfrm>
            <a:off x="4373987" y="2520000"/>
            <a:ext cx="2852108" cy="584775"/>
          </a:xfrm>
          <a:prstGeom prst="rect">
            <a:avLst/>
          </a:prstGeom>
          <a:noFill/>
        </p:spPr>
        <p:txBody>
          <a:bodyPr wrap="square">
            <a:spAutoFit/>
          </a:bodyPr>
          <a:lstStyle/>
          <a:p>
            <a:pPr lvl="1" algn="r"/>
            <a:r>
              <a:rPr lang="pl-PL" sz="1600" b="1">
                <a:solidFill>
                  <a:srgbClr val="001871"/>
                </a:solidFill>
                <a:latin typeface="Century Gothic" panose="020B0502020202020204" pitchFamily="34" charset="0"/>
                <a:ea typeface="Open Sans" panose="020B0606030504020204" pitchFamily="34" charset="0"/>
                <a:cs typeface="Open Sans" panose="020B0606030504020204" pitchFamily="34" charset="0"/>
              </a:rPr>
              <a:t>ODPOWIEDZIALNY PARTNER BIZNESOWY</a:t>
            </a:r>
            <a:endParaRPr lang="en-ID" sz="16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11" name="TextBox 45">
            <a:extLst>
              <a:ext uri="{FF2B5EF4-FFF2-40B4-BE49-F238E27FC236}">
                <a16:creationId xmlns:a16="http://schemas.microsoft.com/office/drawing/2014/main" id="{C5FAC9B2-3BCE-EDC3-E113-32F8858D37C5}"/>
              </a:ext>
            </a:extLst>
          </p:cNvPr>
          <p:cNvSpPr txBox="1"/>
          <p:nvPr/>
        </p:nvSpPr>
        <p:spPr>
          <a:xfrm>
            <a:off x="7207905" y="2520000"/>
            <a:ext cx="2125319" cy="584775"/>
          </a:xfrm>
          <a:prstGeom prst="rect">
            <a:avLst/>
          </a:prstGeom>
          <a:noFill/>
        </p:spPr>
        <p:txBody>
          <a:bodyPr wrap="square">
            <a:spAutoFit/>
          </a:bodyPr>
          <a:lstStyle/>
          <a:p>
            <a:pPr lvl="1" algn="r"/>
            <a:r>
              <a:rPr lang="pl-PL" sz="1600" b="1">
                <a:solidFill>
                  <a:srgbClr val="001871"/>
                </a:solidFill>
                <a:latin typeface="Century Gothic" panose="020B0502020202020204" pitchFamily="34" charset="0"/>
                <a:ea typeface="Open Sans" panose="020B0606030504020204" pitchFamily="34" charset="0"/>
                <a:cs typeface="Open Sans" panose="020B0606030504020204" pitchFamily="34" charset="0"/>
              </a:rPr>
              <a:t>GENERALNY WYKONAWCA</a:t>
            </a:r>
            <a:endParaRPr lang="en-ID" sz="16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2" name="pole tekstowe 1">
            <a:extLst>
              <a:ext uri="{FF2B5EF4-FFF2-40B4-BE49-F238E27FC236}">
                <a16:creationId xmlns:a16="http://schemas.microsoft.com/office/drawing/2014/main" id="{6BE311F0-C057-82D6-844E-07AD794B1E30}"/>
              </a:ext>
            </a:extLst>
          </p:cNvPr>
          <p:cNvSpPr txBox="1"/>
          <p:nvPr/>
        </p:nvSpPr>
        <p:spPr>
          <a:xfrm>
            <a:off x="419634" y="4145894"/>
            <a:ext cx="4351868" cy="2185214"/>
          </a:xfrm>
          <a:prstGeom prst="rect">
            <a:avLst/>
          </a:prstGeom>
          <a:noFill/>
        </p:spPr>
        <p:txBody>
          <a:bodyPr wrap="square" rtlCol="0">
            <a:spAutoFit/>
          </a:bodyPr>
          <a:lstStyle/>
          <a:p>
            <a:pPr>
              <a:spcBef>
                <a:spcPts val="600"/>
              </a:spcBef>
              <a:spcAft>
                <a:spcPts val="600"/>
              </a:spcAft>
            </a:pPr>
            <a:r>
              <a:rPr lang="pl-PL" sz="1600">
                <a:solidFill>
                  <a:schemeClr val="bg1"/>
                </a:solidFill>
                <a:latin typeface="Century Gothic" panose="020B0502020202020204" pitchFamily="34" charset="0"/>
              </a:rPr>
              <a:t>ENERGETYKA</a:t>
            </a:r>
          </a:p>
          <a:p>
            <a:pPr>
              <a:spcBef>
                <a:spcPts val="600"/>
              </a:spcBef>
              <a:spcAft>
                <a:spcPts val="600"/>
              </a:spcAft>
            </a:pPr>
            <a:r>
              <a:rPr lang="pl-PL" sz="1600">
                <a:solidFill>
                  <a:schemeClr val="bg1"/>
                </a:solidFill>
                <a:latin typeface="Century Gothic" panose="020B0502020202020204" pitchFamily="34" charset="0"/>
              </a:rPr>
              <a:t>NAFTA, GAZ, CHEMIA</a:t>
            </a:r>
          </a:p>
          <a:p>
            <a:pPr>
              <a:spcBef>
                <a:spcPts val="600"/>
              </a:spcBef>
              <a:spcAft>
                <a:spcPts val="600"/>
              </a:spcAft>
            </a:pPr>
            <a:r>
              <a:rPr lang="pl-PL" sz="1600">
                <a:solidFill>
                  <a:schemeClr val="bg1"/>
                </a:solidFill>
                <a:latin typeface="Century Gothic" panose="020B0502020202020204" pitchFamily="34" charset="0"/>
              </a:rPr>
              <a:t>BUDOWNICTWO</a:t>
            </a:r>
            <a:br>
              <a:rPr lang="pl-PL" sz="1600">
                <a:solidFill>
                  <a:schemeClr val="bg1"/>
                </a:solidFill>
                <a:latin typeface="Century Gothic" panose="020B0502020202020204" pitchFamily="34" charset="0"/>
              </a:rPr>
            </a:br>
            <a:r>
              <a:rPr lang="pl-PL" sz="1600">
                <a:solidFill>
                  <a:schemeClr val="bg1"/>
                </a:solidFill>
                <a:latin typeface="Century Gothic" panose="020B0502020202020204" pitchFamily="34" charset="0"/>
              </a:rPr>
              <a:t>PRZEMYSŁOWE I OGÓLNE</a:t>
            </a:r>
          </a:p>
          <a:p>
            <a:pPr>
              <a:spcBef>
                <a:spcPts val="600"/>
              </a:spcBef>
              <a:spcAft>
                <a:spcPts val="600"/>
              </a:spcAft>
            </a:pPr>
            <a:r>
              <a:rPr lang="pl-PL" sz="1600">
                <a:solidFill>
                  <a:schemeClr val="bg1"/>
                </a:solidFill>
                <a:latin typeface="Century Gothic" panose="020B0502020202020204" pitchFamily="34" charset="0"/>
              </a:rPr>
              <a:t>INFRASTRUKTURA</a:t>
            </a:r>
          </a:p>
          <a:p>
            <a:pPr>
              <a:spcBef>
                <a:spcPts val="600"/>
              </a:spcBef>
              <a:spcAft>
                <a:spcPts val="600"/>
              </a:spcAft>
            </a:pPr>
            <a:r>
              <a:rPr lang="pl-PL" sz="1600">
                <a:solidFill>
                  <a:schemeClr val="bg1"/>
                </a:solidFill>
                <a:latin typeface="Century Gothic" panose="020B0502020202020204" pitchFamily="34" charset="0"/>
              </a:rPr>
              <a:t>PRODUKCJA</a:t>
            </a:r>
          </a:p>
        </p:txBody>
      </p:sp>
      <p:sp>
        <p:nvSpPr>
          <p:cNvPr id="3" name="Symbol zastępczy numeru slajdu 1">
            <a:extLst>
              <a:ext uri="{FF2B5EF4-FFF2-40B4-BE49-F238E27FC236}">
                <a16:creationId xmlns:a16="http://schemas.microsoft.com/office/drawing/2014/main" id="{C6FA4C7E-9E44-493F-D64B-9F52DA76744B}"/>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4</a:t>
            </a:fld>
            <a:endParaRPr lang="pl-PL"/>
          </a:p>
        </p:txBody>
      </p:sp>
      <p:sp>
        <p:nvSpPr>
          <p:cNvPr id="10" name="TextBox 44">
            <a:extLst>
              <a:ext uri="{FF2B5EF4-FFF2-40B4-BE49-F238E27FC236}">
                <a16:creationId xmlns:a16="http://schemas.microsoft.com/office/drawing/2014/main" id="{A8E9F428-11F0-8D63-EDCF-A9B091EC28C8}"/>
              </a:ext>
            </a:extLst>
          </p:cNvPr>
          <p:cNvSpPr txBox="1"/>
          <p:nvPr/>
        </p:nvSpPr>
        <p:spPr>
          <a:xfrm>
            <a:off x="7207905" y="3240000"/>
            <a:ext cx="2125320" cy="2371355"/>
          </a:xfrm>
          <a:prstGeom prst="rect">
            <a:avLst/>
          </a:prstGeom>
          <a:noFill/>
        </p:spPr>
        <p:txBody>
          <a:bodyPr wrap="square">
            <a:spAutoFit/>
          </a:bodyPr>
          <a:lstStyle/>
          <a:p>
            <a:pPr algn="r">
              <a:lnSpc>
                <a:spcPct val="150000"/>
              </a:lnSpc>
            </a:pPr>
            <a:r>
              <a:rPr lang="pl-PL" sz="1000" i="0" spc="-20">
                <a:solidFill>
                  <a:srgbClr val="001871"/>
                </a:solidFill>
                <a:effectLst/>
                <a:latin typeface="Century Gothic" panose="020B0502020202020204" pitchFamily="34" charset="0"/>
              </a:rPr>
              <a:t>Wykorzystując w pełni </a:t>
            </a:r>
            <a:br>
              <a:rPr lang="pl-PL" sz="1000" i="0" spc="-20">
                <a:solidFill>
                  <a:srgbClr val="001871"/>
                </a:solidFill>
                <a:effectLst/>
                <a:latin typeface="Century Gothic" panose="020B0502020202020204" pitchFamily="34" charset="0"/>
              </a:rPr>
            </a:br>
            <a:r>
              <a:rPr lang="pl-PL" sz="1000" i="0" spc="-20">
                <a:solidFill>
                  <a:srgbClr val="001871"/>
                </a:solidFill>
                <a:effectLst/>
                <a:latin typeface="Century Gothic" panose="020B0502020202020204" pitchFamily="34" charset="0"/>
              </a:rPr>
              <a:t>zasoby Spółki, czyli dobrze wykwalifikowaną kadrę, unikalne doświadczenie </a:t>
            </a:r>
            <a:br>
              <a:rPr lang="pl-PL" sz="1000" i="0" spc="-20">
                <a:solidFill>
                  <a:srgbClr val="001871"/>
                </a:solidFill>
                <a:effectLst/>
                <a:latin typeface="Century Gothic" panose="020B0502020202020204" pitchFamily="34" charset="0"/>
              </a:rPr>
            </a:br>
            <a:r>
              <a:rPr lang="pl-PL" sz="1000" i="0" spc="-20">
                <a:solidFill>
                  <a:srgbClr val="001871"/>
                </a:solidFill>
                <a:effectLst/>
                <a:latin typeface="Century Gothic" panose="020B0502020202020204" pitchFamily="34" charset="0"/>
              </a:rPr>
              <a:t>w realizacji inwestycji, </a:t>
            </a:r>
            <a:br>
              <a:rPr lang="pl-PL" sz="1000" i="0" spc="-20">
                <a:solidFill>
                  <a:srgbClr val="001871"/>
                </a:solidFill>
                <a:effectLst/>
                <a:latin typeface="Century Gothic" panose="020B0502020202020204" pitchFamily="34" charset="0"/>
              </a:rPr>
            </a:br>
            <a:r>
              <a:rPr lang="pl-PL" sz="1000" i="0" spc="-20">
                <a:solidFill>
                  <a:srgbClr val="001871"/>
                </a:solidFill>
                <a:effectLst/>
                <a:latin typeface="Century Gothic" panose="020B0502020202020204" pitchFamily="34" charset="0"/>
              </a:rPr>
              <a:t>liczne referencje</a:t>
            </a:r>
            <a:br>
              <a:rPr lang="pl-PL" sz="1000" i="0" spc="-20">
                <a:solidFill>
                  <a:srgbClr val="001871"/>
                </a:solidFill>
                <a:effectLst/>
                <a:latin typeface="Century Gothic" panose="020B0502020202020204" pitchFamily="34" charset="0"/>
              </a:rPr>
            </a:br>
            <a:r>
              <a:rPr lang="pl-PL" sz="1000" i="0" spc="-20">
                <a:solidFill>
                  <a:srgbClr val="001871"/>
                </a:solidFill>
                <a:effectLst/>
                <a:latin typeface="Century Gothic" panose="020B0502020202020204" pitchFamily="34" charset="0"/>
              </a:rPr>
              <a:t> i wysoki potencjał produkcyjny, Polimex Mostostal realizuje ambitne inwestycje budowlane w Polsce i zagranicą</a:t>
            </a:r>
            <a:endParaRPr lang="en-ID" sz="1000" spc="-20">
              <a:solidFill>
                <a:srgbClr val="001871"/>
              </a:solidFill>
              <a:latin typeface="Century Gothic" panose="020B0502020202020204" pitchFamily="34" charset="0"/>
            </a:endParaRPr>
          </a:p>
        </p:txBody>
      </p:sp>
    </p:spTree>
    <p:extLst>
      <p:ext uri="{BB962C8B-B14F-4D97-AF65-F5344CB8AC3E}">
        <p14:creationId xmlns:p14="http://schemas.microsoft.com/office/powerpoint/2010/main" val="38598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rostokąt 15">
            <a:extLst>
              <a:ext uri="{FF2B5EF4-FFF2-40B4-BE49-F238E27FC236}">
                <a16:creationId xmlns:a16="http://schemas.microsoft.com/office/drawing/2014/main" id="{02D8DDF1-1C4A-413A-7166-FA5E767BA7DF}"/>
              </a:ext>
            </a:extLst>
          </p:cNvPr>
          <p:cNvSpPr/>
          <p:nvPr/>
        </p:nvSpPr>
        <p:spPr>
          <a:xfrm>
            <a:off x="6231398" y="4018547"/>
            <a:ext cx="3093076" cy="2157664"/>
          </a:xfrm>
          <a:prstGeom prst="rect">
            <a:avLst/>
          </a:prstGeom>
          <a:solidFill>
            <a:schemeClr val="bg1"/>
          </a:solidFill>
          <a:ln>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2" name="Obraz 11">
            <a:extLst>
              <a:ext uri="{FF2B5EF4-FFF2-40B4-BE49-F238E27FC236}">
                <a16:creationId xmlns:a16="http://schemas.microsoft.com/office/drawing/2014/main" id="{8B45AFED-F859-F885-0ADF-1857DF10610A}"/>
              </a:ext>
            </a:extLst>
          </p:cNvPr>
          <p:cNvPicPr>
            <a:picLocks noChangeAspect="1"/>
          </p:cNvPicPr>
          <p:nvPr/>
        </p:nvPicPr>
        <p:blipFill>
          <a:blip r:embed="rId2"/>
          <a:srcRect l="9493" t="5107" b="-14"/>
          <a:stretch/>
        </p:blipFill>
        <p:spPr>
          <a:xfrm rot="5400000">
            <a:off x="6768110" y="3622208"/>
            <a:ext cx="2023664" cy="2968748"/>
          </a:xfrm>
          <a:prstGeom prst="rect">
            <a:avLst/>
          </a:prstGeom>
        </p:spPr>
      </p:pic>
      <p:sp>
        <p:nvSpPr>
          <p:cNvPr id="4" name="Rectangle 4">
            <a:extLst>
              <a:ext uri="{FF2B5EF4-FFF2-40B4-BE49-F238E27FC236}">
                <a16:creationId xmlns:a16="http://schemas.microsoft.com/office/drawing/2014/main" id="{4CF66E1A-3705-927C-A126-A8087F83F3D4}"/>
              </a:ext>
            </a:extLst>
          </p:cNvPr>
          <p:cNvSpPr/>
          <p:nvPr/>
        </p:nvSpPr>
        <p:spPr>
          <a:xfrm>
            <a:off x="567" y="4132875"/>
            <a:ext cx="5485833" cy="1985538"/>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5">
            <a:extLst>
              <a:ext uri="{FF2B5EF4-FFF2-40B4-BE49-F238E27FC236}">
                <a16:creationId xmlns:a16="http://schemas.microsoft.com/office/drawing/2014/main" id="{AFC5D52F-5166-AD42-0561-8E0A2E0F1C13}"/>
              </a:ext>
            </a:extLst>
          </p:cNvPr>
          <p:cNvSpPr txBox="1"/>
          <p:nvPr/>
        </p:nvSpPr>
        <p:spPr>
          <a:xfrm>
            <a:off x="686974" y="1265447"/>
            <a:ext cx="5095988" cy="1446550"/>
          </a:xfrm>
          <a:prstGeom prst="rect">
            <a:avLst/>
          </a:prstGeom>
          <a:noFill/>
        </p:spPr>
        <p:txBody>
          <a:bodyPr wrap="square">
            <a:spAutoFit/>
          </a:bodyPr>
          <a:lstStyle/>
          <a:p>
            <a:r>
              <a:rPr lang="pl-PL" sz="4400" b="1">
                <a:solidFill>
                  <a:srgbClr val="001871"/>
                </a:solidFill>
                <a:latin typeface="Century Gothic" panose="020B0502020202020204" pitchFamily="34" charset="0"/>
                <a:ea typeface="Open Sans" panose="020B0606030504020204" pitchFamily="34" charset="0"/>
                <a:cs typeface="Open Sans" panose="020B0606030504020204" pitchFamily="34" charset="0"/>
              </a:rPr>
              <a:t>LIDER BEZPIECZEŃSTWA</a:t>
            </a:r>
            <a:endParaRPr lang="en-ID" sz="44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6" name="TextBox 12">
            <a:extLst>
              <a:ext uri="{FF2B5EF4-FFF2-40B4-BE49-F238E27FC236}">
                <a16:creationId xmlns:a16="http://schemas.microsoft.com/office/drawing/2014/main" id="{215607CE-E464-25C9-63DA-BE73749BD2C9}"/>
              </a:ext>
            </a:extLst>
          </p:cNvPr>
          <p:cNvSpPr txBox="1"/>
          <p:nvPr/>
        </p:nvSpPr>
        <p:spPr>
          <a:xfrm>
            <a:off x="722120" y="4739862"/>
            <a:ext cx="4317963" cy="755528"/>
          </a:xfrm>
          <a:prstGeom prst="rect">
            <a:avLst/>
          </a:prstGeom>
          <a:noFill/>
        </p:spPr>
        <p:txBody>
          <a:bodyPr wrap="square">
            <a:spAutoFit/>
          </a:bodyPr>
          <a:lstStyle/>
          <a:p>
            <a:pPr>
              <a:lnSpc>
                <a:spcPct val="150000"/>
              </a:lnSpc>
            </a:pPr>
            <a:r>
              <a:rPr lang="pl-PL" sz="1000" i="1">
                <a:solidFill>
                  <a:schemeClr val="bg1"/>
                </a:solidFill>
                <a:effectLst/>
                <a:ea typeface="Roboto" panose="02000000000000000000" pitchFamily="2" charset="0"/>
              </a:rPr>
              <a:t>Polimex Mostostal skutecznie łączy społeczną odpowiedzialność </a:t>
            </a:r>
            <a:r>
              <a:rPr lang="pl-PL" sz="1000" i="1" spc="-20">
                <a:solidFill>
                  <a:schemeClr val="bg1"/>
                </a:solidFill>
                <a:effectLst/>
                <a:ea typeface="Roboto" panose="02000000000000000000" pitchFamily="2" charset="0"/>
              </a:rPr>
              <a:t>biznesu z bezpieczeństwem pracy.  Jesteśmy jednym z Interesariuszy </a:t>
            </a:r>
            <a:r>
              <a:rPr lang="pl-PL" sz="1000" i="1">
                <a:solidFill>
                  <a:schemeClr val="bg1"/>
                </a:solidFill>
                <a:effectLst/>
                <a:ea typeface="Roboto" panose="02000000000000000000" pitchFamily="2" charset="0"/>
              </a:rPr>
              <a:t>Porozumienia Dla Bezpieczeństwa W Budownictwie.</a:t>
            </a:r>
          </a:p>
        </p:txBody>
      </p:sp>
      <p:sp>
        <p:nvSpPr>
          <p:cNvPr id="7" name="TextBox 13">
            <a:extLst>
              <a:ext uri="{FF2B5EF4-FFF2-40B4-BE49-F238E27FC236}">
                <a16:creationId xmlns:a16="http://schemas.microsoft.com/office/drawing/2014/main" id="{2EE8AC92-47B3-48A1-40DC-807E58FC845E}"/>
              </a:ext>
            </a:extLst>
          </p:cNvPr>
          <p:cNvSpPr txBox="1"/>
          <p:nvPr/>
        </p:nvSpPr>
        <p:spPr>
          <a:xfrm>
            <a:off x="686974" y="4405512"/>
            <a:ext cx="4126302" cy="338554"/>
          </a:xfrm>
          <a:prstGeom prst="rect">
            <a:avLst/>
          </a:prstGeom>
          <a:noFill/>
        </p:spPr>
        <p:txBody>
          <a:bodyPr wrap="square">
            <a:spAutoFit/>
          </a:bodyPr>
          <a:lstStyle/>
          <a:p>
            <a:r>
              <a:rPr lang="pl-PL" sz="1600">
                <a:solidFill>
                  <a:schemeClr val="bg1"/>
                </a:solidFill>
                <a:ea typeface="Open Sans" panose="020B0606030504020204" pitchFamily="34" charset="0"/>
                <a:cs typeface="Open Sans" panose="020B0606030504020204" pitchFamily="34" charset="0"/>
              </a:rPr>
              <a:t>LIDER BEZPIECZNEJ PRACY</a:t>
            </a:r>
            <a:endParaRPr lang="en-ID" sz="1600">
              <a:solidFill>
                <a:schemeClr val="bg1"/>
              </a:solidFill>
              <a:ea typeface="Open Sans" panose="020B0606030504020204" pitchFamily="34" charset="0"/>
              <a:cs typeface="Open Sans" panose="020B0606030504020204" pitchFamily="34" charset="0"/>
            </a:endParaRPr>
          </a:p>
        </p:txBody>
      </p:sp>
      <p:sp>
        <p:nvSpPr>
          <p:cNvPr id="8" name="TextBox 18">
            <a:extLst>
              <a:ext uri="{FF2B5EF4-FFF2-40B4-BE49-F238E27FC236}">
                <a16:creationId xmlns:a16="http://schemas.microsoft.com/office/drawing/2014/main" id="{8EE6EF6B-17CF-9653-787A-9E78B0A1C065}"/>
              </a:ext>
            </a:extLst>
          </p:cNvPr>
          <p:cNvSpPr txBox="1"/>
          <p:nvPr/>
        </p:nvSpPr>
        <p:spPr>
          <a:xfrm>
            <a:off x="745565" y="2686325"/>
            <a:ext cx="4865963" cy="1217834"/>
          </a:xfrm>
          <a:prstGeom prst="rect">
            <a:avLst/>
          </a:prstGeom>
          <a:noFill/>
        </p:spPr>
        <p:txBody>
          <a:bodyPr wrap="square">
            <a:spAutoFit/>
          </a:bodyPr>
          <a:lstStyle/>
          <a:p>
            <a:pPr>
              <a:lnSpc>
                <a:spcPct val="150000"/>
              </a:lnSpc>
            </a:pPr>
            <a:r>
              <a:rPr lang="pl-PL" sz="1000" i="0">
                <a:solidFill>
                  <a:srgbClr val="001871"/>
                </a:solidFill>
                <a:effectLst/>
              </a:rPr>
              <a:t>Złota Karta Lidera Bezpiecznej Pracy 2026-2027 to dla nas nie tylko nagroda, lecz także zobowiązanie do dalszego, niestającego zaangażowania na rzecz bezpieczeństwa i ochrony zdrowia naszych pracowników oraz współpracowników we wszystkich obszarach działalności. </a:t>
            </a:r>
            <a:r>
              <a:rPr lang="pl-PL" sz="1000" b="1" i="0">
                <a:solidFill>
                  <a:srgbClr val="001871"/>
                </a:solidFill>
                <a:effectLst/>
              </a:rPr>
              <a:t>ZERO WYPADKÓW – to nasz nadrzędny cel. ​</a:t>
            </a:r>
            <a:endParaRPr lang="en-ID" sz="1000" b="1">
              <a:solidFill>
                <a:srgbClr val="001871"/>
              </a:solidFill>
            </a:endParaRPr>
          </a:p>
        </p:txBody>
      </p:sp>
      <p:sp>
        <p:nvSpPr>
          <p:cNvPr id="9" name="TextBox 19">
            <a:extLst>
              <a:ext uri="{FF2B5EF4-FFF2-40B4-BE49-F238E27FC236}">
                <a16:creationId xmlns:a16="http://schemas.microsoft.com/office/drawing/2014/main" id="{48F7EFDC-DC58-5A38-D739-535C8173A52F}"/>
              </a:ext>
            </a:extLst>
          </p:cNvPr>
          <p:cNvSpPr txBox="1"/>
          <p:nvPr/>
        </p:nvSpPr>
        <p:spPr>
          <a:xfrm>
            <a:off x="745565" y="5525425"/>
            <a:ext cx="3502794" cy="338554"/>
          </a:xfrm>
          <a:prstGeom prst="rect">
            <a:avLst/>
          </a:prstGeom>
          <a:noFill/>
        </p:spPr>
        <p:txBody>
          <a:bodyPr wrap="square">
            <a:spAutoFit/>
          </a:bodyPr>
          <a:lstStyle/>
          <a:p>
            <a:r>
              <a:rPr lang="id-ID" sz="1600" b="1">
                <a:solidFill>
                  <a:schemeClr val="bg1"/>
                </a:solidFill>
                <a:ea typeface="Open Sans" panose="020B0606030504020204" pitchFamily="34" charset="0"/>
                <a:cs typeface="Open Sans" panose="020B0606030504020204" pitchFamily="34" charset="0"/>
              </a:rPr>
              <a:t>WWW.POLIMEX-MOSTOSTAL.PL</a:t>
            </a:r>
          </a:p>
        </p:txBody>
      </p:sp>
      <p:sp>
        <p:nvSpPr>
          <p:cNvPr id="13" name="TextBox 15">
            <a:extLst>
              <a:ext uri="{FF2B5EF4-FFF2-40B4-BE49-F238E27FC236}">
                <a16:creationId xmlns:a16="http://schemas.microsoft.com/office/drawing/2014/main" id="{686049AE-48DC-FB44-578F-6E06F8795FED}"/>
              </a:ext>
            </a:extLst>
          </p:cNvPr>
          <p:cNvSpPr txBox="1"/>
          <p:nvPr/>
        </p:nvSpPr>
        <p:spPr>
          <a:xfrm>
            <a:off x="5107459" y="1500373"/>
            <a:ext cx="3389295" cy="293863"/>
          </a:xfrm>
          <a:prstGeom prst="rect">
            <a:avLst/>
          </a:prstGeom>
          <a:solidFill>
            <a:schemeClr val="bg1"/>
          </a:solidFill>
          <a:ln>
            <a:noFill/>
          </a:ln>
        </p:spPr>
        <p:txBody>
          <a:bodyPr wrap="square">
            <a:spAutoFit/>
          </a:bodyPr>
          <a:lstStyle/>
          <a:p>
            <a:pPr algn="r">
              <a:lnSpc>
                <a:spcPct val="150000"/>
              </a:lnSpc>
            </a:pPr>
            <a:endParaRPr lang="en-ID" sz="1000" spc="-20">
              <a:solidFill>
                <a:srgbClr val="001871"/>
              </a:solidFill>
              <a:latin typeface="Century Gothic" panose="020B0502020202020204" pitchFamily="34" charset="0"/>
            </a:endParaRPr>
          </a:p>
        </p:txBody>
      </p:sp>
      <p:sp>
        <p:nvSpPr>
          <p:cNvPr id="14" name="TextBox 16">
            <a:extLst>
              <a:ext uri="{FF2B5EF4-FFF2-40B4-BE49-F238E27FC236}">
                <a16:creationId xmlns:a16="http://schemas.microsoft.com/office/drawing/2014/main" id="{7F49DD2E-452C-0A4D-931F-5297AD2EA239}"/>
              </a:ext>
            </a:extLst>
          </p:cNvPr>
          <p:cNvSpPr txBox="1"/>
          <p:nvPr/>
        </p:nvSpPr>
        <p:spPr>
          <a:xfrm>
            <a:off x="5304466" y="1712632"/>
            <a:ext cx="3252952" cy="293863"/>
          </a:xfrm>
          <a:prstGeom prst="rect">
            <a:avLst/>
          </a:prstGeom>
          <a:solidFill>
            <a:schemeClr val="bg1"/>
          </a:solidFill>
          <a:ln>
            <a:noFill/>
          </a:ln>
        </p:spPr>
        <p:txBody>
          <a:bodyPr wrap="square">
            <a:spAutoFit/>
          </a:bodyPr>
          <a:lstStyle/>
          <a:p>
            <a:pPr algn="r">
              <a:lnSpc>
                <a:spcPct val="150000"/>
              </a:lnSpc>
            </a:pPr>
            <a:endParaRPr lang="en-ID" sz="1000">
              <a:solidFill>
                <a:srgbClr val="001871"/>
              </a:solidFill>
              <a:latin typeface="Century Gothic" panose="020B0502020202020204" pitchFamily="34" charset="0"/>
            </a:endParaRPr>
          </a:p>
        </p:txBody>
      </p:sp>
      <p:pic>
        <p:nvPicPr>
          <p:cNvPr id="15" name="Obraz 14" descr="Obraz zawierający tekst, Czcionka, zrzut ekranu, logo&#10;&#10;Opis wygenerowany automatycznie">
            <a:extLst>
              <a:ext uri="{FF2B5EF4-FFF2-40B4-BE49-F238E27FC236}">
                <a16:creationId xmlns:a16="http://schemas.microsoft.com/office/drawing/2014/main" id="{88A4F1EC-1836-7A2C-F591-8EFB48CEBA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568" y="1988722"/>
            <a:ext cx="3128501" cy="1461142"/>
          </a:xfrm>
          <a:prstGeom prst="rect">
            <a:avLst/>
          </a:prstGeom>
        </p:spPr>
      </p:pic>
      <p:sp>
        <p:nvSpPr>
          <p:cNvPr id="10" name="Symbol zastępczy numeru slajdu 1">
            <a:extLst>
              <a:ext uri="{FF2B5EF4-FFF2-40B4-BE49-F238E27FC236}">
                <a16:creationId xmlns:a16="http://schemas.microsoft.com/office/drawing/2014/main" id="{6B81327C-0F4A-C6F6-F622-2A291CBA6AC9}"/>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5</a:t>
            </a:fld>
            <a:endParaRPr lang="pl-PL"/>
          </a:p>
        </p:txBody>
      </p:sp>
      <p:sp>
        <p:nvSpPr>
          <p:cNvPr id="17" name="Prostokąt 16">
            <a:extLst>
              <a:ext uri="{FF2B5EF4-FFF2-40B4-BE49-F238E27FC236}">
                <a16:creationId xmlns:a16="http://schemas.microsoft.com/office/drawing/2014/main" id="{67245E9C-25DF-5C96-60BA-A87F583E5807}"/>
              </a:ext>
            </a:extLst>
          </p:cNvPr>
          <p:cNvSpPr/>
          <p:nvPr/>
        </p:nvSpPr>
        <p:spPr>
          <a:xfrm>
            <a:off x="6295568" y="4094750"/>
            <a:ext cx="2968748" cy="2023663"/>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144099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0">
            <a:extLst>
              <a:ext uri="{FF2B5EF4-FFF2-40B4-BE49-F238E27FC236}">
                <a16:creationId xmlns:a16="http://schemas.microsoft.com/office/drawing/2014/main" id="{ED6AC6BE-A022-4B0D-C285-FE0644884388}"/>
              </a:ext>
            </a:extLst>
          </p:cNvPr>
          <p:cNvSpPr txBox="1"/>
          <p:nvPr/>
        </p:nvSpPr>
        <p:spPr>
          <a:xfrm>
            <a:off x="3458285" y="3227960"/>
            <a:ext cx="6120580"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pl-PL" sz="4400" b="1">
                <a:solidFill>
                  <a:srgbClr val="001871"/>
                </a:solidFill>
                <a:latin typeface="Century Gothic" panose="020B0502020202020204" pitchFamily="34" charset="0"/>
                <a:ea typeface="Open Sans" panose="020B0606030504020204" pitchFamily="34" charset="0"/>
                <a:cs typeface="Open Sans" panose="020B0606030504020204" pitchFamily="34" charset="0"/>
              </a:rPr>
              <a:t>Zarząd Spółki</a:t>
            </a:r>
            <a:endParaRPr lang="en-ID" sz="4400" b="1">
              <a:solidFill>
                <a:srgbClr val="001871"/>
              </a:solidFill>
              <a:latin typeface="Century Gothic" panose="020B0502020202020204" pitchFamily="34" charset="0"/>
              <a:ea typeface="Open Sans" panose="020B0606030504020204" pitchFamily="34" charset="0"/>
              <a:cs typeface="Open Sans" panose="020B0606030504020204" pitchFamily="34" charset="0"/>
            </a:endParaRPr>
          </a:p>
        </p:txBody>
      </p:sp>
      <p:sp>
        <p:nvSpPr>
          <p:cNvPr id="9" name="TextBox 16">
            <a:extLst>
              <a:ext uri="{FF2B5EF4-FFF2-40B4-BE49-F238E27FC236}">
                <a16:creationId xmlns:a16="http://schemas.microsoft.com/office/drawing/2014/main" id="{3A2F2CCB-2035-3BB8-E885-25526BC001B0}"/>
              </a:ext>
            </a:extLst>
          </p:cNvPr>
          <p:cNvSpPr txBox="1"/>
          <p:nvPr/>
        </p:nvSpPr>
        <p:spPr>
          <a:xfrm>
            <a:off x="2290064" y="1457184"/>
            <a:ext cx="2174465" cy="5246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pl-PL" sz="1000" b="1">
                <a:solidFill>
                  <a:srgbClr val="001871"/>
                </a:solidFill>
                <a:latin typeface="Century Gothic" panose="020B0502020202020204" pitchFamily="34" charset="0"/>
              </a:rPr>
              <a:t>Jakub Stypuła  </a:t>
            </a:r>
            <a:br>
              <a:rPr lang="pl-PL" sz="1000">
                <a:solidFill>
                  <a:srgbClr val="001871"/>
                </a:solidFill>
                <a:latin typeface="Century Gothic" panose="020B0502020202020204" pitchFamily="34" charset="0"/>
              </a:rPr>
            </a:br>
            <a:r>
              <a:rPr lang="pl-PL" sz="1000">
                <a:solidFill>
                  <a:srgbClr val="001871"/>
                </a:solidFill>
                <a:latin typeface="Century Gothic" panose="020B0502020202020204" pitchFamily="34" charset="0"/>
              </a:rPr>
              <a:t>- Prezes zarządu, </a:t>
            </a:r>
            <a:endParaRPr lang="en-ID" sz="1000">
              <a:solidFill>
                <a:srgbClr val="001871"/>
              </a:solidFill>
            </a:endParaRPr>
          </a:p>
        </p:txBody>
      </p:sp>
      <p:sp>
        <p:nvSpPr>
          <p:cNvPr id="10" name="Rectangle 4">
            <a:extLst>
              <a:ext uri="{FF2B5EF4-FFF2-40B4-BE49-F238E27FC236}">
                <a16:creationId xmlns:a16="http://schemas.microsoft.com/office/drawing/2014/main" id="{B13971B9-C371-B7C3-5DFC-BFCD82E910DA}"/>
              </a:ext>
            </a:extLst>
          </p:cNvPr>
          <p:cNvSpPr/>
          <p:nvPr/>
        </p:nvSpPr>
        <p:spPr>
          <a:xfrm>
            <a:off x="4766156" y="4337580"/>
            <a:ext cx="5139844" cy="2054704"/>
          </a:xfrm>
          <a:prstGeom prst="rect">
            <a:avLst/>
          </a:prstGeom>
          <a:solidFill>
            <a:srgbClr val="0018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TextBox 12">
            <a:extLst>
              <a:ext uri="{FF2B5EF4-FFF2-40B4-BE49-F238E27FC236}">
                <a16:creationId xmlns:a16="http://schemas.microsoft.com/office/drawing/2014/main" id="{73C4C6C6-D1DB-4D14-36D6-2341CC83623C}"/>
              </a:ext>
            </a:extLst>
          </p:cNvPr>
          <p:cNvSpPr txBox="1"/>
          <p:nvPr/>
        </p:nvSpPr>
        <p:spPr>
          <a:xfrm>
            <a:off x="5511154" y="5017937"/>
            <a:ext cx="4126302" cy="524695"/>
          </a:xfrm>
          <a:prstGeom prst="rect">
            <a:avLst/>
          </a:prstGeom>
          <a:noFill/>
        </p:spPr>
        <p:txBody>
          <a:bodyPr wrap="square">
            <a:spAutoFit/>
          </a:bodyPr>
          <a:lstStyle/>
          <a:p>
            <a:pPr>
              <a:lnSpc>
                <a:spcPct val="150000"/>
              </a:lnSpc>
            </a:pPr>
            <a:r>
              <a:rPr lang="pl-PL" sz="1000">
                <a:solidFill>
                  <a:schemeClr val="bg1"/>
                </a:solidFill>
                <a:effectLst/>
                <a:ea typeface="Roboto" panose="02000000000000000000" pitchFamily="2" charset="0"/>
              </a:rPr>
              <a:t>Biuro Zarządu S.A.  </a:t>
            </a:r>
            <a:br>
              <a:rPr lang="pl-PL" sz="1000">
                <a:solidFill>
                  <a:schemeClr val="bg1"/>
                </a:solidFill>
                <a:effectLst/>
                <a:ea typeface="Roboto" panose="02000000000000000000" pitchFamily="2" charset="0"/>
              </a:rPr>
            </a:br>
            <a:r>
              <a:rPr lang="pl-PL" sz="1000">
                <a:solidFill>
                  <a:schemeClr val="bg1"/>
                </a:solidFill>
                <a:effectLst/>
                <a:ea typeface="Roboto" panose="02000000000000000000" pitchFamily="2" charset="0"/>
              </a:rPr>
              <a:t>aleja Jana Pawła II 12, </a:t>
            </a:r>
            <a:r>
              <a:rPr lang="pl-PL" sz="1000">
                <a:solidFill>
                  <a:schemeClr val="bg1"/>
                </a:solidFill>
                <a:ea typeface="Roboto" panose="02000000000000000000" pitchFamily="2" charset="0"/>
              </a:rPr>
              <a:t>00-124 Warszawa</a:t>
            </a:r>
            <a:endParaRPr lang="en-ID" sz="1000">
              <a:solidFill>
                <a:schemeClr val="bg1"/>
              </a:solidFill>
              <a:ea typeface="Roboto" panose="02000000000000000000" pitchFamily="2" charset="0"/>
            </a:endParaRPr>
          </a:p>
        </p:txBody>
      </p:sp>
      <p:sp>
        <p:nvSpPr>
          <p:cNvPr id="12" name="TextBox 13">
            <a:extLst>
              <a:ext uri="{FF2B5EF4-FFF2-40B4-BE49-F238E27FC236}">
                <a16:creationId xmlns:a16="http://schemas.microsoft.com/office/drawing/2014/main" id="{38785771-B2BC-41C5-DA9A-ACCE84228B56}"/>
              </a:ext>
            </a:extLst>
          </p:cNvPr>
          <p:cNvSpPr txBox="1"/>
          <p:nvPr/>
        </p:nvSpPr>
        <p:spPr>
          <a:xfrm>
            <a:off x="5452563" y="4679383"/>
            <a:ext cx="4126302" cy="338554"/>
          </a:xfrm>
          <a:prstGeom prst="rect">
            <a:avLst/>
          </a:prstGeom>
          <a:noFill/>
        </p:spPr>
        <p:txBody>
          <a:bodyPr wrap="square">
            <a:spAutoFit/>
          </a:bodyPr>
          <a:lstStyle/>
          <a:p>
            <a:r>
              <a:rPr lang="pl-PL" sz="1600">
                <a:solidFill>
                  <a:schemeClr val="bg1"/>
                </a:solidFill>
                <a:ea typeface="Open Sans" panose="020B0606030504020204" pitchFamily="34" charset="0"/>
                <a:cs typeface="Open Sans" panose="020B0606030504020204" pitchFamily="34" charset="0"/>
              </a:rPr>
              <a:t>Polimex Mostostal S.A.</a:t>
            </a:r>
            <a:endParaRPr lang="en-ID" sz="1600">
              <a:solidFill>
                <a:schemeClr val="bg1"/>
              </a:solidFill>
              <a:ea typeface="Open Sans" panose="020B0606030504020204" pitchFamily="34" charset="0"/>
              <a:cs typeface="Open Sans" panose="020B0606030504020204" pitchFamily="34" charset="0"/>
            </a:endParaRPr>
          </a:p>
        </p:txBody>
      </p:sp>
      <p:sp>
        <p:nvSpPr>
          <p:cNvPr id="13" name="TextBox 19">
            <a:extLst>
              <a:ext uri="{FF2B5EF4-FFF2-40B4-BE49-F238E27FC236}">
                <a16:creationId xmlns:a16="http://schemas.microsoft.com/office/drawing/2014/main" id="{5EE90CA3-7CE0-2D54-BFF4-C209A4BADEA0}"/>
              </a:ext>
            </a:extLst>
          </p:cNvPr>
          <p:cNvSpPr txBox="1"/>
          <p:nvPr/>
        </p:nvSpPr>
        <p:spPr>
          <a:xfrm>
            <a:off x="5511154" y="5799296"/>
            <a:ext cx="3502794" cy="338554"/>
          </a:xfrm>
          <a:prstGeom prst="rect">
            <a:avLst/>
          </a:prstGeom>
          <a:noFill/>
        </p:spPr>
        <p:txBody>
          <a:bodyPr wrap="square">
            <a:spAutoFit/>
          </a:bodyPr>
          <a:lstStyle/>
          <a:p>
            <a:r>
              <a:rPr lang="id-ID" sz="1600" b="1">
                <a:solidFill>
                  <a:schemeClr val="bg1"/>
                </a:solidFill>
                <a:ea typeface="Open Sans" panose="020B0606030504020204" pitchFamily="34" charset="0"/>
                <a:cs typeface="Open Sans" panose="020B0606030504020204" pitchFamily="34" charset="0"/>
              </a:rPr>
              <a:t>WWW.POLIMEX-MOSTOSTAL.PL</a:t>
            </a:r>
          </a:p>
        </p:txBody>
      </p:sp>
      <p:pic>
        <p:nvPicPr>
          <p:cNvPr id="15" name="Obraz 14" descr="Obraz zawierający osoba, Ludzka twarz, ubrania, koszula&#10;&#10;Opis wygenerowany automatycznie">
            <a:extLst>
              <a:ext uri="{FF2B5EF4-FFF2-40B4-BE49-F238E27FC236}">
                <a16:creationId xmlns:a16="http://schemas.microsoft.com/office/drawing/2014/main" id="{C53CF25C-F7C1-AC93-C6BF-3B898DB6B3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094271" cy="2094271"/>
          </a:xfrm>
          <a:prstGeom prst="rect">
            <a:avLst/>
          </a:prstGeom>
        </p:spPr>
      </p:pic>
      <p:pic>
        <p:nvPicPr>
          <p:cNvPr id="17" name="Obraz 16" descr="Obraz zawierający Ludzka twarz, osoba, ubrania, uśmiech&#10;&#10;Opis wygenerowany automatycznie">
            <a:extLst>
              <a:ext uri="{FF2B5EF4-FFF2-40B4-BE49-F238E27FC236}">
                <a16:creationId xmlns:a16="http://schemas.microsoft.com/office/drawing/2014/main" id="{DAFE146E-7BAD-1BFA-518D-FFFC176BA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81864"/>
            <a:ext cx="2094271" cy="2094271"/>
          </a:xfrm>
          <a:prstGeom prst="rect">
            <a:avLst/>
          </a:prstGeom>
        </p:spPr>
      </p:pic>
      <p:sp>
        <p:nvSpPr>
          <p:cNvPr id="2" name="TextBox 16">
            <a:extLst>
              <a:ext uri="{FF2B5EF4-FFF2-40B4-BE49-F238E27FC236}">
                <a16:creationId xmlns:a16="http://schemas.microsoft.com/office/drawing/2014/main" id="{A1E9BB22-102A-9060-09DA-84714D4EAFFF}"/>
              </a:ext>
            </a:extLst>
          </p:cNvPr>
          <p:cNvSpPr txBox="1"/>
          <p:nvPr/>
        </p:nvSpPr>
        <p:spPr>
          <a:xfrm>
            <a:off x="2223526" y="3775110"/>
            <a:ext cx="2307539" cy="5246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pl-PL" sz="1000" b="1">
                <a:solidFill>
                  <a:srgbClr val="001871"/>
                </a:solidFill>
                <a:latin typeface="Century Gothic" panose="020B0502020202020204" pitchFamily="34" charset="0"/>
              </a:rPr>
              <a:t>Marzena Hebda-Sztandkie </a:t>
            </a:r>
            <a:br>
              <a:rPr lang="pl-PL" sz="1000">
                <a:solidFill>
                  <a:srgbClr val="001871"/>
                </a:solidFill>
                <a:latin typeface="Century Gothic" panose="020B0502020202020204" pitchFamily="34" charset="0"/>
              </a:rPr>
            </a:br>
            <a:r>
              <a:rPr lang="pl-PL" sz="1000">
                <a:solidFill>
                  <a:srgbClr val="001871"/>
                </a:solidFill>
                <a:latin typeface="Century Gothic" panose="020B0502020202020204" pitchFamily="34" charset="0"/>
              </a:rPr>
              <a:t>- Wiceprezeska ds. finansowych</a:t>
            </a:r>
            <a:endParaRPr lang="en-ID" sz="1000">
              <a:solidFill>
                <a:srgbClr val="001871"/>
              </a:solidFill>
            </a:endParaRPr>
          </a:p>
        </p:txBody>
      </p:sp>
      <p:pic>
        <p:nvPicPr>
          <p:cNvPr id="5" name="Obraz 4">
            <a:extLst>
              <a:ext uri="{FF2B5EF4-FFF2-40B4-BE49-F238E27FC236}">
                <a16:creationId xmlns:a16="http://schemas.microsoft.com/office/drawing/2014/main" id="{AF8178AA-5F16-6CA4-660E-517FA5A01A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63729"/>
            <a:ext cx="2094272" cy="2094272"/>
          </a:xfrm>
          <a:prstGeom prst="rect">
            <a:avLst/>
          </a:prstGeom>
        </p:spPr>
      </p:pic>
      <p:sp>
        <p:nvSpPr>
          <p:cNvPr id="6" name="TextBox 16">
            <a:extLst>
              <a:ext uri="{FF2B5EF4-FFF2-40B4-BE49-F238E27FC236}">
                <a16:creationId xmlns:a16="http://schemas.microsoft.com/office/drawing/2014/main" id="{281B75DB-8A9C-AC1B-5CE0-F862D147DA74}"/>
              </a:ext>
            </a:extLst>
          </p:cNvPr>
          <p:cNvSpPr txBox="1"/>
          <p:nvPr/>
        </p:nvSpPr>
        <p:spPr>
          <a:xfrm>
            <a:off x="2199108" y="6093036"/>
            <a:ext cx="2307539" cy="5246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pl-PL" sz="1000" b="1">
                <a:solidFill>
                  <a:srgbClr val="001871"/>
                </a:solidFill>
                <a:latin typeface="Century Gothic" panose="020B0502020202020204" pitchFamily="34" charset="0"/>
              </a:rPr>
              <a:t>Mirosław Sołtysiak </a:t>
            </a:r>
            <a:br>
              <a:rPr lang="pl-PL" sz="1000">
                <a:solidFill>
                  <a:srgbClr val="001871"/>
                </a:solidFill>
                <a:latin typeface="Century Gothic" panose="020B0502020202020204" pitchFamily="34" charset="0"/>
              </a:rPr>
            </a:br>
            <a:r>
              <a:rPr lang="pl-PL" sz="1000">
                <a:solidFill>
                  <a:srgbClr val="001871"/>
                </a:solidFill>
                <a:latin typeface="Century Gothic" panose="020B0502020202020204" pitchFamily="34" charset="0"/>
              </a:rPr>
              <a:t>- Wiceprezes ds. operacyjnych</a:t>
            </a:r>
            <a:endParaRPr lang="en-ID" sz="1000">
              <a:solidFill>
                <a:srgbClr val="001871"/>
              </a:solidFill>
            </a:endParaRPr>
          </a:p>
        </p:txBody>
      </p:sp>
      <p:sp>
        <p:nvSpPr>
          <p:cNvPr id="7" name="Symbol zastępczy numeru slajdu 1">
            <a:extLst>
              <a:ext uri="{FF2B5EF4-FFF2-40B4-BE49-F238E27FC236}">
                <a16:creationId xmlns:a16="http://schemas.microsoft.com/office/drawing/2014/main" id="{2E54A3B5-1E3A-BE3D-926F-E096310E882A}"/>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6</a:t>
            </a:fld>
            <a:endParaRPr lang="pl-PL"/>
          </a:p>
        </p:txBody>
      </p:sp>
    </p:spTree>
    <p:extLst>
      <p:ext uri="{BB962C8B-B14F-4D97-AF65-F5344CB8AC3E}">
        <p14:creationId xmlns:p14="http://schemas.microsoft.com/office/powerpoint/2010/main" val="170808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Obraz 41" descr="Obraz zawierający obiekt, zegar, znak&#10;&#10;Opis wygenerowany automatycznie">
            <a:extLst>
              <a:ext uri="{FF2B5EF4-FFF2-40B4-BE49-F238E27FC236}">
                <a16:creationId xmlns:a16="http://schemas.microsoft.com/office/drawing/2014/main" id="{802F49DF-7168-12FC-FC99-64FA81B4D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365" y="5181361"/>
            <a:ext cx="1181283" cy="396000"/>
          </a:xfrm>
          <a:prstGeom prst="rect">
            <a:avLst/>
          </a:prstGeom>
        </p:spPr>
      </p:pic>
      <p:pic>
        <p:nvPicPr>
          <p:cNvPr id="43" name="Obraz 42" descr="Obraz zawierający obiekt, zegar, czytanie, ulica&#10;&#10;Opis wygenerowany automatycznie">
            <a:extLst>
              <a:ext uri="{FF2B5EF4-FFF2-40B4-BE49-F238E27FC236}">
                <a16:creationId xmlns:a16="http://schemas.microsoft.com/office/drawing/2014/main" id="{9FB94EE1-E327-2CEE-2385-36A6CC1E4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691" y="1791281"/>
            <a:ext cx="1419704" cy="360000"/>
          </a:xfrm>
          <a:prstGeom prst="rect">
            <a:avLst/>
          </a:prstGeom>
        </p:spPr>
      </p:pic>
      <p:pic>
        <p:nvPicPr>
          <p:cNvPr id="44" name="Obraz 43" descr="Obraz zawierający zegar, znak, miasto&#10;&#10;Opis wygenerowany automatycznie">
            <a:extLst>
              <a:ext uri="{FF2B5EF4-FFF2-40B4-BE49-F238E27FC236}">
                <a16:creationId xmlns:a16="http://schemas.microsoft.com/office/drawing/2014/main" id="{CF6516FE-1CB2-61F2-CA4D-D4325DBA00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365" y="4309976"/>
            <a:ext cx="1180879" cy="396000"/>
          </a:xfrm>
          <a:prstGeom prst="rect">
            <a:avLst/>
          </a:prstGeom>
        </p:spPr>
      </p:pic>
      <p:pic>
        <p:nvPicPr>
          <p:cNvPr id="45" name="Obraz 44" descr="Obraz zawierający zegar, znak&#10;&#10;Opis wygenerowany automatycznie">
            <a:extLst>
              <a:ext uri="{FF2B5EF4-FFF2-40B4-BE49-F238E27FC236}">
                <a16:creationId xmlns:a16="http://schemas.microsoft.com/office/drawing/2014/main" id="{0B4F922F-6938-694A-BFCF-5A8087D3DD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508" y="3518898"/>
            <a:ext cx="1182515" cy="396000"/>
          </a:xfrm>
          <a:prstGeom prst="rect">
            <a:avLst/>
          </a:prstGeom>
        </p:spPr>
      </p:pic>
      <p:sp>
        <p:nvSpPr>
          <p:cNvPr id="46" name="pole tekstowe 45">
            <a:extLst>
              <a:ext uri="{FF2B5EF4-FFF2-40B4-BE49-F238E27FC236}">
                <a16:creationId xmlns:a16="http://schemas.microsoft.com/office/drawing/2014/main" id="{121233AA-693F-B05B-7FA4-748320C8C824}"/>
              </a:ext>
            </a:extLst>
          </p:cNvPr>
          <p:cNvSpPr txBox="1"/>
          <p:nvPr/>
        </p:nvSpPr>
        <p:spPr>
          <a:xfrm>
            <a:off x="2297844" y="1692000"/>
            <a:ext cx="6048000" cy="577081"/>
          </a:xfrm>
          <a:prstGeom prst="rect">
            <a:avLst/>
          </a:prstGeom>
          <a:noFill/>
        </p:spPr>
        <p:txBody>
          <a:bodyPr wrap="square">
            <a:spAutoFit/>
          </a:bodyPr>
          <a:lstStyle/>
          <a:p>
            <a:pPr algn="just">
              <a:spcAft>
                <a:spcPts val="600"/>
              </a:spcAft>
            </a:pPr>
            <a:r>
              <a:rPr lang="pl-PL" sz="1050" spc="-30">
                <a:solidFill>
                  <a:srgbClr val="132A76"/>
                </a:solidFill>
                <a:effectLst/>
                <a:latin typeface="Century Gothic" panose="020B0502020202020204" pitchFamily="34" charset="0"/>
                <a:ea typeface="Times New Roman" panose="02020603050405020304" pitchFamily="18" charset="0"/>
              </a:rPr>
              <a:t>działa we wszystkich gałęziach przemysłu, poczynając od petrochemicznego, chemicznego poprzez energetyczny, koksowniczy i ochrony środowiska w Polsce i w krajach Unii Europejskiej. Spółka jest niekwestionowanym liderem w budowie zbiorników na paliwa płynne. </a:t>
            </a:r>
            <a:endParaRPr lang="pl-PL" sz="1050" spc="-30"/>
          </a:p>
        </p:txBody>
      </p:sp>
      <p:sp>
        <p:nvSpPr>
          <p:cNvPr id="47" name="pole tekstowe 46">
            <a:extLst>
              <a:ext uri="{FF2B5EF4-FFF2-40B4-BE49-F238E27FC236}">
                <a16:creationId xmlns:a16="http://schemas.microsoft.com/office/drawing/2014/main" id="{0F86EEB1-3752-3CA1-53EE-75378563349D}"/>
              </a:ext>
            </a:extLst>
          </p:cNvPr>
          <p:cNvSpPr txBox="1"/>
          <p:nvPr/>
        </p:nvSpPr>
        <p:spPr>
          <a:xfrm>
            <a:off x="2315392" y="5108455"/>
            <a:ext cx="6048000" cy="577081"/>
          </a:xfrm>
          <a:prstGeom prst="rect">
            <a:avLst/>
          </a:prstGeom>
          <a:noFill/>
        </p:spPr>
        <p:txBody>
          <a:bodyPr wrap="square" lIns="91440" tIns="45720" rIns="91440" bIns="45720" anchor="t">
            <a:spAutoFit/>
          </a:bodyPr>
          <a:lstStyle/>
          <a:p>
            <a:pPr algn="just">
              <a:spcAft>
                <a:spcPts val="600"/>
              </a:spcAft>
            </a:pPr>
            <a:r>
              <a:rPr lang="pl-PL" sz="1050" spc="-10">
                <a:solidFill>
                  <a:srgbClr val="132A76"/>
                </a:solidFill>
                <a:effectLst/>
                <a:latin typeface="Century Gothic"/>
                <a:ea typeface="Times New Roman" panose="02020603050405020304" pitchFamily="18" charset="0"/>
              </a:rPr>
              <a:t>realizuje złożone organizacyjnie i technicznie projekty energetyczne w systemie „pod klucz”, usługi serwisowe,</a:t>
            </a:r>
            <a:r>
              <a:rPr lang="pl-PL" sz="1050" spc="-10">
                <a:solidFill>
                  <a:srgbClr val="132A76"/>
                </a:solidFill>
                <a:latin typeface="Century Gothic"/>
                <a:ea typeface="Times New Roman" panose="02020603050405020304" pitchFamily="18" charset="0"/>
              </a:rPr>
              <a:t> </a:t>
            </a:r>
            <a:r>
              <a:rPr lang="pl-PL" sz="1050" spc="-10">
                <a:solidFill>
                  <a:srgbClr val="132A76"/>
                </a:solidFill>
                <a:effectLst/>
                <a:latin typeface="Century Gothic"/>
                <a:ea typeface="Times New Roman" panose="02020603050405020304" pitchFamily="18" charset="0"/>
              </a:rPr>
              <a:t>utrzymania ruchu na terenie Polski i w krajach Unii Europejskiej </a:t>
            </a:r>
            <a:br>
              <a:rPr lang="pl-PL" sz="1050" spc="-10">
                <a:effectLst/>
                <a:latin typeface="Century Gothic" panose="020B0502020202020204" pitchFamily="34" charset="0"/>
                <a:ea typeface="Times New Roman" panose="02020603050405020304" pitchFamily="18" charset="0"/>
              </a:rPr>
            </a:br>
            <a:r>
              <a:rPr lang="pl-PL" sz="1050" spc="-10">
                <a:solidFill>
                  <a:srgbClr val="132A76"/>
                </a:solidFill>
                <a:effectLst/>
                <a:latin typeface="Century Gothic"/>
                <a:ea typeface="Times New Roman" panose="02020603050405020304" pitchFamily="18" charset="0"/>
              </a:rPr>
              <a:t>w szczególności dla</a:t>
            </a:r>
            <a:r>
              <a:rPr lang="pl-PL" sz="1050" spc="-10">
                <a:solidFill>
                  <a:srgbClr val="132A76"/>
                </a:solidFill>
                <a:latin typeface="Century Gothic"/>
                <a:ea typeface="Times New Roman" panose="02020603050405020304" pitchFamily="18" charset="0"/>
              </a:rPr>
              <a:t> energetyki i ochrony środowiska.</a:t>
            </a:r>
            <a:endParaRPr lang="pl-PL" sz="1050" spc="-10">
              <a:solidFill>
                <a:srgbClr val="132A76"/>
              </a:solidFill>
              <a:effectLst/>
              <a:latin typeface="Century Gothic"/>
              <a:ea typeface="Times New Roman" panose="02020603050405020304" pitchFamily="18" charset="0"/>
            </a:endParaRPr>
          </a:p>
        </p:txBody>
      </p:sp>
      <p:sp>
        <p:nvSpPr>
          <p:cNvPr id="48" name="pole tekstowe 47">
            <a:extLst>
              <a:ext uri="{FF2B5EF4-FFF2-40B4-BE49-F238E27FC236}">
                <a16:creationId xmlns:a16="http://schemas.microsoft.com/office/drawing/2014/main" id="{D312B1E7-CF9C-9D2E-BFC9-F0027F877BBE}"/>
              </a:ext>
            </a:extLst>
          </p:cNvPr>
          <p:cNvSpPr txBox="1"/>
          <p:nvPr/>
        </p:nvSpPr>
        <p:spPr>
          <a:xfrm>
            <a:off x="2297844" y="3430718"/>
            <a:ext cx="6048000" cy="577081"/>
          </a:xfrm>
          <a:prstGeom prst="rect">
            <a:avLst/>
          </a:prstGeom>
          <a:noFill/>
        </p:spPr>
        <p:txBody>
          <a:bodyPr wrap="square">
            <a:spAutoFit/>
          </a:bodyPr>
          <a:lstStyle/>
          <a:p>
            <a:pPr algn="just"/>
            <a:r>
              <a:rPr lang="pl-PL" sz="1050" spc="-10">
                <a:solidFill>
                  <a:srgbClr val="132A76"/>
                </a:solidFill>
                <a:effectLst/>
                <a:latin typeface="Century Gothic" panose="020B0502020202020204" pitchFamily="34" charset="0"/>
                <a:ea typeface="Times New Roman" panose="02020603050405020304" pitchFamily="18" charset="0"/>
              </a:rPr>
              <a:t>realizuje  kompleksowe usługi w sektorze budownictwa przemysłowego i ogólnego. </a:t>
            </a:r>
            <a:br>
              <a:rPr lang="pl-PL" sz="1050" spc="-10">
                <a:solidFill>
                  <a:srgbClr val="132A76"/>
                </a:solidFill>
                <a:effectLst/>
                <a:latin typeface="Century Gothic" panose="020B0502020202020204" pitchFamily="34" charset="0"/>
                <a:ea typeface="Times New Roman" panose="02020603050405020304" pitchFamily="18" charset="0"/>
              </a:rPr>
            </a:br>
            <a:r>
              <a:rPr lang="pl-PL" sz="1050" spc="-10">
                <a:solidFill>
                  <a:srgbClr val="132A76"/>
                </a:solidFill>
                <a:effectLst/>
                <a:latin typeface="Century Gothic" panose="020B0502020202020204" pitchFamily="34" charset="0"/>
                <a:ea typeface="Times New Roman" panose="02020603050405020304" pitchFamily="18" charset="0"/>
              </a:rPr>
              <a:t>W zależności od skali projektu buduje jako generalny wykonawca lub w konsorcjach, </a:t>
            </a:r>
            <a:br>
              <a:rPr lang="pl-PL" sz="1050" spc="-10">
                <a:solidFill>
                  <a:srgbClr val="132A76"/>
                </a:solidFill>
                <a:effectLst/>
                <a:latin typeface="Century Gothic" panose="020B0502020202020204" pitchFamily="34" charset="0"/>
                <a:ea typeface="Times New Roman" panose="02020603050405020304" pitchFamily="18" charset="0"/>
              </a:rPr>
            </a:br>
            <a:r>
              <a:rPr lang="pl-PL" sz="1050" spc="-10">
                <a:solidFill>
                  <a:srgbClr val="132A76"/>
                </a:solidFill>
                <a:effectLst/>
                <a:latin typeface="Century Gothic" panose="020B0502020202020204" pitchFamily="34" charset="0"/>
                <a:ea typeface="Times New Roman" panose="02020603050405020304" pitchFamily="18" charset="0"/>
              </a:rPr>
              <a:t>z wiodącymi firmami z branży energetycznej i przemysłowej. </a:t>
            </a:r>
            <a:endParaRPr lang="pl-PL" sz="1050" spc="-10"/>
          </a:p>
        </p:txBody>
      </p:sp>
      <p:sp>
        <p:nvSpPr>
          <p:cNvPr id="49" name="pole tekstowe 48">
            <a:extLst>
              <a:ext uri="{FF2B5EF4-FFF2-40B4-BE49-F238E27FC236}">
                <a16:creationId xmlns:a16="http://schemas.microsoft.com/office/drawing/2014/main" id="{F8345E12-0FF4-4E49-B6AD-DECC12ACC629}"/>
              </a:ext>
            </a:extLst>
          </p:cNvPr>
          <p:cNvSpPr txBox="1"/>
          <p:nvPr/>
        </p:nvSpPr>
        <p:spPr>
          <a:xfrm>
            <a:off x="2297844" y="4278273"/>
            <a:ext cx="6048000" cy="577081"/>
          </a:xfrm>
          <a:prstGeom prst="rect">
            <a:avLst/>
          </a:prstGeom>
          <a:noFill/>
        </p:spPr>
        <p:txBody>
          <a:bodyPr wrap="square">
            <a:spAutoFit/>
          </a:bodyPr>
          <a:lstStyle/>
          <a:p>
            <a:pPr algn="just"/>
            <a:r>
              <a:rPr lang="pl-PL" sz="1050" spc="-10">
                <a:solidFill>
                  <a:srgbClr val="132A76"/>
                </a:solidFill>
                <a:effectLst/>
                <a:latin typeface="Century Gothic" panose="020B0502020202020204" pitchFamily="34" charset="0"/>
                <a:ea typeface="Times New Roman" panose="02020603050405020304" pitchFamily="18" charset="0"/>
              </a:rPr>
              <a:t>kompleksowo realizuje złożone organizacyjnie i technicznie inwestycje, w zakresie projektowania oraz budowy infrastruktury drogowej, mostowej, obiektów kubaturowych,  infrastruktury hydrotechnicznej.</a:t>
            </a:r>
            <a:endParaRPr lang="pl-PL" sz="1050" spc="-10"/>
          </a:p>
        </p:txBody>
      </p:sp>
      <p:sp>
        <p:nvSpPr>
          <p:cNvPr id="50" name="pole tekstowe 49">
            <a:extLst>
              <a:ext uri="{FF2B5EF4-FFF2-40B4-BE49-F238E27FC236}">
                <a16:creationId xmlns:a16="http://schemas.microsoft.com/office/drawing/2014/main" id="{294D8644-92BE-CC6C-241C-8732A43E71FA}"/>
              </a:ext>
            </a:extLst>
          </p:cNvPr>
          <p:cNvSpPr txBox="1"/>
          <p:nvPr/>
        </p:nvSpPr>
        <p:spPr>
          <a:xfrm>
            <a:off x="2297844" y="2556289"/>
            <a:ext cx="6048000" cy="577081"/>
          </a:xfrm>
          <a:prstGeom prst="rect">
            <a:avLst/>
          </a:prstGeom>
          <a:noFill/>
        </p:spPr>
        <p:txBody>
          <a:bodyPr wrap="square">
            <a:spAutoFit/>
          </a:bodyPr>
          <a:lstStyle/>
          <a:p>
            <a:pPr algn="just">
              <a:spcAft>
                <a:spcPts val="600"/>
              </a:spcAft>
            </a:pPr>
            <a:r>
              <a:rPr lang="pl-PL" sz="1050" spc="-10">
                <a:solidFill>
                  <a:srgbClr val="1E2970"/>
                </a:solidFill>
                <a:latin typeface="Century Gothic" pitchFamily="34" charset="0"/>
                <a:cs typeface="Arial" pitchFamily="34" charset="0"/>
              </a:rPr>
              <a:t>największy producent i eksporter konstrukcji stalowych i krat pomostowych w Polsce. Specjalizuje się w zabezpieczeniach antykorozyjnych konstrukcji stalowych. Mostostal Siedlce posiada największe moce cynkownicze ulokowane w jednym miejscu w Polsce.</a:t>
            </a:r>
            <a:endParaRPr lang="pl-PL" sz="1050" spc="-10"/>
          </a:p>
        </p:txBody>
      </p:sp>
      <p:pic>
        <p:nvPicPr>
          <p:cNvPr id="51" name="Obraz 50">
            <a:extLst>
              <a:ext uri="{FF2B5EF4-FFF2-40B4-BE49-F238E27FC236}">
                <a16:creationId xmlns:a16="http://schemas.microsoft.com/office/drawing/2014/main" id="{62A8FB12-0A37-AAC4-82D7-9A637BBEC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000" y="2424846"/>
            <a:ext cx="1790535" cy="693143"/>
          </a:xfrm>
          <a:prstGeom prst="rect">
            <a:avLst/>
          </a:prstGeom>
        </p:spPr>
      </p:pic>
      <p:sp>
        <p:nvSpPr>
          <p:cNvPr id="52" name="Tytuł 1">
            <a:extLst>
              <a:ext uri="{FF2B5EF4-FFF2-40B4-BE49-F238E27FC236}">
                <a16:creationId xmlns:a16="http://schemas.microsoft.com/office/drawing/2014/main" id="{FB5DC6B7-5558-9AAF-FDC1-14703ABDAEC0}"/>
              </a:ext>
            </a:extLst>
          </p:cNvPr>
          <p:cNvSpPr>
            <a:spLocks noGrp="1"/>
          </p:cNvSpPr>
          <p:nvPr>
            <p:ph type="title"/>
          </p:nvPr>
        </p:nvSpPr>
        <p:spPr>
          <a:xfrm>
            <a:off x="540000" y="360000"/>
            <a:ext cx="7630063" cy="760412"/>
          </a:xfrm>
        </p:spPr>
        <p:txBody>
          <a:bodyPr>
            <a:normAutofit/>
          </a:bodyPr>
          <a:lstStyle/>
          <a:p>
            <a:r>
              <a:rPr lang="pl-PL" sz="1800">
                <a:latin typeface="+mn-lt"/>
              </a:rPr>
              <a:t>Główne Spółki </a:t>
            </a:r>
            <a:br>
              <a:rPr lang="pl-PL" sz="1800">
                <a:latin typeface="+mn-lt"/>
              </a:rPr>
            </a:br>
            <a:r>
              <a:rPr lang="pl-PL" sz="1600">
                <a:latin typeface="+mn-lt"/>
              </a:rPr>
              <a:t>z Grupy Kapitałowej Polimex Mostostal</a:t>
            </a:r>
            <a:endParaRPr lang="pl-PL" sz="1800">
              <a:latin typeface="+mn-lt"/>
            </a:endParaRPr>
          </a:p>
        </p:txBody>
      </p:sp>
      <p:sp>
        <p:nvSpPr>
          <p:cNvPr id="54" name="Prostokąt 53">
            <a:extLst>
              <a:ext uri="{FF2B5EF4-FFF2-40B4-BE49-F238E27FC236}">
                <a16:creationId xmlns:a16="http://schemas.microsoft.com/office/drawing/2014/main" id="{117BB4F4-BA73-92C3-2958-33ED363C500D}"/>
              </a:ext>
            </a:extLst>
          </p:cNvPr>
          <p:cNvSpPr/>
          <p:nvPr/>
        </p:nvSpPr>
        <p:spPr>
          <a:xfrm>
            <a:off x="2315390" y="5039726"/>
            <a:ext cx="6178609" cy="7200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Prostokąt 54">
            <a:extLst>
              <a:ext uri="{FF2B5EF4-FFF2-40B4-BE49-F238E27FC236}">
                <a16:creationId xmlns:a16="http://schemas.microsoft.com/office/drawing/2014/main" id="{07140F15-0538-0A82-3AA7-DCE05F77C369}"/>
              </a:ext>
            </a:extLst>
          </p:cNvPr>
          <p:cNvSpPr/>
          <p:nvPr/>
        </p:nvSpPr>
        <p:spPr>
          <a:xfrm>
            <a:off x="2297844" y="1620000"/>
            <a:ext cx="6178608" cy="720000"/>
          </a:xfrm>
          <a:prstGeom prst="rect">
            <a:avLst/>
          </a:prstGeom>
          <a:noFill/>
          <a:ln>
            <a:solidFill>
              <a:srgbClr val="5C88D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55">
            <a:extLst>
              <a:ext uri="{FF2B5EF4-FFF2-40B4-BE49-F238E27FC236}">
                <a16:creationId xmlns:a16="http://schemas.microsoft.com/office/drawing/2014/main" id="{8F74B1C1-8BA8-597C-B040-675D2428EED8}"/>
              </a:ext>
            </a:extLst>
          </p:cNvPr>
          <p:cNvSpPr/>
          <p:nvPr/>
        </p:nvSpPr>
        <p:spPr>
          <a:xfrm>
            <a:off x="2297844" y="3348000"/>
            <a:ext cx="6178608" cy="720000"/>
          </a:xfrm>
          <a:prstGeom prst="rect">
            <a:avLst/>
          </a:prstGeom>
          <a:noFill/>
          <a:ln>
            <a:solidFill>
              <a:srgbClr val="0018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Prostokąt 56">
            <a:extLst>
              <a:ext uri="{FF2B5EF4-FFF2-40B4-BE49-F238E27FC236}">
                <a16:creationId xmlns:a16="http://schemas.microsoft.com/office/drawing/2014/main" id="{C01E9FE0-D746-5CE2-8203-BB3153145443}"/>
              </a:ext>
            </a:extLst>
          </p:cNvPr>
          <p:cNvSpPr/>
          <p:nvPr/>
        </p:nvSpPr>
        <p:spPr>
          <a:xfrm>
            <a:off x="2297843" y="2484000"/>
            <a:ext cx="6178608" cy="720000"/>
          </a:xfrm>
          <a:prstGeom prst="rect">
            <a:avLst/>
          </a:prstGeom>
          <a:noFill/>
          <a:ln>
            <a:solidFill>
              <a:srgbClr val="2E5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Prostokąt 57">
            <a:extLst>
              <a:ext uri="{FF2B5EF4-FFF2-40B4-BE49-F238E27FC236}">
                <a16:creationId xmlns:a16="http://schemas.microsoft.com/office/drawing/2014/main" id="{3B3B7980-6FB9-D041-C259-D747D5E5FF0F}"/>
              </a:ext>
            </a:extLst>
          </p:cNvPr>
          <p:cNvSpPr/>
          <p:nvPr/>
        </p:nvSpPr>
        <p:spPr>
          <a:xfrm>
            <a:off x="2297843" y="4212000"/>
            <a:ext cx="6178608" cy="720000"/>
          </a:xfrm>
          <a:prstGeom prst="rect">
            <a:avLst/>
          </a:prstGeom>
          <a:noFill/>
          <a:ln>
            <a:solidFill>
              <a:srgbClr val="335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rostokąt 58">
            <a:extLst>
              <a:ext uri="{FF2B5EF4-FFF2-40B4-BE49-F238E27FC236}">
                <a16:creationId xmlns:a16="http://schemas.microsoft.com/office/drawing/2014/main" id="{500C23DC-23D5-FEB0-96B0-B5C5016C6A72}"/>
              </a:ext>
            </a:extLst>
          </p:cNvPr>
          <p:cNvSpPr/>
          <p:nvPr/>
        </p:nvSpPr>
        <p:spPr>
          <a:xfrm>
            <a:off x="8475351" y="5039742"/>
            <a:ext cx="171450" cy="720000"/>
          </a:xfrm>
          <a:prstGeom prst="rect">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59">
            <a:extLst>
              <a:ext uri="{FF2B5EF4-FFF2-40B4-BE49-F238E27FC236}">
                <a16:creationId xmlns:a16="http://schemas.microsoft.com/office/drawing/2014/main" id="{E1C00DE7-A40A-FD6A-2BB0-F864A53FA889}"/>
              </a:ext>
            </a:extLst>
          </p:cNvPr>
          <p:cNvSpPr/>
          <p:nvPr/>
        </p:nvSpPr>
        <p:spPr>
          <a:xfrm>
            <a:off x="8457803" y="1620000"/>
            <a:ext cx="171450" cy="720000"/>
          </a:xfrm>
          <a:prstGeom prst="rect">
            <a:avLst/>
          </a:prstGeom>
          <a:solidFill>
            <a:srgbClr val="5C88DA"/>
          </a:solidFill>
          <a:ln>
            <a:solidFill>
              <a:srgbClr val="5C88DA"/>
            </a:solidFill>
          </a:ln>
        </p:spPr>
        <p:style>
          <a:lnRef idx="2">
            <a:schemeClr val="accent1">
              <a:shade val="15000"/>
            </a:schemeClr>
          </a:lnRef>
          <a:fillRef idx="1">
            <a:schemeClr val="accent1"/>
          </a:fillRef>
          <a:effectRef idx="0">
            <a:schemeClr val="accent1"/>
          </a:effectRef>
          <a:fontRef idx="minor">
            <a:schemeClr val="lt1"/>
          </a:fontRef>
        </p:style>
        <p:txBody>
          <a:bodyPr lIns="72000" rtlCol="0" anchor="ctr"/>
          <a:lstStyle/>
          <a:p>
            <a:pPr algn="ctr"/>
            <a:endParaRPr lang="pl-PL"/>
          </a:p>
        </p:txBody>
      </p:sp>
      <p:sp>
        <p:nvSpPr>
          <p:cNvPr id="61" name="Prostokąt 60">
            <a:extLst>
              <a:ext uri="{FF2B5EF4-FFF2-40B4-BE49-F238E27FC236}">
                <a16:creationId xmlns:a16="http://schemas.microsoft.com/office/drawing/2014/main" id="{4E010FBE-475E-9D44-A043-3E4B3F5CF1CF}"/>
              </a:ext>
            </a:extLst>
          </p:cNvPr>
          <p:cNvSpPr/>
          <p:nvPr/>
        </p:nvSpPr>
        <p:spPr>
          <a:xfrm>
            <a:off x="8460000" y="2484000"/>
            <a:ext cx="171450" cy="720000"/>
          </a:xfrm>
          <a:prstGeom prst="rect">
            <a:avLst/>
          </a:prstGeom>
          <a:solidFill>
            <a:srgbClr val="2E5292"/>
          </a:solidFill>
          <a:ln>
            <a:solidFill>
              <a:srgbClr val="2E5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62">
            <a:extLst>
              <a:ext uri="{FF2B5EF4-FFF2-40B4-BE49-F238E27FC236}">
                <a16:creationId xmlns:a16="http://schemas.microsoft.com/office/drawing/2014/main" id="{6A6E95CE-C6A1-7FE9-59A7-C0E1271CCC68}"/>
              </a:ext>
            </a:extLst>
          </p:cNvPr>
          <p:cNvSpPr/>
          <p:nvPr/>
        </p:nvSpPr>
        <p:spPr>
          <a:xfrm>
            <a:off x="8457803" y="4212000"/>
            <a:ext cx="171450" cy="720000"/>
          </a:xfrm>
          <a:prstGeom prst="rect">
            <a:avLst/>
          </a:prstGeom>
          <a:solidFill>
            <a:srgbClr val="335FFF"/>
          </a:solidFill>
          <a:ln>
            <a:solidFill>
              <a:srgbClr val="0036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rostokąt 61">
            <a:extLst>
              <a:ext uri="{FF2B5EF4-FFF2-40B4-BE49-F238E27FC236}">
                <a16:creationId xmlns:a16="http://schemas.microsoft.com/office/drawing/2014/main" id="{6B32CDB5-AF8E-9254-592F-FC7AA23BB35B}"/>
              </a:ext>
            </a:extLst>
          </p:cNvPr>
          <p:cNvSpPr/>
          <p:nvPr/>
        </p:nvSpPr>
        <p:spPr>
          <a:xfrm>
            <a:off x="8457803" y="3348000"/>
            <a:ext cx="171450" cy="720000"/>
          </a:xfrm>
          <a:prstGeom prst="rect">
            <a:avLst/>
          </a:prstGeom>
          <a:solidFill>
            <a:srgbClr val="001871"/>
          </a:solidFill>
          <a:ln>
            <a:solidFill>
              <a:srgbClr val="0018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1">
            <a:extLst>
              <a:ext uri="{FF2B5EF4-FFF2-40B4-BE49-F238E27FC236}">
                <a16:creationId xmlns:a16="http://schemas.microsoft.com/office/drawing/2014/main" id="{E23BBFBE-69A9-5BE3-F4E1-D9E0E901CF50}"/>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7</a:t>
            </a:fld>
            <a:endParaRPr lang="pl-PL"/>
          </a:p>
        </p:txBody>
      </p:sp>
    </p:spTree>
    <p:extLst>
      <p:ext uri="{BB962C8B-B14F-4D97-AF65-F5344CB8AC3E}">
        <p14:creationId xmlns:p14="http://schemas.microsoft.com/office/powerpoint/2010/main" val="2905871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a:extLst>
              <a:ext uri="{FF2B5EF4-FFF2-40B4-BE49-F238E27FC236}">
                <a16:creationId xmlns:a16="http://schemas.microsoft.com/office/drawing/2014/main" id="{4C61090E-5F2E-BC1E-D0E4-CF95C812F19A}"/>
              </a:ext>
            </a:extLst>
          </p:cNvPr>
          <p:cNvSpPr txBox="1"/>
          <p:nvPr/>
        </p:nvSpPr>
        <p:spPr>
          <a:xfrm>
            <a:off x="2160000" y="2547911"/>
            <a:ext cx="6300000" cy="577081"/>
          </a:xfrm>
          <a:prstGeom prst="rect">
            <a:avLst/>
          </a:prstGeom>
          <a:noFill/>
        </p:spPr>
        <p:txBody>
          <a:bodyPr wrap="square">
            <a:spAutoFit/>
          </a:bodyPr>
          <a:lstStyle/>
          <a:p>
            <a:pPr algn="just">
              <a:spcAft>
                <a:spcPts val="600"/>
              </a:spcAft>
            </a:pPr>
            <a:r>
              <a:rPr lang="pl-PL" sz="1050" spc="-20">
                <a:solidFill>
                  <a:srgbClr val="132A76"/>
                </a:solidFill>
                <a:effectLst/>
                <a:ea typeface="Times New Roman" panose="02020603050405020304" pitchFamily="18" charset="0"/>
              </a:rPr>
              <a:t>należy do grupy przedsiębiorstw budowlano-montażowych, specjalizujących się w produkcji </a:t>
            </a:r>
            <a:br>
              <a:rPr lang="pl-PL" sz="1050" spc="-20">
                <a:solidFill>
                  <a:srgbClr val="132A76"/>
                </a:solidFill>
                <a:effectLst/>
                <a:ea typeface="Times New Roman" panose="02020603050405020304" pitchFamily="18" charset="0"/>
              </a:rPr>
            </a:br>
            <a:r>
              <a:rPr lang="pl-PL" sz="1050" spc="-20">
                <a:solidFill>
                  <a:srgbClr val="132A76"/>
                </a:solidFill>
                <a:effectLst/>
                <a:ea typeface="Times New Roman" panose="02020603050405020304" pitchFamily="18" charset="0"/>
              </a:rPr>
              <a:t>i montażu konstrukcji stalowych, urządzeń energetycznych oraz kompleksowym wykonawstwie obiektów przemysłowych</a:t>
            </a:r>
            <a:r>
              <a:rPr lang="pl-PL" sz="1050" spc="-20">
                <a:solidFill>
                  <a:srgbClr val="132A76"/>
                </a:solidFill>
                <a:ea typeface="Times New Roman" panose="02020603050405020304" pitchFamily="18" charset="0"/>
              </a:rPr>
              <a:t> dla  polskiej gospodarki.</a:t>
            </a:r>
            <a:endParaRPr lang="pl-PL" sz="1050" spc="-20">
              <a:solidFill>
                <a:srgbClr val="132A76"/>
              </a:solidFill>
              <a:effectLst/>
              <a:ea typeface="Times New Roman" panose="02020603050405020304" pitchFamily="18" charset="0"/>
            </a:endParaRPr>
          </a:p>
        </p:txBody>
      </p:sp>
      <p:sp>
        <p:nvSpPr>
          <p:cNvPr id="11" name="pole tekstowe 10">
            <a:extLst>
              <a:ext uri="{FF2B5EF4-FFF2-40B4-BE49-F238E27FC236}">
                <a16:creationId xmlns:a16="http://schemas.microsoft.com/office/drawing/2014/main" id="{A9349DC7-4A99-A70D-EE56-C37194BFA5E6}"/>
              </a:ext>
            </a:extLst>
          </p:cNvPr>
          <p:cNvSpPr txBox="1"/>
          <p:nvPr/>
        </p:nvSpPr>
        <p:spPr>
          <a:xfrm>
            <a:off x="2160000" y="1631184"/>
            <a:ext cx="6300000" cy="738664"/>
          </a:xfrm>
          <a:prstGeom prst="rect">
            <a:avLst/>
          </a:prstGeom>
          <a:noFill/>
        </p:spPr>
        <p:txBody>
          <a:bodyPr wrap="square">
            <a:spAutoFit/>
          </a:bodyPr>
          <a:lstStyle/>
          <a:p>
            <a:pPr algn="just">
              <a:spcAft>
                <a:spcPts val="600"/>
              </a:spcAft>
            </a:pPr>
            <a:r>
              <a:rPr lang="pl-PL" sz="1050" spc="-40">
                <a:solidFill>
                  <a:srgbClr val="1E2970"/>
                </a:solidFill>
                <a:cs typeface="Arial" pitchFamily="34" charset="0"/>
              </a:rPr>
              <a:t>wykonawca wyrobów stalowych i aluminiowych wykorzystywanych w budownictwie, infrastrukturze, telekomunikacji, energetyce i drogownictwie. Producent wież i masztów telekomunikacyjnych oraz palet i pojemników stalowych, szalunków i podpór budowlanych, elementów rusztowań, systemów ogrodzeń oraz innych konstrukcji do wykańczania inwestycji. </a:t>
            </a:r>
          </a:p>
        </p:txBody>
      </p:sp>
      <p:sp>
        <p:nvSpPr>
          <p:cNvPr id="12" name="pole tekstowe 11">
            <a:extLst>
              <a:ext uri="{FF2B5EF4-FFF2-40B4-BE49-F238E27FC236}">
                <a16:creationId xmlns:a16="http://schemas.microsoft.com/office/drawing/2014/main" id="{56A57F01-CC3A-9523-2906-C9CF1BB579F2}"/>
              </a:ext>
            </a:extLst>
          </p:cNvPr>
          <p:cNvSpPr txBox="1"/>
          <p:nvPr/>
        </p:nvSpPr>
        <p:spPr>
          <a:xfrm>
            <a:off x="2159999" y="3351643"/>
            <a:ext cx="6299999" cy="738664"/>
          </a:xfrm>
          <a:prstGeom prst="rect">
            <a:avLst/>
          </a:prstGeom>
          <a:noFill/>
        </p:spPr>
        <p:txBody>
          <a:bodyPr wrap="square">
            <a:spAutoFit/>
          </a:bodyPr>
          <a:lstStyle/>
          <a:p>
            <a:pPr algn="just"/>
            <a:r>
              <a:rPr lang="pl-PL" sz="1050" spc="-20">
                <a:solidFill>
                  <a:srgbClr val="132A76"/>
                </a:solidFill>
              </a:rPr>
              <a:t>zajmuje się wynajmem i dzierżawą sprzętu budowlanego z obsługą operatorską, sprzętu spawalniczego i urządzeń transportu bliskiego. Spółka wykonuje usługi w zakresie serwisu elektronarzędzi, sprzętu spawalniczego i innych urządzeń budowlanych, w tym urządzeń specjalistycznych i nietypowych. </a:t>
            </a:r>
            <a:endParaRPr lang="pl-PL" sz="1050" spc="-20"/>
          </a:p>
        </p:txBody>
      </p:sp>
      <p:sp>
        <p:nvSpPr>
          <p:cNvPr id="13" name="pole tekstowe 12">
            <a:extLst>
              <a:ext uri="{FF2B5EF4-FFF2-40B4-BE49-F238E27FC236}">
                <a16:creationId xmlns:a16="http://schemas.microsoft.com/office/drawing/2014/main" id="{6D11B28B-FE67-AECD-D2F7-3E83D3CAA7DF}"/>
              </a:ext>
            </a:extLst>
          </p:cNvPr>
          <p:cNvSpPr txBox="1"/>
          <p:nvPr/>
        </p:nvSpPr>
        <p:spPr>
          <a:xfrm>
            <a:off x="2160000" y="4212418"/>
            <a:ext cx="6299998" cy="577081"/>
          </a:xfrm>
          <a:prstGeom prst="rect">
            <a:avLst/>
          </a:prstGeom>
          <a:noFill/>
        </p:spPr>
        <p:txBody>
          <a:bodyPr wrap="square">
            <a:spAutoFit/>
          </a:bodyPr>
          <a:lstStyle/>
          <a:p>
            <a:pPr algn="just"/>
            <a:r>
              <a:rPr lang="pl-PL" sz="1050" b="0" i="0" u="none" strike="noStrike" spc="-20">
                <a:solidFill>
                  <a:srgbClr val="323D87"/>
                </a:solidFill>
              </a:rPr>
              <a:t>jeden z największych producentów konstrukcji stalowych w zachodniej Ukrainie. Możliwości produkcyjne wydziału konstrukcji stalowych wynoszą 400 ton miesięcznie. Większość konstrukcji trafia na rynek ukraiński, eksport stanowi 10% sprzedaży. </a:t>
            </a:r>
            <a:endParaRPr lang="pl-PL" sz="1050" spc="-20"/>
          </a:p>
        </p:txBody>
      </p:sp>
      <p:sp>
        <p:nvSpPr>
          <p:cNvPr id="19" name="Tytuł 1">
            <a:extLst>
              <a:ext uri="{FF2B5EF4-FFF2-40B4-BE49-F238E27FC236}">
                <a16:creationId xmlns:a16="http://schemas.microsoft.com/office/drawing/2014/main" id="{036D8486-011B-0E16-7E38-236DA68073AB}"/>
              </a:ext>
            </a:extLst>
          </p:cNvPr>
          <p:cNvSpPr txBox="1">
            <a:spLocks/>
          </p:cNvSpPr>
          <p:nvPr/>
        </p:nvSpPr>
        <p:spPr>
          <a:xfrm>
            <a:off x="540000" y="360000"/>
            <a:ext cx="7630063" cy="75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01871"/>
                </a:solidFill>
                <a:latin typeface="+mj-lt"/>
                <a:ea typeface="+mj-ea"/>
                <a:cs typeface="+mj-cs"/>
              </a:defRPr>
            </a:lvl1pPr>
          </a:lstStyle>
          <a:p>
            <a:r>
              <a:rPr lang="pl-PL" sz="1800">
                <a:latin typeface="+mn-lt"/>
              </a:rPr>
              <a:t>Spółki </a:t>
            </a:r>
            <a:br>
              <a:rPr lang="pl-PL" sz="1800">
                <a:latin typeface="+mn-lt"/>
              </a:rPr>
            </a:br>
            <a:r>
              <a:rPr lang="pl-PL" sz="1600">
                <a:latin typeface="+mn-lt"/>
              </a:rPr>
              <a:t>z Grupy Kapitałowej Polimex Mostostal</a:t>
            </a:r>
            <a:endParaRPr lang="pl-PL" sz="1800">
              <a:latin typeface="+mn-lt"/>
            </a:endParaRPr>
          </a:p>
        </p:txBody>
      </p:sp>
      <p:sp>
        <p:nvSpPr>
          <p:cNvPr id="20" name="Prostokąt 19">
            <a:extLst>
              <a:ext uri="{FF2B5EF4-FFF2-40B4-BE49-F238E27FC236}">
                <a16:creationId xmlns:a16="http://schemas.microsoft.com/office/drawing/2014/main" id="{C2039F7A-8E03-2588-BEB7-C33B674986B2}"/>
              </a:ext>
            </a:extLst>
          </p:cNvPr>
          <p:cNvSpPr/>
          <p:nvPr/>
        </p:nvSpPr>
        <p:spPr>
          <a:xfrm>
            <a:off x="2160000" y="2484000"/>
            <a:ext cx="6377944" cy="720000"/>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908736B8-8A5A-B278-798F-41728C530BE6}"/>
              </a:ext>
            </a:extLst>
          </p:cNvPr>
          <p:cNvSpPr/>
          <p:nvPr/>
        </p:nvSpPr>
        <p:spPr>
          <a:xfrm>
            <a:off x="2160000" y="1642414"/>
            <a:ext cx="6300000" cy="720000"/>
          </a:xfrm>
          <a:prstGeom prst="rect">
            <a:avLst/>
          </a:prstGeom>
          <a:noFill/>
          <a:ln>
            <a:solidFill>
              <a:srgbClr val="2E5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5712A67C-62E1-28A3-F02B-DCF375D968A6}"/>
              </a:ext>
            </a:extLst>
          </p:cNvPr>
          <p:cNvSpPr/>
          <p:nvPr/>
        </p:nvSpPr>
        <p:spPr>
          <a:xfrm>
            <a:off x="2159999" y="4140000"/>
            <a:ext cx="6377943" cy="720000"/>
          </a:xfrm>
          <a:prstGeom prst="rect">
            <a:avLst/>
          </a:prstGeom>
          <a:noFill/>
          <a:ln>
            <a:solidFill>
              <a:srgbClr val="2E5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Prostokąt 23">
            <a:extLst>
              <a:ext uri="{FF2B5EF4-FFF2-40B4-BE49-F238E27FC236}">
                <a16:creationId xmlns:a16="http://schemas.microsoft.com/office/drawing/2014/main" id="{4AAECC6F-BE59-C28C-FFF9-9BCDD1CB2816}"/>
              </a:ext>
            </a:extLst>
          </p:cNvPr>
          <p:cNvSpPr/>
          <p:nvPr/>
        </p:nvSpPr>
        <p:spPr>
          <a:xfrm>
            <a:off x="2160000" y="3328060"/>
            <a:ext cx="6300000" cy="7200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24">
            <a:extLst>
              <a:ext uri="{FF2B5EF4-FFF2-40B4-BE49-F238E27FC236}">
                <a16:creationId xmlns:a16="http://schemas.microsoft.com/office/drawing/2014/main" id="{6609C0F1-2DB8-DDE5-6098-0DB92B3B134A}"/>
              </a:ext>
            </a:extLst>
          </p:cNvPr>
          <p:cNvSpPr/>
          <p:nvPr/>
        </p:nvSpPr>
        <p:spPr>
          <a:xfrm>
            <a:off x="8460000" y="2484000"/>
            <a:ext cx="171450" cy="720000"/>
          </a:xfrm>
          <a:prstGeom prst="rect">
            <a:avLst/>
          </a:prstGeom>
          <a:solidFill>
            <a:srgbClr val="ED7D31"/>
          </a:solidFill>
          <a:ln>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Prostokąt 25">
            <a:extLst>
              <a:ext uri="{FF2B5EF4-FFF2-40B4-BE49-F238E27FC236}">
                <a16:creationId xmlns:a16="http://schemas.microsoft.com/office/drawing/2014/main" id="{D730499F-92FA-7EA5-373E-6B6089443009}"/>
              </a:ext>
            </a:extLst>
          </p:cNvPr>
          <p:cNvSpPr/>
          <p:nvPr/>
        </p:nvSpPr>
        <p:spPr>
          <a:xfrm>
            <a:off x="8460000" y="3329226"/>
            <a:ext cx="171450" cy="7200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rostokąt 26">
            <a:extLst>
              <a:ext uri="{FF2B5EF4-FFF2-40B4-BE49-F238E27FC236}">
                <a16:creationId xmlns:a16="http://schemas.microsoft.com/office/drawing/2014/main" id="{3C788015-63C2-06FB-D9EA-85E524C480C1}"/>
              </a:ext>
            </a:extLst>
          </p:cNvPr>
          <p:cNvSpPr/>
          <p:nvPr/>
        </p:nvSpPr>
        <p:spPr>
          <a:xfrm>
            <a:off x="8460000" y="1642872"/>
            <a:ext cx="171450" cy="720000"/>
          </a:xfrm>
          <a:prstGeom prst="rect">
            <a:avLst/>
          </a:prstGeom>
          <a:solidFill>
            <a:srgbClr val="2E5292"/>
          </a:solidFill>
          <a:ln>
            <a:solidFill>
              <a:srgbClr val="2E5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Prostokąt 28">
            <a:extLst>
              <a:ext uri="{FF2B5EF4-FFF2-40B4-BE49-F238E27FC236}">
                <a16:creationId xmlns:a16="http://schemas.microsoft.com/office/drawing/2014/main" id="{84011C42-A970-64A4-17B4-C64E52B1F874}"/>
              </a:ext>
            </a:extLst>
          </p:cNvPr>
          <p:cNvSpPr/>
          <p:nvPr/>
        </p:nvSpPr>
        <p:spPr>
          <a:xfrm>
            <a:off x="8460000" y="4140000"/>
            <a:ext cx="171450" cy="720000"/>
          </a:xfrm>
          <a:prstGeom prst="rect">
            <a:avLst/>
          </a:prstGeom>
          <a:solidFill>
            <a:srgbClr val="2E5292"/>
          </a:solidFill>
          <a:ln>
            <a:solidFill>
              <a:srgbClr val="2E529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 name="Obraz 2" descr="Obraz zawierający tekst, zegar&#10;&#10;Opis wygenerowany automatycznie">
            <a:extLst>
              <a:ext uri="{FF2B5EF4-FFF2-40B4-BE49-F238E27FC236}">
                <a16:creationId xmlns:a16="http://schemas.microsoft.com/office/drawing/2014/main" id="{5D035F0F-375A-E57E-0EAB-688CA070DD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528" y="4393949"/>
            <a:ext cx="1139277" cy="324529"/>
          </a:xfrm>
          <a:prstGeom prst="rect">
            <a:avLst/>
          </a:prstGeom>
        </p:spPr>
      </p:pic>
      <p:pic>
        <p:nvPicPr>
          <p:cNvPr id="4" name="Obraz 3" descr="Obraz zawierający rysunek&#10;&#10;Opis wygenerowany automatycznie">
            <a:extLst>
              <a:ext uri="{FF2B5EF4-FFF2-40B4-BE49-F238E27FC236}">
                <a16:creationId xmlns:a16="http://schemas.microsoft.com/office/drawing/2014/main" id="{F876309F-5555-9C0A-1CC7-ECC3AEA6B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445" y="2565434"/>
            <a:ext cx="1434128" cy="486155"/>
          </a:xfrm>
          <a:prstGeom prst="rect">
            <a:avLst/>
          </a:prstGeom>
        </p:spPr>
      </p:pic>
      <p:pic>
        <p:nvPicPr>
          <p:cNvPr id="5" name="Obraz 4" descr="Obraz zawierający zegar, znak&#10;&#10;Opis wygenerowany automatycznie">
            <a:extLst>
              <a:ext uri="{FF2B5EF4-FFF2-40B4-BE49-F238E27FC236}">
                <a16:creationId xmlns:a16="http://schemas.microsoft.com/office/drawing/2014/main" id="{ACD9648A-DF0F-4BE6-71B7-9DFF8E582E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46" y="3442246"/>
            <a:ext cx="1179642" cy="396000"/>
          </a:xfrm>
          <a:prstGeom prst="rect">
            <a:avLst/>
          </a:prstGeom>
        </p:spPr>
      </p:pic>
      <p:pic>
        <p:nvPicPr>
          <p:cNvPr id="6" name="Obraz 5" descr="Obraz zawierający rysunek&#10;&#10;Opis wygenerowany automatycznie">
            <a:extLst>
              <a:ext uri="{FF2B5EF4-FFF2-40B4-BE49-F238E27FC236}">
                <a16:creationId xmlns:a16="http://schemas.microsoft.com/office/drawing/2014/main" id="{B89CA420-6545-3AFD-2E71-03B0B94BE83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41" t="18265" r="10490" b="23233"/>
          <a:stretch/>
        </p:blipFill>
        <p:spPr>
          <a:xfrm>
            <a:off x="686182" y="1736821"/>
            <a:ext cx="1283402" cy="352240"/>
          </a:xfrm>
          <a:prstGeom prst="rect">
            <a:avLst/>
          </a:prstGeom>
        </p:spPr>
      </p:pic>
      <p:sp>
        <p:nvSpPr>
          <p:cNvPr id="8" name="Symbol zastępczy numeru slajdu 1">
            <a:extLst>
              <a:ext uri="{FF2B5EF4-FFF2-40B4-BE49-F238E27FC236}">
                <a16:creationId xmlns:a16="http://schemas.microsoft.com/office/drawing/2014/main" id="{4379307C-4429-C0D6-739A-EE77C6E3DB5C}"/>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8</a:t>
            </a:fld>
            <a:endParaRPr lang="pl-PL"/>
          </a:p>
        </p:txBody>
      </p:sp>
      <p:sp>
        <p:nvSpPr>
          <p:cNvPr id="14" name="pole tekstowe 13">
            <a:extLst>
              <a:ext uri="{FF2B5EF4-FFF2-40B4-BE49-F238E27FC236}">
                <a16:creationId xmlns:a16="http://schemas.microsoft.com/office/drawing/2014/main" id="{78EC9D7E-05DF-C73B-50A6-7AEE135FFC91}"/>
              </a:ext>
            </a:extLst>
          </p:cNvPr>
          <p:cNvSpPr txBox="1"/>
          <p:nvPr/>
        </p:nvSpPr>
        <p:spPr>
          <a:xfrm>
            <a:off x="2174492" y="5135939"/>
            <a:ext cx="6084000" cy="577081"/>
          </a:xfrm>
          <a:prstGeom prst="rect">
            <a:avLst/>
          </a:prstGeom>
          <a:noFill/>
        </p:spPr>
        <p:txBody>
          <a:bodyPr wrap="square">
            <a:spAutoFit/>
          </a:bodyPr>
          <a:lstStyle/>
          <a:p>
            <a:pPr algn="just"/>
            <a:r>
              <a:rPr lang="pl-PL" sz="1050" spc="-20">
                <a:solidFill>
                  <a:srgbClr val="132A76"/>
                </a:solidFill>
              </a:rPr>
              <a:t>Reaktywowana  spółka  Polimex Mostostal GMBH zajmie się obsługą nowych, aktualnie oferowanych projektów na rynku niemieckim oraz i rozwojem eksportu usług Grupy Kapitałowej w kluczowych obszarach działalności. </a:t>
            </a:r>
          </a:p>
        </p:txBody>
      </p:sp>
      <p:sp>
        <p:nvSpPr>
          <p:cNvPr id="15" name="Prostokąt 14">
            <a:extLst>
              <a:ext uri="{FF2B5EF4-FFF2-40B4-BE49-F238E27FC236}">
                <a16:creationId xmlns:a16="http://schemas.microsoft.com/office/drawing/2014/main" id="{FC07AA76-EF65-D574-BC52-A423FC2532F8}"/>
              </a:ext>
            </a:extLst>
          </p:cNvPr>
          <p:cNvSpPr/>
          <p:nvPr/>
        </p:nvSpPr>
        <p:spPr>
          <a:xfrm>
            <a:off x="2174491" y="5040000"/>
            <a:ext cx="6277725" cy="720000"/>
          </a:xfrm>
          <a:prstGeom prst="rect">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8CE05ACF-20D1-BC07-CB9D-13E86E4FEC84}"/>
              </a:ext>
            </a:extLst>
          </p:cNvPr>
          <p:cNvSpPr/>
          <p:nvPr/>
        </p:nvSpPr>
        <p:spPr>
          <a:xfrm>
            <a:off x="8452217" y="5040000"/>
            <a:ext cx="171450" cy="720000"/>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7" name="Obraz 16" descr="Obraz zawierający tekst, Czcionka, Grafika, zrzut ekranu&#10;&#10;Zawartość wygenerowana przez sztuczną inteligencję może być niepoprawna.">
            <a:extLst>
              <a:ext uri="{FF2B5EF4-FFF2-40B4-BE49-F238E27FC236}">
                <a16:creationId xmlns:a16="http://schemas.microsoft.com/office/drawing/2014/main" id="{84E10CF0-522E-B397-0AF2-435CFB61D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276" y="5090522"/>
            <a:ext cx="1283042" cy="496685"/>
          </a:xfrm>
          <a:prstGeom prst="rect">
            <a:avLst/>
          </a:prstGeom>
        </p:spPr>
      </p:pic>
    </p:spTree>
    <p:extLst>
      <p:ext uri="{BB962C8B-B14F-4D97-AF65-F5344CB8AC3E}">
        <p14:creationId xmlns:p14="http://schemas.microsoft.com/office/powerpoint/2010/main" val="4038341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2D61366-B13E-EBEC-18B5-717B006471F5}"/>
              </a:ext>
            </a:extLst>
          </p:cNvPr>
          <p:cNvSpPr txBox="1">
            <a:spLocks/>
          </p:cNvSpPr>
          <p:nvPr/>
        </p:nvSpPr>
        <p:spPr>
          <a:xfrm>
            <a:off x="540000" y="360000"/>
            <a:ext cx="6045634" cy="756000"/>
          </a:xfrm>
          <a:prstGeom prst="rect">
            <a:avLst/>
          </a:prstGeom>
        </p:spPr>
        <p:txBody>
          <a:bodyPr vert="horz" lIns="0" tIns="27679" rIns="0" bIns="27679" rtlCol="0" anchor="ctr">
            <a:noAutofit/>
          </a:bodyPr>
          <a:lstStyle>
            <a:lvl1pPr>
              <a:lnSpc>
                <a:spcPct val="90000"/>
              </a:lnSpc>
              <a:spcBef>
                <a:spcPct val="0"/>
              </a:spcBef>
              <a:buNone/>
              <a:defRPr sz="3600">
                <a:solidFill>
                  <a:schemeClr val="bg1"/>
                </a:solidFill>
                <a:latin typeface="Century Gothic" panose="020B0502020202020204" pitchFamily="34" charset="0"/>
                <a:ea typeface="+mj-ea"/>
                <a:cs typeface="+mj-cs"/>
              </a:defRPr>
            </a:lvl1pPr>
          </a:lstStyle>
          <a:p>
            <a:r>
              <a:rPr lang="pl-PL" sz="1300">
                <a:solidFill>
                  <a:srgbClr val="001871"/>
                </a:solidFill>
              </a:rPr>
              <a:t>Raport 3 kwartały 2025 roku</a:t>
            </a:r>
          </a:p>
          <a:p>
            <a:r>
              <a:rPr lang="pl-PL" sz="1800">
                <a:solidFill>
                  <a:srgbClr val="001871"/>
                </a:solidFill>
              </a:rPr>
              <a:t>Akcjonariat Polimex Mostostal S.A.</a:t>
            </a:r>
          </a:p>
        </p:txBody>
      </p:sp>
      <p:graphicFrame>
        <p:nvGraphicFramePr>
          <p:cNvPr id="2" name="Wykres 1">
            <a:extLst>
              <a:ext uri="{FF2B5EF4-FFF2-40B4-BE49-F238E27FC236}">
                <a16:creationId xmlns:a16="http://schemas.microsoft.com/office/drawing/2014/main" id="{1C3509F0-820C-3D46-7401-CBD3CCE67FD8}"/>
              </a:ext>
            </a:extLst>
          </p:cNvPr>
          <p:cNvGraphicFramePr/>
          <p:nvPr>
            <p:extLst>
              <p:ext uri="{D42A27DB-BD31-4B8C-83A1-F6EECF244321}">
                <p14:modId xmlns:p14="http://schemas.microsoft.com/office/powerpoint/2010/main" val="1142306190"/>
              </p:ext>
            </p:extLst>
          </p:nvPr>
        </p:nvGraphicFramePr>
        <p:xfrm>
          <a:off x="2259159" y="2160000"/>
          <a:ext cx="1622613" cy="1861477"/>
        </p:xfrm>
        <a:graphic>
          <a:graphicData uri="http://schemas.openxmlformats.org/drawingml/2006/chart">
            <c:chart xmlns:c="http://schemas.openxmlformats.org/drawingml/2006/chart" xmlns:r="http://schemas.openxmlformats.org/officeDocument/2006/relationships" r:id="rId2"/>
          </a:graphicData>
        </a:graphic>
      </p:graphicFrame>
      <p:pic>
        <p:nvPicPr>
          <p:cNvPr id="5" name="Obraz 4" descr="Obraz zawierający logo, Czcionka, Grafika, symbol&#10;&#10;Zawartość wygenerowana przez sztuczną inteligencję może być niepoprawna.">
            <a:extLst>
              <a:ext uri="{FF2B5EF4-FFF2-40B4-BE49-F238E27FC236}">
                <a16:creationId xmlns:a16="http://schemas.microsoft.com/office/drawing/2014/main" id="{B9D6570F-EE84-2F0A-6C7B-C9FA1FD44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5127" y="4037060"/>
            <a:ext cx="1000677" cy="459173"/>
          </a:xfrm>
          <a:prstGeom prst="rect">
            <a:avLst/>
          </a:prstGeom>
        </p:spPr>
      </p:pic>
      <p:graphicFrame>
        <p:nvGraphicFramePr>
          <p:cNvPr id="6" name="Wykres 5">
            <a:extLst>
              <a:ext uri="{FF2B5EF4-FFF2-40B4-BE49-F238E27FC236}">
                <a16:creationId xmlns:a16="http://schemas.microsoft.com/office/drawing/2014/main" id="{D0E250D9-381F-0797-F44E-C4AB46C09520}"/>
              </a:ext>
            </a:extLst>
          </p:cNvPr>
          <p:cNvGraphicFramePr/>
          <p:nvPr>
            <p:extLst>
              <p:ext uri="{D42A27DB-BD31-4B8C-83A1-F6EECF244321}">
                <p14:modId xmlns:p14="http://schemas.microsoft.com/office/powerpoint/2010/main" val="2995603722"/>
              </p:ext>
            </p:extLst>
          </p:nvPr>
        </p:nvGraphicFramePr>
        <p:xfrm>
          <a:off x="548294" y="2160000"/>
          <a:ext cx="1622613" cy="18614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Wykres 7">
            <a:extLst>
              <a:ext uri="{FF2B5EF4-FFF2-40B4-BE49-F238E27FC236}">
                <a16:creationId xmlns:a16="http://schemas.microsoft.com/office/drawing/2014/main" id="{8F62BA30-E59B-8FDB-0E01-311A992476C8}"/>
              </a:ext>
            </a:extLst>
          </p:cNvPr>
          <p:cNvGraphicFramePr/>
          <p:nvPr>
            <p:extLst>
              <p:ext uri="{D42A27DB-BD31-4B8C-83A1-F6EECF244321}">
                <p14:modId xmlns:p14="http://schemas.microsoft.com/office/powerpoint/2010/main" val="2221737694"/>
              </p:ext>
            </p:extLst>
          </p:nvPr>
        </p:nvGraphicFramePr>
        <p:xfrm>
          <a:off x="5806386" y="2160000"/>
          <a:ext cx="1622613" cy="18614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Wykres 9">
            <a:extLst>
              <a:ext uri="{FF2B5EF4-FFF2-40B4-BE49-F238E27FC236}">
                <a16:creationId xmlns:a16="http://schemas.microsoft.com/office/drawing/2014/main" id="{FB1FE9E8-FF81-7B2E-38B9-8A69B87755F2}"/>
              </a:ext>
            </a:extLst>
          </p:cNvPr>
          <p:cNvGraphicFramePr/>
          <p:nvPr>
            <p:extLst>
              <p:ext uri="{D42A27DB-BD31-4B8C-83A1-F6EECF244321}">
                <p14:modId xmlns:p14="http://schemas.microsoft.com/office/powerpoint/2010/main" val="1461246345"/>
              </p:ext>
            </p:extLst>
          </p:nvPr>
        </p:nvGraphicFramePr>
        <p:xfrm>
          <a:off x="4034463" y="2160000"/>
          <a:ext cx="1622613" cy="186147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Wykres 11">
            <a:extLst>
              <a:ext uri="{FF2B5EF4-FFF2-40B4-BE49-F238E27FC236}">
                <a16:creationId xmlns:a16="http://schemas.microsoft.com/office/drawing/2014/main" id="{6721B2B4-B285-0647-06A6-6A0C7C21585D}"/>
              </a:ext>
            </a:extLst>
          </p:cNvPr>
          <p:cNvGraphicFramePr/>
          <p:nvPr>
            <p:extLst>
              <p:ext uri="{D42A27DB-BD31-4B8C-83A1-F6EECF244321}">
                <p14:modId xmlns:p14="http://schemas.microsoft.com/office/powerpoint/2010/main" val="508992647"/>
              </p:ext>
            </p:extLst>
          </p:nvPr>
        </p:nvGraphicFramePr>
        <p:xfrm>
          <a:off x="7508543" y="2160000"/>
          <a:ext cx="1622613" cy="1861477"/>
        </p:xfrm>
        <a:graphic>
          <a:graphicData uri="http://schemas.openxmlformats.org/drawingml/2006/chart">
            <c:chart xmlns:c="http://schemas.openxmlformats.org/drawingml/2006/chart" xmlns:r="http://schemas.openxmlformats.org/officeDocument/2006/relationships" r:id="rId7"/>
          </a:graphicData>
        </a:graphic>
      </p:graphicFrame>
      <p:pic>
        <p:nvPicPr>
          <p:cNvPr id="15" name="Obraz 14" descr="Obraz zawierający Grafika, Czcionka, logo, projekt graficzny&#10;&#10;Zawartość wygenerowana przez sztuczną inteligencję może być niepoprawna.">
            <a:extLst>
              <a:ext uri="{FF2B5EF4-FFF2-40B4-BE49-F238E27FC236}">
                <a16:creationId xmlns:a16="http://schemas.microsoft.com/office/drawing/2014/main" id="{6DDACCBD-279A-D21F-819B-AA548727B3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6098" y="3979285"/>
            <a:ext cx="1183349" cy="750652"/>
          </a:xfrm>
          <a:prstGeom prst="rect">
            <a:avLst/>
          </a:prstGeom>
        </p:spPr>
      </p:pic>
      <p:pic>
        <p:nvPicPr>
          <p:cNvPr id="16" name="Obraz 15" descr="Obraz zawierający tekst, logo, Czcionka, Grafika&#10;&#10;Zawartość wygenerowana przez sztuczną inteligencję może być niepoprawna.">
            <a:extLst>
              <a:ext uri="{FF2B5EF4-FFF2-40B4-BE49-F238E27FC236}">
                <a16:creationId xmlns:a16="http://schemas.microsoft.com/office/drawing/2014/main" id="{83CDC5ED-3425-3AEE-066C-96A1C787ABF5}"/>
              </a:ext>
            </a:extLst>
          </p:cNvPr>
          <p:cNvPicPr>
            <a:picLocks noChangeAspect="1"/>
          </p:cNvPicPr>
          <p:nvPr/>
        </p:nvPicPr>
        <p:blipFill>
          <a:blip r:embed="rId9" cstate="print">
            <a:extLst>
              <a:ext uri="{28A0092B-C50C-407E-A947-70E740481C1C}">
                <a14:useLocalDpi xmlns:a14="http://schemas.microsoft.com/office/drawing/2010/main" val="0"/>
              </a:ext>
            </a:extLst>
          </a:blip>
          <a:srcRect l="9489" t="23025" r="38540" b="24453"/>
          <a:stretch/>
        </p:blipFill>
        <p:spPr>
          <a:xfrm>
            <a:off x="6111088" y="3947020"/>
            <a:ext cx="1017521" cy="1087181"/>
          </a:xfrm>
          <a:prstGeom prst="rect">
            <a:avLst/>
          </a:prstGeom>
        </p:spPr>
      </p:pic>
      <p:pic>
        <p:nvPicPr>
          <p:cNvPr id="17" name="Obraz 16" descr="Obraz zawierający Czcionka, Grafika, logo, biały&#10;&#10;Zawartość wygenerowana przez sztuczną inteligencję może być niepoprawna.">
            <a:extLst>
              <a:ext uri="{FF2B5EF4-FFF2-40B4-BE49-F238E27FC236}">
                <a16:creationId xmlns:a16="http://schemas.microsoft.com/office/drawing/2014/main" id="{D4D85BB5-BDBB-2E3B-89C2-9D0AB9A43BA6}"/>
              </a:ext>
            </a:extLst>
          </p:cNvPr>
          <p:cNvPicPr>
            <a:picLocks noChangeAspect="1"/>
          </p:cNvPicPr>
          <p:nvPr/>
        </p:nvPicPr>
        <p:blipFill>
          <a:blip r:embed="rId10">
            <a:extLst>
              <a:ext uri="{28A0092B-C50C-407E-A947-70E740481C1C}">
                <a14:useLocalDpi xmlns:a14="http://schemas.microsoft.com/office/drawing/2010/main" val="0"/>
              </a:ext>
            </a:extLst>
          </a:blip>
          <a:srcRect l="26189" t="15772" r="24669" b="18494"/>
          <a:stretch/>
        </p:blipFill>
        <p:spPr>
          <a:xfrm>
            <a:off x="4297908" y="3939798"/>
            <a:ext cx="1182073" cy="1183342"/>
          </a:xfrm>
          <a:prstGeom prst="rect">
            <a:avLst/>
          </a:prstGeom>
        </p:spPr>
      </p:pic>
      <p:sp>
        <p:nvSpPr>
          <p:cNvPr id="19" name="pole tekstowe 18">
            <a:extLst>
              <a:ext uri="{FF2B5EF4-FFF2-40B4-BE49-F238E27FC236}">
                <a16:creationId xmlns:a16="http://schemas.microsoft.com/office/drawing/2014/main" id="{FC743F4B-E369-DF4C-92E0-B0728D6849CA}"/>
              </a:ext>
            </a:extLst>
          </p:cNvPr>
          <p:cNvSpPr txBox="1"/>
          <p:nvPr/>
        </p:nvSpPr>
        <p:spPr>
          <a:xfrm>
            <a:off x="7348200" y="3995206"/>
            <a:ext cx="1943298" cy="646331"/>
          </a:xfrm>
          <a:prstGeom prst="rect">
            <a:avLst/>
          </a:prstGeom>
          <a:noFill/>
        </p:spPr>
        <p:txBody>
          <a:bodyPr wrap="square">
            <a:spAutoFit/>
          </a:bodyPr>
          <a:lstStyle/>
          <a:p>
            <a:pPr algn="ctr"/>
            <a:r>
              <a:rPr lang="pl-PL" sz="1200">
                <a:solidFill>
                  <a:srgbClr val="001871"/>
                </a:solidFill>
              </a:rPr>
              <a:t>Pozostali akcjonariusze posiadający poniżej </a:t>
            </a:r>
            <a:br>
              <a:rPr lang="pl-PL" sz="1200">
                <a:solidFill>
                  <a:srgbClr val="001871"/>
                </a:solidFill>
              </a:rPr>
            </a:br>
            <a:r>
              <a:rPr lang="pl-PL" sz="1200">
                <a:solidFill>
                  <a:srgbClr val="001871"/>
                </a:solidFill>
              </a:rPr>
              <a:t>5% akcji</a:t>
            </a:r>
          </a:p>
        </p:txBody>
      </p:sp>
      <p:sp>
        <p:nvSpPr>
          <p:cNvPr id="22" name="pole tekstowe 21">
            <a:extLst>
              <a:ext uri="{FF2B5EF4-FFF2-40B4-BE49-F238E27FC236}">
                <a16:creationId xmlns:a16="http://schemas.microsoft.com/office/drawing/2014/main" id="{466675A9-D432-F246-9E3F-2487420C9B29}"/>
              </a:ext>
            </a:extLst>
          </p:cNvPr>
          <p:cNvSpPr txBox="1"/>
          <p:nvPr/>
        </p:nvSpPr>
        <p:spPr>
          <a:xfrm>
            <a:off x="768563" y="5066465"/>
            <a:ext cx="1182073" cy="646331"/>
          </a:xfrm>
          <a:prstGeom prst="rect">
            <a:avLst/>
          </a:prstGeom>
          <a:noFill/>
        </p:spPr>
        <p:txBody>
          <a:bodyPr wrap="square">
            <a:spAutoFit/>
          </a:bodyPr>
          <a:lstStyle/>
          <a:p>
            <a:pPr marL="0" indent="88900" algn="ctr" fontAlgn="ctr"/>
            <a:r>
              <a:rPr lang="pl-PL" sz="1200" u="none" strike="noStrike">
                <a:solidFill>
                  <a:srgbClr val="001871"/>
                </a:solidFill>
                <a:effectLst/>
              </a:rPr>
              <a:t>ENEA S.A. </a:t>
            </a:r>
            <a:br>
              <a:rPr lang="pl-PL" sz="1200" u="none" strike="noStrike">
                <a:solidFill>
                  <a:srgbClr val="001871"/>
                </a:solidFill>
                <a:effectLst/>
              </a:rPr>
            </a:br>
            <a:r>
              <a:rPr lang="pl-PL" sz="1200" u="none" strike="noStrike">
                <a:solidFill>
                  <a:srgbClr val="001871"/>
                </a:solidFill>
                <a:effectLst/>
              </a:rPr>
              <a:t>z siedzibą </a:t>
            </a:r>
            <a:br>
              <a:rPr lang="pl-PL" sz="1200" u="none" strike="noStrike">
                <a:solidFill>
                  <a:srgbClr val="001871"/>
                </a:solidFill>
                <a:effectLst/>
              </a:rPr>
            </a:br>
            <a:r>
              <a:rPr lang="pl-PL" sz="1200" u="none" strike="noStrike">
                <a:solidFill>
                  <a:srgbClr val="001871"/>
                </a:solidFill>
                <a:effectLst/>
              </a:rPr>
              <a:t>w Poznaniu </a:t>
            </a:r>
            <a:endParaRPr lang="pl-PL" sz="1200" b="0" i="0" u="none" strike="noStrike">
              <a:solidFill>
                <a:srgbClr val="001871"/>
              </a:solidFill>
              <a:effectLst/>
              <a:latin typeface="Century Gothic" panose="020B0502020202020204" pitchFamily="34" charset="0"/>
            </a:endParaRPr>
          </a:p>
        </p:txBody>
      </p:sp>
      <p:sp>
        <p:nvSpPr>
          <p:cNvPr id="23" name="pole tekstowe 22">
            <a:extLst>
              <a:ext uri="{FF2B5EF4-FFF2-40B4-BE49-F238E27FC236}">
                <a16:creationId xmlns:a16="http://schemas.microsoft.com/office/drawing/2014/main" id="{1DB61BB1-056C-7F18-29E5-056B112E99A6}"/>
              </a:ext>
            </a:extLst>
          </p:cNvPr>
          <p:cNvSpPr txBox="1"/>
          <p:nvPr/>
        </p:nvSpPr>
        <p:spPr>
          <a:xfrm>
            <a:off x="5930703" y="5034201"/>
            <a:ext cx="1373978" cy="646331"/>
          </a:xfrm>
          <a:prstGeom prst="rect">
            <a:avLst/>
          </a:prstGeom>
          <a:noFill/>
        </p:spPr>
        <p:txBody>
          <a:bodyPr wrap="square">
            <a:spAutoFit/>
          </a:bodyPr>
          <a:lstStyle/>
          <a:p>
            <a:pPr marL="0" indent="88900" algn="ctr" fontAlgn="ctr"/>
            <a:r>
              <a:rPr lang="pl-PL" sz="1200" u="none" strike="noStrike">
                <a:solidFill>
                  <a:srgbClr val="001871"/>
                </a:solidFill>
                <a:effectLst/>
              </a:rPr>
              <a:t>ENERGA S.A. </a:t>
            </a:r>
            <a:br>
              <a:rPr lang="pl-PL" sz="1200" u="none" strike="noStrike">
                <a:solidFill>
                  <a:srgbClr val="001871"/>
                </a:solidFill>
                <a:effectLst/>
              </a:rPr>
            </a:br>
            <a:r>
              <a:rPr lang="pl-PL" sz="1200" u="none" strike="noStrike">
                <a:solidFill>
                  <a:srgbClr val="001871"/>
                </a:solidFill>
                <a:effectLst/>
              </a:rPr>
              <a:t>z siedzibą </a:t>
            </a:r>
            <a:br>
              <a:rPr lang="pl-PL" sz="1200" u="none" strike="noStrike">
                <a:solidFill>
                  <a:srgbClr val="001871"/>
                </a:solidFill>
                <a:effectLst/>
              </a:rPr>
            </a:br>
            <a:r>
              <a:rPr lang="pl-PL" sz="1200" u="none" strike="noStrike">
                <a:solidFill>
                  <a:srgbClr val="001871"/>
                </a:solidFill>
                <a:effectLst/>
              </a:rPr>
              <a:t>w Gdańsku </a:t>
            </a:r>
            <a:endParaRPr lang="pl-PL" sz="1200" b="0" i="0" u="none" strike="noStrike">
              <a:solidFill>
                <a:srgbClr val="001871"/>
              </a:solidFill>
              <a:effectLst/>
              <a:latin typeface="Century Gothic" panose="020B0502020202020204" pitchFamily="34" charset="0"/>
            </a:endParaRPr>
          </a:p>
        </p:txBody>
      </p:sp>
      <p:sp>
        <p:nvSpPr>
          <p:cNvPr id="24" name="pole tekstowe 23">
            <a:extLst>
              <a:ext uri="{FF2B5EF4-FFF2-40B4-BE49-F238E27FC236}">
                <a16:creationId xmlns:a16="http://schemas.microsoft.com/office/drawing/2014/main" id="{1FD7062B-31F0-6AFE-0FAD-03B19A3D7BDD}"/>
              </a:ext>
            </a:extLst>
          </p:cNvPr>
          <p:cNvSpPr txBox="1"/>
          <p:nvPr/>
        </p:nvSpPr>
        <p:spPr>
          <a:xfrm>
            <a:off x="1971227" y="5037977"/>
            <a:ext cx="2251129" cy="646331"/>
          </a:xfrm>
          <a:prstGeom prst="rect">
            <a:avLst/>
          </a:prstGeom>
          <a:noFill/>
        </p:spPr>
        <p:txBody>
          <a:bodyPr wrap="square">
            <a:spAutoFit/>
          </a:bodyPr>
          <a:lstStyle/>
          <a:p>
            <a:pPr marL="0" indent="88900" algn="ctr" fontAlgn="ctr"/>
            <a:r>
              <a:rPr lang="pl-PL" sz="1200" u="none" strike="noStrike">
                <a:solidFill>
                  <a:srgbClr val="001871"/>
                </a:solidFill>
                <a:effectLst/>
              </a:rPr>
              <a:t>PGE Polska Grupa Energetyczna S.A. </a:t>
            </a:r>
            <a:br>
              <a:rPr lang="pl-PL" sz="1200" u="none" strike="noStrike">
                <a:solidFill>
                  <a:srgbClr val="001871"/>
                </a:solidFill>
                <a:effectLst/>
              </a:rPr>
            </a:br>
            <a:r>
              <a:rPr lang="pl-PL" sz="1200" u="none" strike="noStrike">
                <a:solidFill>
                  <a:srgbClr val="001871"/>
                </a:solidFill>
                <a:effectLst/>
              </a:rPr>
              <a:t>z siedzibą w Lublinie </a:t>
            </a:r>
            <a:endParaRPr lang="pl-PL" sz="1200" b="0" i="0" u="none" strike="noStrike">
              <a:solidFill>
                <a:srgbClr val="001871"/>
              </a:solidFill>
              <a:effectLst/>
              <a:latin typeface="Century Gothic" panose="020B0502020202020204" pitchFamily="34" charset="0"/>
            </a:endParaRPr>
          </a:p>
        </p:txBody>
      </p:sp>
      <p:sp>
        <p:nvSpPr>
          <p:cNvPr id="25" name="pole tekstowe 24">
            <a:extLst>
              <a:ext uri="{FF2B5EF4-FFF2-40B4-BE49-F238E27FC236}">
                <a16:creationId xmlns:a16="http://schemas.microsoft.com/office/drawing/2014/main" id="{0CA1389A-8ECA-182F-93FB-D44E8819550D}"/>
              </a:ext>
            </a:extLst>
          </p:cNvPr>
          <p:cNvSpPr txBox="1"/>
          <p:nvPr/>
        </p:nvSpPr>
        <p:spPr>
          <a:xfrm>
            <a:off x="3919001" y="5169240"/>
            <a:ext cx="1984509" cy="461665"/>
          </a:xfrm>
          <a:prstGeom prst="rect">
            <a:avLst/>
          </a:prstGeom>
          <a:noFill/>
        </p:spPr>
        <p:txBody>
          <a:bodyPr wrap="square">
            <a:spAutoFit/>
          </a:bodyPr>
          <a:lstStyle/>
          <a:p>
            <a:pPr marL="0" indent="88900" algn="ctr" fontAlgn="ctr"/>
            <a:r>
              <a:rPr lang="pl-PL" sz="1200" u="none" strike="noStrike">
                <a:solidFill>
                  <a:srgbClr val="001871"/>
                </a:solidFill>
                <a:effectLst/>
              </a:rPr>
              <a:t>Orlen Technologie S.A. </a:t>
            </a:r>
            <a:br>
              <a:rPr lang="pl-PL" sz="1200" u="none" strike="noStrike">
                <a:solidFill>
                  <a:srgbClr val="001871"/>
                </a:solidFill>
                <a:effectLst/>
              </a:rPr>
            </a:br>
            <a:r>
              <a:rPr lang="pl-PL" sz="1200" u="none" strike="noStrike">
                <a:solidFill>
                  <a:srgbClr val="001871"/>
                </a:solidFill>
                <a:effectLst/>
              </a:rPr>
              <a:t>z siedzibą w Krośnie, </a:t>
            </a:r>
            <a:endParaRPr lang="pl-PL" sz="1200" b="0" i="0" u="none" strike="noStrike">
              <a:solidFill>
                <a:srgbClr val="001871"/>
              </a:solidFill>
              <a:effectLst/>
              <a:latin typeface="Century Gothic" panose="020B0502020202020204" pitchFamily="34" charset="0"/>
            </a:endParaRPr>
          </a:p>
        </p:txBody>
      </p:sp>
      <p:sp>
        <p:nvSpPr>
          <p:cNvPr id="26" name="pole tekstowe 25">
            <a:extLst>
              <a:ext uri="{FF2B5EF4-FFF2-40B4-BE49-F238E27FC236}">
                <a16:creationId xmlns:a16="http://schemas.microsoft.com/office/drawing/2014/main" id="{0ADD39B3-4902-04B0-11E5-EAA73100BCD6}"/>
              </a:ext>
            </a:extLst>
          </p:cNvPr>
          <p:cNvSpPr txBox="1"/>
          <p:nvPr/>
        </p:nvSpPr>
        <p:spPr>
          <a:xfrm>
            <a:off x="7537595" y="4745858"/>
            <a:ext cx="1962750" cy="338554"/>
          </a:xfrm>
          <a:prstGeom prst="rect">
            <a:avLst/>
          </a:prstGeom>
          <a:noFill/>
        </p:spPr>
        <p:txBody>
          <a:bodyPr wrap="square">
            <a:spAutoFit/>
          </a:bodyPr>
          <a:lstStyle/>
          <a:p>
            <a:pPr algn="l" fontAlgn="ctr"/>
            <a:r>
              <a:rPr lang="pl-PL" sz="1600" b="1" u="none" strike="noStrike">
                <a:solidFill>
                  <a:srgbClr val="ED7D31"/>
                </a:solidFill>
                <a:effectLst/>
              </a:rPr>
              <a:t>8</a:t>
            </a:r>
            <a:r>
              <a:rPr lang="pl-PL" sz="1600" b="1">
                <a:solidFill>
                  <a:srgbClr val="ED7D31"/>
                </a:solidFill>
              </a:rPr>
              <a:t>9</a:t>
            </a:r>
            <a:r>
              <a:rPr lang="pl-PL" sz="1600" b="1" u="none" strike="noStrike">
                <a:solidFill>
                  <a:srgbClr val="ED7D31"/>
                </a:solidFill>
                <a:effectLst/>
              </a:rPr>
              <a:t> </a:t>
            </a:r>
            <a:r>
              <a:rPr lang="pl-PL" sz="1600" b="1">
                <a:solidFill>
                  <a:srgbClr val="ED7D31"/>
                </a:solidFill>
              </a:rPr>
              <a:t>6</a:t>
            </a:r>
            <a:r>
              <a:rPr lang="pl-PL" sz="1600" b="1" u="none" strike="noStrike">
                <a:solidFill>
                  <a:srgbClr val="ED7D31"/>
                </a:solidFill>
                <a:effectLst/>
              </a:rPr>
              <a:t>69 319 akcji</a:t>
            </a:r>
            <a:endParaRPr lang="pl-PL" sz="1600" b="1" i="0" u="none" strike="noStrike">
              <a:solidFill>
                <a:srgbClr val="ED7D31"/>
              </a:solidFill>
              <a:effectLst/>
              <a:latin typeface="Century Gothic" panose="020B0502020202020204" pitchFamily="34" charset="0"/>
            </a:endParaRPr>
          </a:p>
        </p:txBody>
      </p:sp>
      <p:sp>
        <p:nvSpPr>
          <p:cNvPr id="27" name="pole tekstowe 26">
            <a:extLst>
              <a:ext uri="{FF2B5EF4-FFF2-40B4-BE49-F238E27FC236}">
                <a16:creationId xmlns:a16="http://schemas.microsoft.com/office/drawing/2014/main" id="{097EE1CE-B74D-5351-C93D-E4538C7E0D3C}"/>
              </a:ext>
            </a:extLst>
          </p:cNvPr>
          <p:cNvSpPr txBox="1"/>
          <p:nvPr/>
        </p:nvSpPr>
        <p:spPr>
          <a:xfrm>
            <a:off x="7763132" y="5013138"/>
            <a:ext cx="1017521" cy="338554"/>
          </a:xfrm>
          <a:prstGeom prst="rect">
            <a:avLst/>
          </a:prstGeom>
          <a:noFill/>
        </p:spPr>
        <p:txBody>
          <a:bodyPr wrap="square">
            <a:spAutoFit/>
          </a:bodyPr>
          <a:lstStyle/>
          <a:p>
            <a:pPr algn="r" fontAlgn="ctr"/>
            <a:r>
              <a:rPr lang="pl-PL" sz="1600" b="1" u="none" strike="noStrike">
                <a:solidFill>
                  <a:srgbClr val="ED7D31"/>
                </a:solidFill>
                <a:effectLst/>
              </a:rPr>
              <a:t>35,53%</a:t>
            </a:r>
            <a:endParaRPr lang="pl-PL" sz="1600" b="1" i="0" u="none" strike="noStrike">
              <a:solidFill>
                <a:srgbClr val="ED7D31"/>
              </a:solidFill>
              <a:effectLst/>
              <a:latin typeface="Century Gothic" panose="020B0502020202020204" pitchFamily="34" charset="0"/>
            </a:endParaRPr>
          </a:p>
        </p:txBody>
      </p:sp>
      <p:sp>
        <p:nvSpPr>
          <p:cNvPr id="28" name="pole tekstowe 27">
            <a:extLst>
              <a:ext uri="{FF2B5EF4-FFF2-40B4-BE49-F238E27FC236}">
                <a16:creationId xmlns:a16="http://schemas.microsoft.com/office/drawing/2014/main" id="{72D610D3-B43B-548B-DB99-50EBF127EF9E}"/>
              </a:ext>
            </a:extLst>
          </p:cNvPr>
          <p:cNvSpPr txBox="1"/>
          <p:nvPr/>
        </p:nvSpPr>
        <p:spPr>
          <a:xfrm>
            <a:off x="2683982" y="1366146"/>
            <a:ext cx="1962750" cy="338554"/>
          </a:xfrm>
          <a:prstGeom prst="rect">
            <a:avLst/>
          </a:prstGeom>
          <a:noFill/>
        </p:spPr>
        <p:txBody>
          <a:bodyPr wrap="square">
            <a:spAutoFit/>
          </a:bodyPr>
          <a:lstStyle/>
          <a:p>
            <a:pPr algn="ctr" fontAlgn="ctr"/>
            <a:r>
              <a:rPr lang="pl-PL" sz="1600" b="1" u="none" strike="noStrike">
                <a:solidFill>
                  <a:srgbClr val="001871"/>
                </a:solidFill>
                <a:effectLst/>
              </a:rPr>
              <a:t>162 699 483 akcji</a:t>
            </a:r>
            <a:endParaRPr lang="pl-PL" sz="1600" b="1" i="0" u="none" strike="noStrike">
              <a:solidFill>
                <a:srgbClr val="001871"/>
              </a:solidFill>
              <a:effectLst/>
              <a:latin typeface="Century Gothic" panose="020B0502020202020204" pitchFamily="34" charset="0"/>
            </a:endParaRPr>
          </a:p>
        </p:txBody>
      </p:sp>
      <p:sp>
        <p:nvSpPr>
          <p:cNvPr id="29" name="pole tekstowe 28">
            <a:extLst>
              <a:ext uri="{FF2B5EF4-FFF2-40B4-BE49-F238E27FC236}">
                <a16:creationId xmlns:a16="http://schemas.microsoft.com/office/drawing/2014/main" id="{4487C29C-F69E-EB38-1742-509EDC57E21D}"/>
              </a:ext>
            </a:extLst>
          </p:cNvPr>
          <p:cNvSpPr txBox="1"/>
          <p:nvPr/>
        </p:nvSpPr>
        <p:spPr>
          <a:xfrm>
            <a:off x="3188181" y="1738186"/>
            <a:ext cx="954351" cy="338554"/>
          </a:xfrm>
          <a:prstGeom prst="rect">
            <a:avLst/>
          </a:prstGeom>
          <a:noFill/>
        </p:spPr>
        <p:txBody>
          <a:bodyPr wrap="square">
            <a:spAutoFit/>
          </a:bodyPr>
          <a:lstStyle/>
          <a:p>
            <a:pPr algn="r" fontAlgn="ctr"/>
            <a:r>
              <a:rPr lang="pl-PL" sz="1600" b="1" u="none" strike="noStrike">
                <a:solidFill>
                  <a:srgbClr val="001871"/>
                </a:solidFill>
                <a:effectLst/>
              </a:rPr>
              <a:t>64,47% </a:t>
            </a:r>
            <a:endParaRPr lang="pl-PL" sz="1600" b="1" i="0" u="none" strike="noStrike">
              <a:solidFill>
                <a:srgbClr val="001871"/>
              </a:solidFill>
              <a:effectLst/>
              <a:latin typeface="Century Gothic" panose="020B0502020202020204" pitchFamily="34" charset="0"/>
            </a:endParaRPr>
          </a:p>
        </p:txBody>
      </p:sp>
      <p:cxnSp>
        <p:nvCxnSpPr>
          <p:cNvPr id="32" name="Łącznik prosty 31">
            <a:extLst>
              <a:ext uri="{FF2B5EF4-FFF2-40B4-BE49-F238E27FC236}">
                <a16:creationId xmlns:a16="http://schemas.microsoft.com/office/drawing/2014/main" id="{3CC3848A-C903-B72F-E3D6-149500747236}"/>
              </a:ext>
            </a:extLst>
          </p:cNvPr>
          <p:cNvCxnSpPr/>
          <p:nvPr/>
        </p:nvCxnSpPr>
        <p:spPr>
          <a:xfrm>
            <a:off x="928905" y="2259930"/>
            <a:ext cx="5656729" cy="0"/>
          </a:xfrm>
          <a:prstGeom prst="line">
            <a:avLst/>
          </a:prstGeom>
          <a:ln>
            <a:solidFill>
              <a:srgbClr val="001871"/>
            </a:solidFill>
          </a:ln>
        </p:spPr>
        <p:style>
          <a:lnRef idx="1">
            <a:schemeClr val="accent1"/>
          </a:lnRef>
          <a:fillRef idx="0">
            <a:schemeClr val="accent1"/>
          </a:fillRef>
          <a:effectRef idx="0">
            <a:schemeClr val="accent1"/>
          </a:effectRef>
          <a:fontRef idx="minor">
            <a:schemeClr val="tx1"/>
          </a:fontRef>
        </p:style>
      </p:cxnSp>
      <p:cxnSp>
        <p:nvCxnSpPr>
          <p:cNvPr id="34" name="Łącznik prosty 33">
            <a:extLst>
              <a:ext uri="{FF2B5EF4-FFF2-40B4-BE49-F238E27FC236}">
                <a16:creationId xmlns:a16="http://schemas.microsoft.com/office/drawing/2014/main" id="{631BD647-3891-83F4-31F7-CA50AE318433}"/>
              </a:ext>
            </a:extLst>
          </p:cNvPr>
          <p:cNvCxnSpPr/>
          <p:nvPr/>
        </p:nvCxnSpPr>
        <p:spPr>
          <a:xfrm>
            <a:off x="934327" y="2268000"/>
            <a:ext cx="0" cy="148903"/>
          </a:xfrm>
          <a:prstGeom prst="line">
            <a:avLst/>
          </a:prstGeom>
          <a:ln>
            <a:solidFill>
              <a:srgbClr val="001871"/>
            </a:solidFill>
          </a:ln>
        </p:spPr>
        <p:style>
          <a:lnRef idx="1">
            <a:schemeClr val="accent1"/>
          </a:lnRef>
          <a:fillRef idx="0">
            <a:schemeClr val="accent1"/>
          </a:fillRef>
          <a:effectRef idx="0">
            <a:schemeClr val="accent1"/>
          </a:effectRef>
          <a:fontRef idx="minor">
            <a:schemeClr val="tx1"/>
          </a:fontRef>
        </p:style>
      </p:cxnSp>
      <p:cxnSp>
        <p:nvCxnSpPr>
          <p:cNvPr id="35" name="Łącznik prosty 34">
            <a:extLst>
              <a:ext uri="{FF2B5EF4-FFF2-40B4-BE49-F238E27FC236}">
                <a16:creationId xmlns:a16="http://schemas.microsoft.com/office/drawing/2014/main" id="{58A83924-0C13-DCA4-1E9F-2E40F7ED365B}"/>
              </a:ext>
            </a:extLst>
          </p:cNvPr>
          <p:cNvCxnSpPr/>
          <p:nvPr/>
        </p:nvCxnSpPr>
        <p:spPr>
          <a:xfrm>
            <a:off x="6594905" y="2268000"/>
            <a:ext cx="0" cy="148903"/>
          </a:xfrm>
          <a:prstGeom prst="line">
            <a:avLst/>
          </a:prstGeom>
          <a:ln>
            <a:solidFill>
              <a:srgbClr val="001871"/>
            </a:solidFill>
          </a:ln>
        </p:spPr>
        <p:style>
          <a:lnRef idx="1">
            <a:schemeClr val="accent1"/>
          </a:lnRef>
          <a:fillRef idx="0">
            <a:schemeClr val="accent1"/>
          </a:fillRef>
          <a:effectRef idx="0">
            <a:schemeClr val="accent1"/>
          </a:effectRef>
          <a:fontRef idx="minor">
            <a:schemeClr val="tx1"/>
          </a:fontRef>
        </p:style>
      </p:cxnSp>
      <p:sp>
        <p:nvSpPr>
          <p:cNvPr id="36" name="pole tekstowe 35">
            <a:extLst>
              <a:ext uri="{FF2B5EF4-FFF2-40B4-BE49-F238E27FC236}">
                <a16:creationId xmlns:a16="http://schemas.microsoft.com/office/drawing/2014/main" id="{B60BB92B-0388-9EA9-3866-D805D6BD5436}"/>
              </a:ext>
            </a:extLst>
          </p:cNvPr>
          <p:cNvSpPr txBox="1"/>
          <p:nvPr/>
        </p:nvSpPr>
        <p:spPr>
          <a:xfrm>
            <a:off x="429423" y="5882073"/>
            <a:ext cx="6875258" cy="830997"/>
          </a:xfrm>
          <a:prstGeom prst="rect">
            <a:avLst/>
          </a:prstGeom>
          <a:noFill/>
        </p:spPr>
        <p:txBody>
          <a:bodyPr wrap="square">
            <a:spAutoFit/>
          </a:bodyPr>
          <a:lstStyle/>
          <a:p>
            <a:pPr>
              <a:tabLst>
                <a:tab pos="3136900" algn="l"/>
              </a:tabLst>
            </a:pPr>
            <a:r>
              <a:rPr lang="pl-PL" sz="1200">
                <a:solidFill>
                  <a:srgbClr val="001871"/>
                </a:solidFill>
              </a:rPr>
              <a:t>ENEA Spółka Akcyjna oraz PGE Polska Grupa Energetyczna S.A. posiadają po 16,19% akcji każda, Orlen Technologie S.A. – 16,05%, a Energa S.A. - 16,04%.									</a:t>
            </a:r>
          </a:p>
          <a:p>
            <a:pPr>
              <a:tabLst>
                <a:tab pos="3136900" algn="l"/>
              </a:tabLst>
            </a:pPr>
            <a:r>
              <a:rPr lang="pl-PL" sz="1200" b="0" i="0">
                <a:solidFill>
                  <a:srgbClr val="001871"/>
                </a:solidFill>
                <a:effectLst/>
              </a:rPr>
              <a:t>									</a:t>
            </a:r>
            <a:endParaRPr lang="pl-PL" sz="1100" b="0" i="0">
              <a:solidFill>
                <a:srgbClr val="001871"/>
              </a:solidFill>
              <a:effectLst/>
            </a:endParaRPr>
          </a:p>
        </p:txBody>
      </p:sp>
      <p:sp>
        <p:nvSpPr>
          <p:cNvPr id="37" name="pole tekstowe 36">
            <a:extLst>
              <a:ext uri="{FF2B5EF4-FFF2-40B4-BE49-F238E27FC236}">
                <a16:creationId xmlns:a16="http://schemas.microsoft.com/office/drawing/2014/main" id="{DCB61EB6-4E8F-D5DB-C8F8-6A9B6E264405}"/>
              </a:ext>
            </a:extLst>
          </p:cNvPr>
          <p:cNvSpPr txBox="1"/>
          <p:nvPr/>
        </p:nvSpPr>
        <p:spPr>
          <a:xfrm>
            <a:off x="7377588" y="2519468"/>
            <a:ext cx="771087" cy="261610"/>
          </a:xfrm>
          <a:prstGeom prst="rect">
            <a:avLst/>
          </a:prstGeom>
          <a:noFill/>
        </p:spPr>
        <p:txBody>
          <a:bodyPr wrap="square">
            <a:spAutoFit/>
          </a:bodyPr>
          <a:lstStyle/>
          <a:p>
            <a:pPr algn="r" fontAlgn="ctr"/>
            <a:r>
              <a:rPr lang="pl-PL" sz="1100" b="1">
                <a:solidFill>
                  <a:srgbClr val="001871"/>
                </a:solidFill>
              </a:rPr>
              <a:t>35,15</a:t>
            </a:r>
            <a:r>
              <a:rPr lang="pl-PL" sz="1100" b="1" u="none" strike="noStrike">
                <a:solidFill>
                  <a:srgbClr val="001871"/>
                </a:solidFill>
                <a:effectLst/>
              </a:rPr>
              <a:t>%</a:t>
            </a:r>
            <a:endParaRPr lang="pl-PL" sz="1100" b="1" i="0" u="none" strike="noStrike">
              <a:solidFill>
                <a:srgbClr val="001871"/>
              </a:solidFill>
              <a:effectLst/>
              <a:latin typeface="Century Gothic" panose="020B0502020202020204" pitchFamily="34" charset="0"/>
            </a:endParaRPr>
          </a:p>
        </p:txBody>
      </p:sp>
      <p:sp>
        <p:nvSpPr>
          <p:cNvPr id="39" name="pole tekstowe 38">
            <a:extLst>
              <a:ext uri="{FF2B5EF4-FFF2-40B4-BE49-F238E27FC236}">
                <a16:creationId xmlns:a16="http://schemas.microsoft.com/office/drawing/2014/main" id="{FFD85091-2933-2B42-224E-C4DAA66ED12A}"/>
              </a:ext>
            </a:extLst>
          </p:cNvPr>
          <p:cNvSpPr txBox="1"/>
          <p:nvPr/>
        </p:nvSpPr>
        <p:spPr>
          <a:xfrm>
            <a:off x="625752" y="2520000"/>
            <a:ext cx="703717" cy="276999"/>
          </a:xfrm>
          <a:prstGeom prst="rect">
            <a:avLst/>
          </a:prstGeom>
          <a:noFill/>
        </p:spPr>
        <p:txBody>
          <a:bodyPr wrap="square">
            <a:spAutoFit/>
          </a:bodyPr>
          <a:lstStyle/>
          <a:p>
            <a:r>
              <a:rPr lang="pl-PL" sz="1200" b="1" i="0">
                <a:solidFill>
                  <a:srgbClr val="001871"/>
                </a:solidFill>
                <a:effectLst/>
              </a:rPr>
              <a:t>16,19%</a:t>
            </a:r>
            <a:endParaRPr lang="pl-PL" sz="1200" b="1"/>
          </a:p>
        </p:txBody>
      </p:sp>
      <p:sp>
        <p:nvSpPr>
          <p:cNvPr id="40" name="pole tekstowe 39">
            <a:extLst>
              <a:ext uri="{FF2B5EF4-FFF2-40B4-BE49-F238E27FC236}">
                <a16:creationId xmlns:a16="http://schemas.microsoft.com/office/drawing/2014/main" id="{CAAA3F1B-D9FD-08FD-0087-C734AF9C7790}"/>
              </a:ext>
            </a:extLst>
          </p:cNvPr>
          <p:cNvSpPr txBox="1"/>
          <p:nvPr/>
        </p:nvSpPr>
        <p:spPr>
          <a:xfrm>
            <a:off x="2368833" y="2520000"/>
            <a:ext cx="817914" cy="276999"/>
          </a:xfrm>
          <a:prstGeom prst="rect">
            <a:avLst/>
          </a:prstGeom>
          <a:noFill/>
        </p:spPr>
        <p:txBody>
          <a:bodyPr wrap="square">
            <a:spAutoFit/>
          </a:bodyPr>
          <a:lstStyle/>
          <a:p>
            <a:r>
              <a:rPr lang="pl-PL" sz="1200" b="1" i="0">
                <a:solidFill>
                  <a:srgbClr val="001871"/>
                </a:solidFill>
                <a:effectLst/>
              </a:rPr>
              <a:t>16,19%</a:t>
            </a:r>
            <a:endParaRPr lang="pl-PL" sz="1200" b="1"/>
          </a:p>
        </p:txBody>
      </p:sp>
      <p:sp>
        <p:nvSpPr>
          <p:cNvPr id="41" name="pole tekstowe 40">
            <a:extLst>
              <a:ext uri="{FF2B5EF4-FFF2-40B4-BE49-F238E27FC236}">
                <a16:creationId xmlns:a16="http://schemas.microsoft.com/office/drawing/2014/main" id="{05490885-CDFB-83FA-E492-D8B8FF0DF7E9}"/>
              </a:ext>
            </a:extLst>
          </p:cNvPr>
          <p:cNvSpPr txBox="1"/>
          <p:nvPr/>
        </p:nvSpPr>
        <p:spPr>
          <a:xfrm>
            <a:off x="5806386" y="2520000"/>
            <a:ext cx="817914" cy="276999"/>
          </a:xfrm>
          <a:prstGeom prst="rect">
            <a:avLst/>
          </a:prstGeom>
          <a:noFill/>
        </p:spPr>
        <p:txBody>
          <a:bodyPr wrap="square">
            <a:spAutoFit/>
          </a:bodyPr>
          <a:lstStyle/>
          <a:p>
            <a:r>
              <a:rPr lang="pl-PL" sz="1200" b="1" i="0">
                <a:solidFill>
                  <a:srgbClr val="001871"/>
                </a:solidFill>
                <a:effectLst/>
              </a:rPr>
              <a:t>16,04%</a:t>
            </a:r>
            <a:endParaRPr lang="pl-PL" sz="1200" b="1"/>
          </a:p>
        </p:txBody>
      </p:sp>
      <p:sp>
        <p:nvSpPr>
          <p:cNvPr id="42" name="pole tekstowe 41">
            <a:extLst>
              <a:ext uri="{FF2B5EF4-FFF2-40B4-BE49-F238E27FC236}">
                <a16:creationId xmlns:a16="http://schemas.microsoft.com/office/drawing/2014/main" id="{FDB58E54-CBC2-D36F-2F59-4F471578690F}"/>
              </a:ext>
            </a:extLst>
          </p:cNvPr>
          <p:cNvSpPr txBox="1"/>
          <p:nvPr/>
        </p:nvSpPr>
        <p:spPr>
          <a:xfrm>
            <a:off x="3999502" y="2520000"/>
            <a:ext cx="817914" cy="276999"/>
          </a:xfrm>
          <a:prstGeom prst="rect">
            <a:avLst/>
          </a:prstGeom>
          <a:noFill/>
        </p:spPr>
        <p:txBody>
          <a:bodyPr wrap="square">
            <a:spAutoFit/>
          </a:bodyPr>
          <a:lstStyle/>
          <a:p>
            <a:r>
              <a:rPr lang="pl-PL" sz="1200" b="1" i="0">
                <a:solidFill>
                  <a:srgbClr val="001871"/>
                </a:solidFill>
                <a:effectLst/>
              </a:rPr>
              <a:t>16,05%</a:t>
            </a:r>
            <a:endParaRPr lang="pl-PL" sz="1200" b="1"/>
          </a:p>
        </p:txBody>
      </p:sp>
      <p:sp>
        <p:nvSpPr>
          <p:cNvPr id="3" name="Prostokąt 2"/>
          <p:cNvSpPr/>
          <p:nvPr/>
        </p:nvSpPr>
        <p:spPr>
          <a:xfrm>
            <a:off x="6604684" y="6407893"/>
            <a:ext cx="2816797" cy="276999"/>
          </a:xfrm>
          <a:prstGeom prst="rect">
            <a:avLst/>
          </a:prstGeom>
        </p:spPr>
        <p:txBody>
          <a:bodyPr wrap="none">
            <a:spAutoFit/>
          </a:bodyPr>
          <a:lstStyle/>
          <a:p>
            <a:r>
              <a:rPr lang="pl-PL" sz="1200">
                <a:solidFill>
                  <a:srgbClr val="001871"/>
                </a:solidFill>
              </a:rPr>
              <a:t>Stan na dzień 2 października 2025 r.</a:t>
            </a:r>
            <a:endParaRPr lang="pl-PL" sz="1200"/>
          </a:p>
        </p:txBody>
      </p:sp>
      <p:sp>
        <p:nvSpPr>
          <p:cNvPr id="9" name="Symbol zastępczy numeru slajdu 1">
            <a:extLst>
              <a:ext uri="{FF2B5EF4-FFF2-40B4-BE49-F238E27FC236}">
                <a16:creationId xmlns:a16="http://schemas.microsoft.com/office/drawing/2014/main" id="{B6B09C45-AC17-9D90-6B28-3DAB2EA03990}"/>
              </a:ext>
            </a:extLst>
          </p:cNvPr>
          <p:cNvSpPr>
            <a:spLocks noGrp="1"/>
          </p:cNvSpPr>
          <p:nvPr>
            <p:ph type="sldNum" sz="quarter" idx="12"/>
          </p:nvPr>
        </p:nvSpPr>
        <p:spPr>
          <a:xfrm>
            <a:off x="9224962" y="6355445"/>
            <a:ext cx="333883" cy="365125"/>
          </a:xfrm>
        </p:spPr>
        <p:txBody>
          <a:bodyPr/>
          <a:lstStyle/>
          <a:p>
            <a:fld id="{28261DB4-AFE6-4905-8FD8-30B9DF7248C0}" type="slidenum">
              <a:rPr lang="pl-PL" smtClean="0"/>
              <a:pPr/>
              <a:t>9</a:t>
            </a:fld>
            <a:endParaRPr lang="pl-PL"/>
          </a:p>
        </p:txBody>
      </p:sp>
    </p:spTree>
    <p:extLst>
      <p:ext uri="{BB962C8B-B14F-4D97-AF65-F5344CB8AC3E}">
        <p14:creationId xmlns:p14="http://schemas.microsoft.com/office/powerpoint/2010/main" val="1233024919"/>
      </p:ext>
    </p:extLst>
  </p:cSld>
  <p:clrMapOvr>
    <a:masterClrMapping/>
  </p:clrMapOvr>
</p:sld>
</file>

<file path=ppt/theme/theme1.xml><?xml version="1.0" encoding="utf-8"?>
<a:theme xmlns:a="http://schemas.openxmlformats.org/drawingml/2006/main" name="Motyw pakietu Office">
  <a:themeElements>
    <a:clrScheme name="Niestandardowy 1">
      <a:dk1>
        <a:sysClr val="windowText" lastClr="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2a0dce0-5d50-4263-b4f7-aaaadb628b1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C1298C477E701479CCFA5FDA8022BD5" ma:contentTypeVersion="17" ma:contentTypeDescription="Create a new document." ma:contentTypeScope="" ma:versionID="2ff55935924c2e60ef26ea8890c351bb">
  <xsd:schema xmlns:xsd="http://www.w3.org/2001/XMLSchema" xmlns:xs="http://www.w3.org/2001/XMLSchema" xmlns:p="http://schemas.microsoft.com/office/2006/metadata/properties" xmlns:ns3="22a0dce0-5d50-4263-b4f7-aaaadb628b1e" xmlns:ns4="7d44f06a-743f-42ac-a1e5-5415d2617c5e" targetNamespace="http://schemas.microsoft.com/office/2006/metadata/properties" ma:root="true" ma:fieldsID="68d4f16dcf2e587f2b9090075e1f7f50" ns3:_="" ns4:_="">
    <xsd:import namespace="22a0dce0-5d50-4263-b4f7-aaaadb628b1e"/>
    <xsd:import namespace="7d44f06a-743f-42ac-a1e5-5415d2617c5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a0dce0-5d50-4263-b4f7-aaaadb628b1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44f06a-743f-42ac-a1e5-5415d2617c5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F7A7E4B-66FF-4E0D-928A-CFFA85976B1D}">
  <ds:schemaRefs>
    <ds:schemaRef ds:uri="http://schemas.microsoft.com/sharepoint/v3/contenttype/forms"/>
  </ds:schemaRefs>
</ds:datastoreItem>
</file>

<file path=customXml/itemProps2.xml><?xml version="1.0" encoding="utf-8"?>
<ds:datastoreItem xmlns:ds="http://schemas.openxmlformats.org/officeDocument/2006/customXml" ds:itemID="{76C7A03E-F317-4B1E-AC0E-D3EC0004A359}">
  <ds:schemaRefs>
    <ds:schemaRef ds:uri="http://schemas.openxmlformats.org/package/2006/metadata/core-properties"/>
    <ds:schemaRef ds:uri="22a0dce0-5d50-4263-b4f7-aaaadb628b1e"/>
    <ds:schemaRef ds:uri="http://purl.org/dc/dcmitype/"/>
    <ds:schemaRef ds:uri="http://purl.org/dc/terms/"/>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7d44f06a-743f-42ac-a1e5-5415d2617c5e"/>
    <ds:schemaRef ds:uri="http://purl.org/dc/elements/1.1/"/>
  </ds:schemaRefs>
</ds:datastoreItem>
</file>

<file path=customXml/itemProps3.xml><?xml version="1.0" encoding="utf-8"?>
<ds:datastoreItem xmlns:ds="http://schemas.openxmlformats.org/officeDocument/2006/customXml" ds:itemID="{32A26E91-49D0-42A4-9C5A-F3AFEBA0D48A}">
  <ds:schemaRefs>
    <ds:schemaRef ds:uri="22a0dce0-5d50-4263-b4f7-aaaadb628b1e"/>
    <ds:schemaRef ds:uri="7d44f06a-743f-42ac-a1e5-5415d2617c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13</TotalTime>
  <Words>4368</Words>
  <Application>Microsoft Office PowerPoint</Application>
  <PresentationFormat>Papier A4 (210x297 mm)</PresentationFormat>
  <Paragraphs>419</Paragraphs>
  <Slides>34</Slides>
  <Notes>4</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34</vt:i4>
      </vt:variant>
    </vt:vector>
  </HeadingPairs>
  <TitlesOfParts>
    <vt:vector size="45" baseType="lpstr">
      <vt:lpstr>Aptos</vt:lpstr>
      <vt:lpstr>Arial</vt:lpstr>
      <vt:lpstr>Arial Nova Cond</vt:lpstr>
      <vt:lpstr>Bauhaus 93</vt:lpstr>
      <vt:lpstr>Calibri</vt:lpstr>
      <vt:lpstr>Century Gothic</vt:lpstr>
      <vt:lpstr>Open Sans</vt:lpstr>
      <vt:lpstr>Roboto</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Główne Spółki  z Grupy Kapitałowej Polimex Mostostal</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Potencjał produkcyjny Grupy Kapitałowej Polimex Mostostal  Kluczowe produkty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Wyniki finansowe Grupy Kapitałowej Polimex Mostostal za 3Q 2025 r. Wybrane wyniki Segmentów (w mln PLN)</vt:lpstr>
      <vt:lpstr>Wyniki finansowe Grupy Kapitałowej Polimex Mostostal za 3Q 2025 r. Potencjał finansowy GK PxM (w mln PLN)</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Piela, Anna</dc:creator>
  <cp:lastModifiedBy>Piela, Anna</cp:lastModifiedBy>
  <cp:revision>3</cp:revision>
  <dcterms:created xsi:type="dcterms:W3CDTF">2024-12-23T11:30:08Z</dcterms:created>
  <dcterms:modified xsi:type="dcterms:W3CDTF">2025-11-17T09:31:34Z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0x010100AC1298C477E701479CCFA5FDA8022BD5</vt:lpwstr>
  </property>
</Properties>
</file>